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8" r:id="rId6"/>
    <p:sldMasterId id="2147483698" r:id="rId7"/>
    <p:sldMasterId id="2147483716" r:id="rId8"/>
    <p:sldMasterId id="2147483730" r:id="rId9"/>
    <p:sldMasterId id="2147483753" r:id="rId10"/>
    <p:sldMasterId id="2147483773" r:id="rId11"/>
    <p:sldMasterId id="2147483798" r:id="rId12"/>
    <p:sldMasterId id="2147483825" r:id="rId13"/>
  </p:sldMasterIdLst>
  <p:notesMasterIdLst>
    <p:notesMasterId r:id="rId102"/>
  </p:notesMasterIdLst>
  <p:sldIdLst>
    <p:sldId id="263" r:id="rId14"/>
    <p:sldId id="447" r:id="rId15"/>
    <p:sldId id="449" r:id="rId16"/>
    <p:sldId id="460" r:id="rId17"/>
    <p:sldId id="268" r:id="rId18"/>
    <p:sldId id="448" r:id="rId19"/>
    <p:sldId id="450" r:id="rId20"/>
    <p:sldId id="461" r:id="rId21"/>
    <p:sldId id="451" r:id="rId22"/>
    <p:sldId id="315" r:id="rId23"/>
    <p:sldId id="411" r:id="rId24"/>
    <p:sldId id="388" r:id="rId25"/>
    <p:sldId id="462" r:id="rId26"/>
    <p:sldId id="401" r:id="rId27"/>
    <p:sldId id="463" r:id="rId28"/>
    <p:sldId id="367" r:id="rId29"/>
    <p:sldId id="400" r:id="rId30"/>
    <p:sldId id="464" r:id="rId31"/>
    <p:sldId id="386" r:id="rId32"/>
    <p:sldId id="387" r:id="rId33"/>
    <p:sldId id="375" r:id="rId34"/>
    <p:sldId id="415" r:id="rId35"/>
    <p:sldId id="465" r:id="rId36"/>
    <p:sldId id="466" r:id="rId37"/>
    <p:sldId id="467" r:id="rId38"/>
    <p:sldId id="468" r:id="rId39"/>
    <p:sldId id="469" r:id="rId40"/>
    <p:sldId id="470" r:id="rId41"/>
    <p:sldId id="471" r:id="rId42"/>
    <p:sldId id="472" r:id="rId43"/>
    <p:sldId id="473" r:id="rId44"/>
    <p:sldId id="474" r:id="rId45"/>
    <p:sldId id="475" r:id="rId46"/>
    <p:sldId id="476" r:id="rId47"/>
    <p:sldId id="477" r:id="rId48"/>
    <p:sldId id="478" r:id="rId49"/>
    <p:sldId id="479" r:id="rId50"/>
    <p:sldId id="480" r:id="rId51"/>
    <p:sldId id="481" r:id="rId52"/>
    <p:sldId id="482" r:id="rId53"/>
    <p:sldId id="483" r:id="rId54"/>
    <p:sldId id="484" r:id="rId55"/>
    <p:sldId id="485" r:id="rId56"/>
    <p:sldId id="486" r:id="rId57"/>
    <p:sldId id="487" r:id="rId58"/>
    <p:sldId id="385" r:id="rId59"/>
    <p:sldId id="455" r:id="rId60"/>
    <p:sldId id="382" r:id="rId61"/>
    <p:sldId id="456" r:id="rId62"/>
    <p:sldId id="488" r:id="rId63"/>
    <p:sldId id="489" r:id="rId64"/>
    <p:sldId id="334" r:id="rId65"/>
    <p:sldId id="335" r:id="rId66"/>
    <p:sldId id="355" r:id="rId67"/>
    <p:sldId id="443" r:id="rId68"/>
    <p:sldId id="444" r:id="rId69"/>
    <p:sldId id="490" r:id="rId70"/>
    <p:sldId id="445" r:id="rId71"/>
    <p:sldId id="446" r:id="rId72"/>
    <p:sldId id="406" r:id="rId73"/>
    <p:sldId id="407" r:id="rId74"/>
    <p:sldId id="491" r:id="rId75"/>
    <p:sldId id="389" r:id="rId76"/>
    <p:sldId id="409" r:id="rId77"/>
    <p:sldId id="392" r:id="rId78"/>
    <p:sldId id="331" r:id="rId79"/>
    <p:sldId id="332" r:id="rId80"/>
    <p:sldId id="333" r:id="rId81"/>
    <p:sldId id="340" r:id="rId82"/>
    <p:sldId id="390" r:id="rId83"/>
    <p:sldId id="458" r:id="rId84"/>
    <p:sldId id="318" r:id="rId85"/>
    <p:sldId id="319" r:id="rId86"/>
    <p:sldId id="320" r:id="rId87"/>
    <p:sldId id="321" r:id="rId88"/>
    <p:sldId id="343" r:id="rId89"/>
    <p:sldId id="326" r:id="rId90"/>
    <p:sldId id="344" r:id="rId91"/>
    <p:sldId id="345" r:id="rId92"/>
    <p:sldId id="324" r:id="rId93"/>
    <p:sldId id="368" r:id="rId94"/>
    <p:sldId id="369" r:id="rId95"/>
    <p:sldId id="373" r:id="rId96"/>
    <p:sldId id="374" r:id="rId97"/>
    <p:sldId id="439" r:id="rId98"/>
    <p:sldId id="440" r:id="rId99"/>
    <p:sldId id="441" r:id="rId100"/>
    <p:sldId id="442"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9:00 - 9:15AM" id="{01C2834B-00BC-451B-8FBD-E7CFF9C95631}">
          <p14:sldIdLst>
            <p14:sldId id="263"/>
            <p14:sldId id="447"/>
            <p14:sldId id="449"/>
            <p14:sldId id="460"/>
            <p14:sldId id="268"/>
            <p14:sldId id="448"/>
          </p14:sldIdLst>
        </p14:section>
        <p14:section name="Bots 9:30 - 10:00AM" id="{D3342A6E-4780-4FE8-A49E-A2E5CFA5D050}">
          <p14:sldIdLst>
            <p14:sldId id="450"/>
            <p14:sldId id="461"/>
            <p14:sldId id="451"/>
            <p14:sldId id="315"/>
            <p14:sldId id="411"/>
            <p14:sldId id="388"/>
            <p14:sldId id="462"/>
            <p14:sldId id="401"/>
            <p14:sldId id="463"/>
          </p14:sldIdLst>
        </p14:section>
        <p14:section name="Demo 10:00 - 10:15AM" id="{FF1233C3-58E8-40FA-8157-F7056580FBAE}">
          <p14:sldIdLst>
            <p14:sldId id="367"/>
          </p14:sldIdLst>
        </p14:section>
        <p14:section name="Partner Content 10:15 - 10:30AM" id="{C517EE65-A87F-482B-9DF9-CFBA0A3C6087}">
          <p14:sldIdLst/>
        </p14:section>
        <p14:section name="Lab 1 10:30 - 11:30AM" id="{B88E4DAA-E79E-4280-A2F2-8591E97946C5}">
          <p14:sldIdLst>
            <p14:sldId id="400"/>
            <p14:sldId id="464"/>
          </p14:sldIdLst>
        </p14:section>
        <p14:section name="Lab 1.1 11:30AM - 12:00PM" id="{8020E0A3-9407-454B-9010-90C1DD31ECE9}">
          <p14:sldIdLst/>
        </p14:section>
        <p14:section name="Lunch 12:00 - 12:30PM" id="{8A6609BE-30C7-4276-B121-9F5E16AE90B2}">
          <p14:sldIdLst>
            <p14:sldId id="386"/>
            <p14:sldId id="387"/>
          </p14:sldIdLst>
        </p14:section>
        <p14:section name="Interacting with the User 12:30 - 1:00PM" id="{9EE575EC-9ED5-4240-8669-54863441C30B}">
          <p14:sldIdLst>
            <p14:sldId id="375"/>
            <p14:sldId id="415"/>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385"/>
          </p14:sldIdLst>
        </p14:section>
        <p14:section name="Adaptive Cards" id="{C5DDAB1A-596E-4FEB-8EEF-3D60CC9F2938}">
          <p14:sldIdLst>
            <p14:sldId id="455"/>
            <p14:sldId id="382"/>
            <p14:sldId id="456"/>
            <p14:sldId id="488"/>
            <p14:sldId id="489"/>
          </p14:sldIdLst>
        </p14:section>
        <p14:section name="Intro to Cognitive Services &amp; LUIS 2:30 - 3:00PM" id="{53B00D35-D7B5-4342-9BAA-9D25B3084151}">
          <p14:sldIdLst>
            <p14:sldId id="334"/>
            <p14:sldId id="335"/>
            <p14:sldId id="355"/>
            <p14:sldId id="443"/>
            <p14:sldId id="444"/>
            <p14:sldId id="490"/>
            <p14:sldId id="445"/>
            <p14:sldId id="446"/>
            <p14:sldId id="406"/>
            <p14:sldId id="407"/>
            <p14:sldId id="491"/>
          </p14:sldIdLst>
        </p14:section>
        <p14:section name="Lab 3 3:00 - 4:30PM" id="{1C1563C3-4DED-4C11-BACC-4EE0355481CA}">
          <p14:sldIdLst/>
        </p14:section>
        <p14:section name="Conclusion" id="{8D31ACE5-CA5C-47F0-A9A5-A2C74810F836}">
          <p14:sldIdLst>
            <p14:sldId id="389"/>
            <p14:sldId id="409"/>
            <p14:sldId id="392"/>
            <p14:sldId id="331"/>
            <p14:sldId id="332"/>
            <p14:sldId id="333"/>
            <p14:sldId id="340"/>
            <p14:sldId id="390"/>
          </p14:sldIdLst>
        </p14:section>
        <p14:section name="Appendix" id="{17442923-5741-4660-B5AE-7A57C4BFE118}">
          <p14:sldIdLst>
            <p14:sldId id="458"/>
            <p14:sldId id="318"/>
            <p14:sldId id="319"/>
            <p14:sldId id="320"/>
            <p14:sldId id="321"/>
            <p14:sldId id="343"/>
            <p14:sldId id="326"/>
            <p14:sldId id="344"/>
            <p14:sldId id="345"/>
            <p14:sldId id="324"/>
            <p14:sldId id="368"/>
            <p14:sldId id="369"/>
            <p14:sldId id="373"/>
            <p14:sldId id="374"/>
            <p14:sldId id="439"/>
            <p14:sldId id="440"/>
            <p14:sldId id="441"/>
            <p14:sldId id="4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DD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211" autoAdjust="0"/>
  </p:normalViewPr>
  <p:slideViewPr>
    <p:cSldViewPr snapToGrid="0">
      <p:cViewPr varScale="1">
        <p:scale>
          <a:sx n="74" d="100"/>
          <a:sy n="74" d="100"/>
        </p:scale>
        <p:origin x="3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102"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slide" Target="slides/slide77.xml"/><Relationship Id="rId95" Type="http://schemas.openxmlformats.org/officeDocument/2006/relationships/slide" Target="slides/slide82.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C7FF8-E2F8-44A7-9F3E-1AE145F905B4}" type="datetimeFigureOut">
              <a:rPr lang="en-US" smtClean="0"/>
              <a:t>8/5/2018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ABA0A-2708-42AE-B5CD-168F75AEDDEA}" type="slidenum">
              <a:rPr lang="en-US" smtClean="0"/>
              <a:t>‹#›</a:t>
            </a:fld>
            <a:endParaRPr lang="en-US"/>
          </a:p>
        </p:txBody>
      </p:sp>
    </p:spTree>
    <p:extLst>
      <p:ext uri="{BB962C8B-B14F-4D97-AF65-F5344CB8AC3E}">
        <p14:creationId xmlns:p14="http://schemas.microsoft.com/office/powerpoint/2010/main" val="238162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bot-framework/bot-service-overview-readme#hosting-plans"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docs.microsoft.com/en-us/bot-framework/bot-service-concept-templates"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895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r>
              <a:rPr lang="en-US" sz="1200" dirty="0"/>
              <a:t>Messaging is the way most people communicate today. So, it’s quite obvious that the average customer would want businesses communicating with them using the same channels. Unfortunately, most businesses out there don’t seem to get this. Many of them still insist on using email or phone calls.</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A chatbot is a service designed to simulate human conversations, generally over the Internet, using Artificial Intelligence (AI) and Machine Learning. In other words, a chatbot is a service that can have a conversation with you just like a real person.</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It’s likely that you’ve already heard about chatbots in the context of customer service, but chatbots can do a lot more than that. Bots can be functional or fun, and they can actually play a key role in the overall sales process and deliver definite value to your business.</a:t>
            </a:r>
          </a:p>
          <a:p>
            <a:pPr marL="0" indent="0">
              <a:spcBef>
                <a:spcPts val="300"/>
              </a:spcBef>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665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300"/>
              </a:spcBef>
              <a:buFont typeface="Arial" panose="020B0604020202020204" pitchFamily="34" charset="0"/>
              <a:buNone/>
            </a:pPr>
            <a:r>
              <a:rPr lang="en-US" sz="1200" b="1" dirty="0"/>
              <a:t>A bot can take food orders or make a reservation.</a:t>
            </a:r>
          </a:p>
          <a:p>
            <a:pPr marL="0" indent="0">
              <a:spcBef>
                <a:spcPts val="300"/>
              </a:spcBef>
              <a:buFont typeface="Arial" panose="020B0604020202020204" pitchFamily="34" charset="0"/>
              <a:buNone/>
            </a:pPr>
            <a:r>
              <a:rPr lang="en-US" sz="1200" dirty="0"/>
              <a:t>Assume that you are building a bot for a hotel chain. You can design a bot that can collect the guest information, when and where they want to stay, the type of room they would like to stay in, and any special accessibility needs that they may have. That same bot can confirm the reservation, send the email confirmation, and with a little tweaking you can have that bot reach out to that guest on Slack or Skype  a day before they are due to arrive to remind them of their reservation. </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b="1" dirty="0"/>
              <a:t>It can influence and drive sales.</a:t>
            </a:r>
          </a:p>
          <a:p>
            <a:pPr marL="0" indent="0">
              <a:spcBef>
                <a:spcPts val="300"/>
              </a:spcBef>
              <a:buFont typeface="Arial" panose="020B0604020202020204" pitchFamily="34" charset="0"/>
              <a:buNone/>
            </a:pPr>
            <a:r>
              <a:rPr lang="en-US" sz="1200" dirty="0"/>
              <a:t>Sales can be a complicated function and sometimes, businesses are simply overwhelmed with the number of customers they have to deal with. Chatbots can serve as a unique solution to this problem. </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H&amp;M has a bot that can ask customers questions regarding their particular taste or style, and based on the information provided it can deliver options the customer. Not only does this bot offer relevant suggestions, it’s a 24×7 sales assistant.</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b="1" dirty="0"/>
              <a:t>They enable real-time engagement with your customers</a:t>
            </a:r>
          </a:p>
          <a:p>
            <a:pPr marL="0" indent="0">
              <a:spcBef>
                <a:spcPts val="300"/>
              </a:spcBef>
              <a:buFont typeface="Arial" panose="020B0604020202020204" pitchFamily="34" charset="0"/>
              <a:buNone/>
            </a:pPr>
            <a:r>
              <a:rPr lang="en-US" sz="1200" dirty="0"/>
              <a:t>Chatbots can answer queries in real-time and the best part is, they can handle a large number of queries from multiple customers at the same time. They can even be programmed and trained to understand FAQs or other key questions in order to provide the exact solutions.</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Chatbots are a powerful and efficient communication tool which ultimately empower your customers to solve their problems quickly and ideally all on their own. Chatbots are also a great back up for employees to handle repetitive tasks and are cost-effective, easy to implement, maintain and use.</a:t>
            </a:r>
          </a:p>
          <a:p>
            <a:pPr marL="0" indent="0">
              <a:spcBef>
                <a:spcPts val="300"/>
              </a:spcBef>
              <a:buFont typeface="Arial" panose="020B0604020202020204" pitchFamily="34" charset="0"/>
              <a:buNone/>
            </a:pPr>
            <a:endParaRPr lang="en-US" sz="1200" dirty="0"/>
          </a:p>
          <a:p>
            <a:pPr marL="0" indent="0">
              <a:spcBef>
                <a:spcPts val="300"/>
              </a:spcBef>
              <a:buFont typeface="Arial" panose="020B0604020202020204" pitchFamily="34" charset="0"/>
              <a:buNone/>
            </a:pPr>
            <a:r>
              <a:rPr lang="en-US" sz="1200" dirty="0"/>
              <a:t>In the long run, this can make your company appear more efficient, feel as if it is one step ahead of the competition, and at the same time improve your brand perception.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F76E-C256-4C1B-B207-68E3BCAF6335}" type="slidenum">
              <a:rPr kumimoji="0" lang="en-US" sz="14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1219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Microsoft Bot Framework provides all of the tools we need to build and connect intelligent bots that interact naturally with our users and customers. </a:t>
            </a:r>
          </a:p>
          <a:p>
            <a:endParaRPr lang="en-US" dirty="0"/>
          </a:p>
          <a:p>
            <a:r>
              <a:rPr lang="en-US" dirty="0"/>
              <a:t>It also provides us tools to automatically translate those conversations into more than 30 languages, manage user and conversation state, and add AI to create rich and immersive conversations that our audience will enjoy using.</a:t>
            </a:r>
          </a:p>
          <a:p>
            <a:endParaRPr lang="en-US" dirty="0"/>
          </a:p>
          <a:p>
            <a:r>
              <a:rPr lang="en-US" dirty="0"/>
              <a:t>And it’s all built using common standards and protocols, so we can use whatever language we want. It doesn’t matter if your team is using C#, JAVA, NodeJS, or even Classic ASP. If your language of choice can handle RESTful services, you can implement a bot.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Lato Regular"/>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69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13</a:t>
            </a:fld>
            <a:endParaRPr lang="en-US"/>
          </a:p>
        </p:txBody>
      </p:sp>
    </p:spTree>
    <p:extLst>
      <p:ext uri="{BB962C8B-B14F-4D97-AF65-F5344CB8AC3E}">
        <p14:creationId xmlns:p14="http://schemas.microsoft.com/office/powerpoint/2010/main" val="133469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Bot Builder</a:t>
            </a:r>
          </a:p>
          <a:p>
            <a:r>
              <a:rPr lang="en-US" dirty="0"/>
              <a:t>Bot Builder provides an SDK, libraries, samples, and tools to help us build and debug bots. You can also use the Bot Builder SDK to create a bot from scratch using C# or Node.js. If you want to build a bot using any programming language you want, you can use the REST API.</a:t>
            </a:r>
          </a:p>
          <a:p>
            <a:endParaRPr lang="en-US" dirty="0"/>
          </a:p>
          <a:p>
            <a:r>
              <a:rPr lang="en-US" dirty="0"/>
              <a:t>Bot Builder includes the Bot Framework Emulator for testing your bots and the Channel Inspector for previewing your bot's user experience on different channels.</a:t>
            </a:r>
          </a:p>
          <a:p>
            <a:endParaRPr lang="en-US" dirty="0"/>
          </a:p>
          <a:p>
            <a:r>
              <a:rPr lang="en-US" b="1" dirty="0"/>
              <a:t>Azure Bot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day long we use multiple tools to communicate with each other; email, Skype, Slack, Facebook. If this is where we are talking, our bot should be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 Bot Service let’s us register and publish our bots, as well as connect and integrate them across multiple channels, so we can reach and interact with our users on the social platforms that they’re already using, and that they are already familiar with.</a:t>
            </a:r>
          </a:p>
          <a:p>
            <a:endParaRPr lang="en-US" dirty="0"/>
          </a:p>
          <a:p>
            <a:r>
              <a:rPr lang="en-US" b="1" dirty="0"/>
              <a:t>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Intelligent bots respond as if they can see the world as people see it. They discover information and extract knowledge from different sources to provide useful answers, and, best of all, they learn as they acquire more experience to continuously improve their capabilities.</a:t>
            </a:r>
          </a:p>
          <a:p>
            <a:endParaRPr lang="en-US" dirty="0"/>
          </a:p>
          <a:p>
            <a:r>
              <a:rPr lang="en-US" dirty="0"/>
              <a:t>Microsoft Cognitive Services lets you tap into a growing collection of powerful AI algorithms developed by experts in the fields of computer vision, speech, natural language processing, knowledge extraction, and web search. The services simplify a variety of AI-based tasks, giving us a quick way to add state-of-the-art intelligence technologies to our bots with just a few lines of code. </a:t>
            </a:r>
          </a:p>
          <a:p>
            <a:endParaRPr lang="en-US" dirty="0"/>
          </a:p>
          <a:p>
            <a:r>
              <a:rPr lang="en-US" dirty="0"/>
              <a:t>The APIs are also constantly evolving, learning, and getting smarter, so experiences are always up to date.</a:t>
            </a:r>
          </a:p>
          <a:p>
            <a:endParaRPr lang="en-US" dirty="0"/>
          </a:p>
          <a:p>
            <a:endParaRPr lang="en-US" dirty="0"/>
          </a:p>
        </p:txBody>
      </p:sp>
      <p:sp>
        <p:nvSpPr>
          <p:cNvPr id="4" name="Slide Number Placeholder 3"/>
          <p:cNvSpPr>
            <a:spLocks noGrp="1"/>
          </p:cNvSpPr>
          <p:nvPr>
            <p:ph type="sldNum" sz="quarter" idx="10"/>
          </p:nvPr>
        </p:nvSpPr>
        <p:spPr/>
        <p:txBody>
          <a:bodyPr/>
          <a:lstStyle/>
          <a:p>
            <a:fld id="{B6D1E034-5232-41F8-B991-F18E5FA0EB1B}" type="slidenum">
              <a:rPr lang="en-US" smtClean="0"/>
              <a:t>14</a:t>
            </a:fld>
            <a:endParaRPr lang="en-US"/>
          </a:p>
        </p:txBody>
      </p:sp>
    </p:spTree>
    <p:extLst>
      <p:ext uri="{BB962C8B-B14F-4D97-AF65-F5344CB8AC3E}">
        <p14:creationId xmlns:p14="http://schemas.microsoft.com/office/powerpoint/2010/main" val="425936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15</a:t>
            </a:fld>
            <a:endParaRPr lang="en-US"/>
          </a:p>
        </p:txBody>
      </p:sp>
    </p:spTree>
    <p:extLst>
      <p:ext uri="{BB962C8B-B14F-4D97-AF65-F5344CB8AC3E}">
        <p14:creationId xmlns:p14="http://schemas.microsoft.com/office/powerpoint/2010/main" val="4001676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https://cisbot-prod.azurewebsites.net/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Segoe UI"/>
                <a:cs typeface="Segoe UI" pitchFamily="34" charset="0"/>
              </a:rPr>
              <a:t>Litware</a:t>
            </a: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 Insurance Bot 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User: 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cs typeface="Segoe UI" pitchFamily="34" charset="0"/>
              </a:rPr>
              <a:t>Password: Azure</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0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looks and sounds great… but what we’ve really come here to do is learn how to build bots and we’re just about ready to do that. But before we jump into our first lab, we’re going to take a quick look at what elements make up a bot when we’re using the Microsoft Bot Framework.</a:t>
            </a:r>
          </a:p>
          <a:p>
            <a:endParaRPr lang="en-US" dirty="0"/>
          </a:p>
          <a:p>
            <a:r>
              <a:rPr lang="en-US" b="1" dirty="0"/>
              <a:t>[CLICK]</a:t>
            </a:r>
            <a:r>
              <a:rPr lang="en-US" dirty="0"/>
              <a:t>Starting at the beginning with our bot web service. This is where we put our code that interacts with the Bot Builder SDK.</a:t>
            </a:r>
          </a:p>
          <a:p>
            <a:endParaRPr lang="en-US" dirty="0"/>
          </a:p>
          <a:p>
            <a:r>
              <a:rPr lang="en-US" dirty="0"/>
              <a:t>The Bot Builder SDK is available for both .NET and NodeJS. It gives us a powerful, ready-to-use framework that we can build on for constructing bots that can handle both free-form interactions and more guided conversations where the user selects from possible values. </a:t>
            </a:r>
          </a:p>
          <a:p>
            <a:endParaRPr lang="en-US" dirty="0"/>
          </a:p>
          <a:p>
            <a:r>
              <a:rPr lang="en-US" b="1" dirty="0"/>
              <a:t>[CLICK]</a:t>
            </a:r>
            <a:r>
              <a:rPr lang="en-US" b="0" dirty="0"/>
              <a:t>The SDK integrates with the Bot Connector Service and the Bot State Service.</a:t>
            </a:r>
            <a:endParaRPr lang="en-US" dirty="0"/>
          </a:p>
          <a:p>
            <a:endParaRPr lang="en-US" dirty="0"/>
          </a:p>
          <a:p>
            <a:r>
              <a:rPr lang="en-US" b="1" dirty="0"/>
              <a:t>[CLICK]</a:t>
            </a:r>
            <a:r>
              <a:rPr lang="en-US" dirty="0"/>
              <a:t>The Bot Connector service enables your bot to exchange messages with channels configured in the Bot Framework Portal as well as the Bot State service that enables our bots to store and retrieve state data that is associated with a user, a conversation, or a specific user within the context of a specific conversation.</a:t>
            </a:r>
          </a:p>
          <a:p>
            <a:endParaRPr lang="en-US" dirty="0"/>
          </a:p>
          <a:p>
            <a:r>
              <a:rPr lang="en-US" b="1" dirty="0"/>
              <a:t>[CLICK]</a:t>
            </a:r>
            <a:r>
              <a:rPr lang="en-US" b="0" dirty="0"/>
              <a:t>Our bot can also integrate with any of the Microsoft Cognitive Services through standard REST calls,</a:t>
            </a:r>
          </a:p>
          <a:p>
            <a:endParaRPr lang="en-US" b="0" dirty="0"/>
          </a:p>
          <a:p>
            <a:r>
              <a:rPr lang="en-US" b="1" dirty="0"/>
              <a:t>[CLICK]</a:t>
            </a:r>
            <a:r>
              <a:rPr lang="en-US" b="0" dirty="0"/>
              <a:t>or to an external service, a third party API, it can retrieve information from our database, or execute any business logic that it needs to complete a request.</a:t>
            </a:r>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45699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084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42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everyone and welcome to the </a:t>
            </a:r>
            <a:r>
              <a:rPr lang="en-US" dirty="0" smtClean="0"/>
              <a:t>Irvine </a:t>
            </a:r>
            <a:r>
              <a:rPr lang="en-US" dirty="0"/>
              <a:t>MTC and our Bot In A Day workshop.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name is </a:t>
            </a:r>
            <a:r>
              <a:rPr lang="en-US" dirty="0" smtClean="0"/>
              <a:t>Bryan</a:t>
            </a:r>
            <a:r>
              <a:rPr lang="en-US" baseline="0" dirty="0" smtClean="0"/>
              <a:t> Starbuck</a:t>
            </a:r>
            <a:r>
              <a:rPr lang="en-US" dirty="0" smtClean="0"/>
              <a:t>, </a:t>
            </a:r>
            <a:r>
              <a:rPr lang="en-US" dirty="0"/>
              <a:t>and I’m a </a:t>
            </a:r>
            <a:r>
              <a:rPr lang="en-US" dirty="0" smtClean="0"/>
              <a:t>Senior</a:t>
            </a:r>
            <a:r>
              <a:rPr lang="en-US" baseline="0" dirty="0" smtClean="0"/>
              <a:t> Software Engineer</a:t>
            </a:r>
            <a:r>
              <a:rPr lang="en-US" dirty="0" smtClean="0"/>
              <a:t> </a:t>
            </a:r>
            <a:r>
              <a:rPr lang="en-US" dirty="0"/>
              <a:t>with Blue Metal, a division of Insight. Joining me today from BlueMetal I have … </a:t>
            </a:r>
            <a:r>
              <a:rPr lang="en-US" b="1" i="1" dirty="0"/>
              <a:t>[WHO???]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we’ll be learning how to quickly build and test chatbots using the Azure Bot Service, Bot Builder SDK and the Bot Framework </a:t>
            </a:r>
          </a:p>
          <a:p>
            <a:endParaRPr lang="en-US" dirty="0"/>
          </a:p>
          <a:p>
            <a:r>
              <a:rPr lang="en-US" dirty="0"/>
              <a:t>This is an beginner to intermediate level course targeted at students that have at least some  experience with C# and the .NET framework</a:t>
            </a:r>
          </a:p>
        </p:txBody>
      </p:sp>
      <p:sp>
        <p:nvSpPr>
          <p:cNvPr id="4" name="Slide Number Placeholder 3"/>
          <p:cNvSpPr>
            <a:spLocks noGrp="1"/>
          </p:cNvSpPr>
          <p:nvPr>
            <p:ph type="sldNum" sz="quarter" idx="10"/>
          </p:nvPr>
        </p:nvSpPr>
        <p:spPr/>
        <p:txBody>
          <a:bodyPr/>
          <a:lstStyle/>
          <a:p>
            <a:fld id="{0B8ABA0A-2708-42AE-B5CD-168F75AEDDEA}" type="slidenum">
              <a:rPr lang="en-US" smtClean="0"/>
              <a:t>2</a:t>
            </a:fld>
            <a:endParaRPr lang="en-US"/>
          </a:p>
        </p:txBody>
      </p:sp>
    </p:spTree>
    <p:extLst>
      <p:ext uri="{BB962C8B-B14F-4D97-AF65-F5344CB8AC3E}">
        <p14:creationId xmlns:p14="http://schemas.microsoft.com/office/powerpoint/2010/main" val="1463624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20</a:t>
            </a:fld>
            <a:endParaRPr lang="en-US"/>
          </a:p>
        </p:txBody>
      </p:sp>
    </p:spTree>
    <p:extLst>
      <p:ext uri="{BB962C8B-B14F-4D97-AF65-F5344CB8AC3E}">
        <p14:creationId xmlns:p14="http://schemas.microsoft.com/office/powerpoint/2010/main" val="1924735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Most successful apps or websites have at least one thing in common: a great user experience. Bots are no different in that regard. So when we build a bot this needs to be one of our top priorities.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makes a great bot user experience?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great bot won’t require the user to type too much, talk too much, repeat themselves several times, or explain things to the bot that they think it should automatically know.</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8ABA0A-2708-42AE-B5CD-168F75AEDDEA}" type="slidenum">
              <a:rPr lang="en-US" smtClean="0"/>
              <a:t>21</a:t>
            </a:fld>
            <a:endParaRPr lang="en-US"/>
          </a:p>
        </p:txBody>
      </p:sp>
    </p:spTree>
    <p:extLst>
      <p:ext uri="{BB962C8B-B14F-4D97-AF65-F5344CB8AC3E}">
        <p14:creationId xmlns:p14="http://schemas.microsoft.com/office/powerpoint/2010/main" val="310029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traditional application, the user interface (UI) is a series of screens. A single app or website can use one or more screens as needed to exchange information with the user. Most applications start with a main screen where users initially land and provide navigation that leads to other screens for various functions like starting a new order, browsing products, or looking for help.</a:t>
            </a:r>
          </a:p>
          <a:p>
            <a:endParaRPr lang="en-US" dirty="0"/>
          </a:p>
          <a:p>
            <a:r>
              <a:rPr lang="en-US" dirty="0"/>
              <a:t>Bots have a UI as well, but it is made up of dialogs rather than screens. </a:t>
            </a:r>
          </a:p>
          <a:p>
            <a:endParaRPr lang="en-US" dirty="0"/>
          </a:p>
          <a:p>
            <a:r>
              <a:rPr lang="en-US" dirty="0"/>
              <a:t>Dialogs enable us to logically separate various areas of bot functionality and guide conversational flow. For example, we can design one dialog to contain the logic that helps the user browse for products and a separate dialog to contain the logic that helps the user create a new order.</a:t>
            </a:r>
          </a:p>
          <a:p>
            <a:endParaRPr lang="en-US" dirty="0"/>
          </a:p>
          <a:p>
            <a:r>
              <a:rPr lang="en-US" dirty="0"/>
              <a:t>We can create dialogs that have graphical interfaces, that contain buttons, text, and other elements, or even ones that are entirely speech-based. </a:t>
            </a:r>
          </a:p>
          <a:p>
            <a:endParaRPr lang="en-US" dirty="0"/>
          </a:p>
          <a:p>
            <a:r>
              <a:rPr lang="en-US" dirty="0"/>
              <a:t>Dialogs can also contain actions to perform tasks such as invoking other dialogs or processing user input.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236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A8EFE-5EFD-4A43-981A-81E04833C2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203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8/5/2018 8:31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251120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935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A8EFE-5EFD-4A43-981A-81E04833C2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99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27</a:t>
            </a:fld>
            <a:endParaRPr lang="en-US"/>
          </a:p>
        </p:txBody>
      </p:sp>
    </p:spTree>
    <p:extLst>
      <p:ext uri="{BB962C8B-B14F-4D97-AF65-F5344CB8AC3E}">
        <p14:creationId xmlns:p14="http://schemas.microsoft.com/office/powerpoint/2010/main" val="4115196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28</a:t>
            </a:fld>
            <a:endParaRPr lang="en-US"/>
          </a:p>
        </p:txBody>
      </p:sp>
    </p:spTree>
    <p:extLst>
      <p:ext uri="{BB962C8B-B14F-4D97-AF65-F5344CB8AC3E}">
        <p14:creationId xmlns:p14="http://schemas.microsoft.com/office/powerpoint/2010/main" val="374160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29</a:t>
            </a:fld>
            <a:endParaRPr lang="en-US"/>
          </a:p>
        </p:txBody>
      </p:sp>
    </p:spTree>
    <p:extLst>
      <p:ext uri="{BB962C8B-B14F-4D97-AF65-F5344CB8AC3E}">
        <p14:creationId xmlns:p14="http://schemas.microsoft.com/office/powerpoint/2010/main" val="3453952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BlueMetal – a division of Insight</a:t>
            </a:r>
          </a:p>
          <a:p>
            <a:pPr marL="171450" indent="-171450" algn="l" defTabSz="914354">
              <a:lnSpc>
                <a:spcPct val="150000"/>
              </a:lnSpc>
              <a:buFont typeface="Arial" panose="020B0604020202020204" pitchFamily="34" charset="0"/>
              <a:buChar char="•"/>
            </a:pPr>
            <a:r>
              <a:rPr lang="en-US" sz="1200" dirty="0" smtClean="0">
                <a:solidFill>
                  <a:srgbClr val="544741"/>
                </a:solidFill>
                <a:latin typeface="Verdana"/>
                <a:cs typeface="Verdana"/>
              </a:rPr>
              <a:t>2018 Microsoft Worldwide Artificial Intelligence Partner of the Year Winner</a:t>
            </a:r>
            <a:endParaRPr lang="en-GB" sz="1200" dirty="0" smtClean="0">
              <a:solidFill>
                <a:srgbClr val="544741"/>
              </a:solidFill>
              <a:latin typeface="Verdana"/>
              <a:cs typeface="Verdana"/>
            </a:endParaRPr>
          </a:p>
          <a:p>
            <a:pPr marL="171450" indent="-171450" algn="l" defTabSz="914354">
              <a:lnSpc>
                <a:spcPct val="150000"/>
              </a:lnSpc>
              <a:buFont typeface="Arial" panose="020B0604020202020204" pitchFamily="34" charset="0"/>
              <a:buChar char="•"/>
            </a:pPr>
            <a:r>
              <a:rPr lang="en-GB" sz="1200" dirty="0" smtClean="0">
                <a:solidFill>
                  <a:srgbClr val="544741"/>
                </a:solidFill>
                <a:latin typeface="Verdana"/>
                <a:cs typeface="Verdana"/>
              </a:rPr>
              <a:t>2017 </a:t>
            </a:r>
            <a:r>
              <a:rPr lang="en-GB" sz="1200" dirty="0">
                <a:solidFill>
                  <a:srgbClr val="544741"/>
                </a:solidFill>
                <a:latin typeface="Verdana"/>
                <a:cs typeface="Verdana"/>
              </a:rPr>
              <a:t>Microsoft Worldwide Mobile App Development Partner of the Year Winner</a:t>
            </a:r>
          </a:p>
          <a:p>
            <a:pPr marL="171450" indent="-171450" algn="l" defTabSz="914354">
              <a:lnSpc>
                <a:spcPct val="150000"/>
              </a:lnSpc>
              <a:buFont typeface="Arial" panose="020B0604020202020204" pitchFamily="34" charset="0"/>
              <a:buChar char="•"/>
            </a:pPr>
            <a:r>
              <a:rPr lang="en-GB" sz="1200" dirty="0">
                <a:solidFill>
                  <a:srgbClr val="544741"/>
                </a:solidFill>
                <a:latin typeface="Verdana"/>
                <a:cs typeface="Verdana"/>
              </a:rPr>
              <a:t>2016 Microsoft Worldwide Internet of Things Partner of the Year Winner</a:t>
            </a:r>
          </a:p>
          <a:p>
            <a:pPr marL="0" indent="0" algn="l" defTabSz="914354">
              <a:lnSpc>
                <a:spcPct val="150000"/>
              </a:lnSpc>
              <a:buFont typeface="Arial" panose="020B0604020202020204" pitchFamily="34" charset="0"/>
              <a:buNone/>
            </a:pPr>
            <a:endParaRPr lang="en-GB" sz="1200" dirty="0">
              <a:solidFill>
                <a:srgbClr val="544741"/>
              </a:solidFill>
              <a:latin typeface="Verdana"/>
              <a:cs typeface="Verdana"/>
            </a:endParaRPr>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701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30</a:t>
            </a:fld>
            <a:endParaRPr lang="en-US"/>
          </a:p>
        </p:txBody>
      </p:sp>
    </p:spTree>
    <p:extLst>
      <p:ext uri="{BB962C8B-B14F-4D97-AF65-F5344CB8AC3E}">
        <p14:creationId xmlns:p14="http://schemas.microsoft.com/office/powerpoint/2010/main" val="3814405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31</a:t>
            </a:fld>
            <a:endParaRPr lang="en-US"/>
          </a:p>
        </p:txBody>
      </p:sp>
    </p:spTree>
    <p:extLst>
      <p:ext uri="{BB962C8B-B14F-4D97-AF65-F5344CB8AC3E}">
        <p14:creationId xmlns:p14="http://schemas.microsoft.com/office/powerpoint/2010/main" val="112318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32</a:t>
            </a:fld>
            <a:endParaRPr lang="en-US"/>
          </a:p>
        </p:txBody>
      </p:sp>
    </p:spTree>
    <p:extLst>
      <p:ext uri="{BB962C8B-B14F-4D97-AF65-F5344CB8AC3E}">
        <p14:creationId xmlns:p14="http://schemas.microsoft.com/office/powerpoint/2010/main" val="3148118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33</a:t>
            </a:fld>
            <a:endParaRPr lang="en-US"/>
          </a:p>
        </p:txBody>
      </p:sp>
    </p:spTree>
    <p:extLst>
      <p:ext uri="{BB962C8B-B14F-4D97-AF65-F5344CB8AC3E}">
        <p14:creationId xmlns:p14="http://schemas.microsoft.com/office/powerpoint/2010/main" val="293552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34</a:t>
            </a:fld>
            <a:endParaRPr lang="en-US"/>
          </a:p>
        </p:txBody>
      </p:sp>
    </p:spTree>
    <p:extLst>
      <p:ext uri="{BB962C8B-B14F-4D97-AF65-F5344CB8AC3E}">
        <p14:creationId xmlns:p14="http://schemas.microsoft.com/office/powerpoint/2010/main" val="47534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35</a:t>
            </a:fld>
            <a:endParaRPr lang="en-US"/>
          </a:p>
        </p:txBody>
      </p:sp>
    </p:spTree>
    <p:extLst>
      <p:ext uri="{BB962C8B-B14F-4D97-AF65-F5344CB8AC3E}">
        <p14:creationId xmlns:p14="http://schemas.microsoft.com/office/powerpoint/2010/main" val="559290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36</a:t>
            </a:fld>
            <a:endParaRPr lang="en-US"/>
          </a:p>
        </p:txBody>
      </p:sp>
    </p:spTree>
    <p:extLst>
      <p:ext uri="{BB962C8B-B14F-4D97-AF65-F5344CB8AC3E}">
        <p14:creationId xmlns:p14="http://schemas.microsoft.com/office/powerpoint/2010/main" val="635521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37</a:t>
            </a:fld>
            <a:endParaRPr lang="en-US"/>
          </a:p>
        </p:txBody>
      </p:sp>
    </p:spTree>
    <p:extLst>
      <p:ext uri="{BB962C8B-B14F-4D97-AF65-F5344CB8AC3E}">
        <p14:creationId xmlns:p14="http://schemas.microsoft.com/office/powerpoint/2010/main" val="2603919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38</a:t>
            </a:fld>
            <a:endParaRPr lang="en-US"/>
          </a:p>
        </p:txBody>
      </p:sp>
    </p:spTree>
    <p:extLst>
      <p:ext uri="{BB962C8B-B14F-4D97-AF65-F5344CB8AC3E}">
        <p14:creationId xmlns:p14="http://schemas.microsoft.com/office/powerpoint/2010/main" val="2119956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39</a:t>
            </a:fld>
            <a:endParaRPr lang="en-US"/>
          </a:p>
        </p:txBody>
      </p:sp>
    </p:spTree>
    <p:extLst>
      <p:ext uri="{BB962C8B-B14F-4D97-AF65-F5344CB8AC3E}">
        <p14:creationId xmlns:p14="http://schemas.microsoft.com/office/powerpoint/2010/main" val="258869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 we’re going to learn how to you can quickly build and test a simple bot.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is an introductory to intermediate course where you are going to learn some of the key concepts and design principles on how to leverage the Bot Builder Tools, SDKs and Frameworks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084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40</a:t>
            </a:fld>
            <a:endParaRPr lang="en-US"/>
          </a:p>
        </p:txBody>
      </p:sp>
    </p:spTree>
    <p:extLst>
      <p:ext uri="{BB962C8B-B14F-4D97-AF65-F5344CB8AC3E}">
        <p14:creationId xmlns:p14="http://schemas.microsoft.com/office/powerpoint/2010/main" val="1821484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41</a:t>
            </a:fld>
            <a:endParaRPr lang="en-US"/>
          </a:p>
        </p:txBody>
      </p:sp>
    </p:spTree>
    <p:extLst>
      <p:ext uri="{BB962C8B-B14F-4D97-AF65-F5344CB8AC3E}">
        <p14:creationId xmlns:p14="http://schemas.microsoft.com/office/powerpoint/2010/main" val="2532754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42</a:t>
            </a:fld>
            <a:endParaRPr lang="en-US"/>
          </a:p>
        </p:txBody>
      </p:sp>
    </p:spTree>
    <p:extLst>
      <p:ext uri="{BB962C8B-B14F-4D97-AF65-F5344CB8AC3E}">
        <p14:creationId xmlns:p14="http://schemas.microsoft.com/office/powerpoint/2010/main" val="748353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43</a:t>
            </a:fld>
            <a:endParaRPr lang="en-US"/>
          </a:p>
        </p:txBody>
      </p:sp>
    </p:spTree>
    <p:extLst>
      <p:ext uri="{BB962C8B-B14F-4D97-AF65-F5344CB8AC3E}">
        <p14:creationId xmlns:p14="http://schemas.microsoft.com/office/powerpoint/2010/main" val="66997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44</a:t>
            </a:fld>
            <a:endParaRPr lang="en-US"/>
          </a:p>
        </p:txBody>
      </p:sp>
    </p:spTree>
    <p:extLst>
      <p:ext uri="{BB962C8B-B14F-4D97-AF65-F5344CB8AC3E}">
        <p14:creationId xmlns:p14="http://schemas.microsoft.com/office/powerpoint/2010/main" val="961497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8/5/2018 8:34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66977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Bot Framework you can write a single bot that is able to chat with users across multiple channels like Skype, Facebook Messenger, Slack, etc.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156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consumer we see cards all over the place, Facebook is a very common example. As I'm scrolling through a Facebook feed here you'll notice we have a news article with a link to a YouTube video on this members timeline.</a:t>
            </a:r>
          </a:p>
          <a:p>
            <a:endParaRPr lang="en-US" dirty="0"/>
          </a:p>
          <a:p>
            <a:r>
              <a:rPr lang="en-US" dirty="0"/>
              <a:t>If we switch over to the New Tab page of Microsoft Edge we see this card again. It's that same content as before, but in this case it </a:t>
            </a:r>
            <a:r>
              <a:rPr lang="en-US" dirty="0" err="1"/>
              <a:t>it</a:t>
            </a:r>
            <a:r>
              <a:rPr lang="en-US" dirty="0"/>
              <a:t> looks and feels like Edge.</a:t>
            </a:r>
          </a:p>
          <a:p>
            <a:endParaRPr lang="en-US" dirty="0"/>
          </a:p>
          <a:p>
            <a:r>
              <a:rPr lang="en-US" dirty="0"/>
              <a:t>I could also share this video to someone on Skype and it would create a little card like experience that now looks and feels native in Skype. It’s still the same content being passed around and the Host application is rendering it in a manner that makes it feel native to Skype.</a:t>
            </a:r>
          </a:p>
          <a:p>
            <a:endParaRPr lang="en-US" dirty="0"/>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5819D8-2EF1-4D03-91A7-5EC8B229834B}"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250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Card Authors describe their content as a simple JSON object. That JSON is a representation of the content to be displayed, and it is then </a:t>
            </a:r>
            <a:r>
              <a:rPr lang="en-US" dirty="0" err="1"/>
              <a:t>renrendered</a:t>
            </a:r>
            <a:r>
              <a:rPr lang="en-US" dirty="0"/>
              <a:t> natively inside a Host Application, automatically adapting to the look and feel of the Host.</a:t>
            </a:r>
          </a:p>
          <a:p>
            <a:endParaRPr lang="en-US" dirty="0"/>
          </a:p>
          <a:p>
            <a:r>
              <a:rPr lang="en-US" dirty="0"/>
              <a:t>For example, our Bot can author an Adaptive Card through the Bot Framework, and when its delivered as a Windows Notification… it looks and feels like a Windows Notification. When that same card is delivered to Skype, it will look and feel like a Skype card. When that same payload is sent to Microsoft Teams, it will look and feel like Microsoft Teams. As more host apps start to support Adaptive Cards, that same payload will automatically light up inside these applications, yet still feel entirely native to the app.</a:t>
            </a:r>
          </a:p>
          <a:p>
            <a:endParaRPr lang="en-US" dirty="0"/>
          </a:p>
          <a:p>
            <a:r>
              <a:rPr lang="en-US" dirty="0"/>
              <a:t>Users win because everything feels familiar. Host apps win because they control the user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8ABA0A-2708-42AE-B5CD-168F75AEDD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899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as Card Authors we win because our content gets broader reach without any additional work.</a:t>
            </a:r>
          </a:p>
          <a:p>
            <a:endParaRPr lang="en-US" dirty="0"/>
          </a:p>
          <a:p>
            <a:r>
              <a:rPr lang="en-US" dirty="0"/>
              <a:t>The Bot Connector lets you connect our bots seamlessly to text/</a:t>
            </a:r>
            <a:r>
              <a:rPr lang="en-US" dirty="0" err="1"/>
              <a:t>sms</a:t>
            </a:r>
            <a:r>
              <a:rPr lang="en-US" dirty="0"/>
              <a:t>, Office 365 mail, Skype, Slack, and other services. </a:t>
            </a:r>
          </a:p>
          <a:p>
            <a:endParaRPr lang="en-US" dirty="0"/>
          </a:p>
          <a:p>
            <a:r>
              <a:rPr lang="en-US" dirty="0"/>
              <a:t>We just register our bot, configure desired channels and publish it in the Bot Directory.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 Warning</a:t>
            </a:r>
            <a:r>
              <a:rPr lang="en-US" sz="1200" kern="1200" dirty="0">
                <a:solidFill>
                  <a:schemeClr val="tx1"/>
                </a:solidFill>
                <a:effectLst/>
                <a:latin typeface="+mn-lt"/>
                <a:ea typeface="+mn-ea"/>
                <a:cs typeface="+mn-cs"/>
              </a:rPr>
              <a:t>: Adaptive Cards is currently under development.  While it is in preview, Microsoft is seeking feedback and says to expect a few rough edges. </a:t>
            </a:r>
          </a:p>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8388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1" baseline="0" dirty="0"/>
              <a:t>Microsoft Account</a:t>
            </a:r>
          </a:p>
          <a:p>
            <a:r>
              <a:rPr lang="en-US" baseline="0" dirty="0"/>
              <a:t>https://signup.live.com</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998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7DD8"/>
                </a:solidFill>
                <a:effectLst/>
                <a:uLnTx/>
                <a:uFillTx/>
                <a:latin typeface="Segoe UI"/>
                <a:ea typeface="Segoe UI" pitchFamily="34" charset="0"/>
                <a:cs typeface="Segoe UI" pitchFamily="34" charset="0"/>
              </a:rPr>
              <a:t>http://contososcubabot.azurewebsites.net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25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705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0797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5663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Bot: https://snakebite.azurewebsites.net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cs typeface="Segoe UI" pitchFamily="34" charset="0"/>
              </a:rPr>
              <a:t>Blog: https://aka.ms/snakebotblog</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9168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55</a:t>
            </a:fld>
            <a:endParaRPr lang="en-US"/>
          </a:p>
        </p:txBody>
      </p:sp>
    </p:spTree>
    <p:extLst>
      <p:ext uri="{BB962C8B-B14F-4D97-AF65-F5344CB8AC3E}">
        <p14:creationId xmlns:p14="http://schemas.microsoft.com/office/powerpoint/2010/main" val="29508798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LUIS enables you to integrate natural language understanding into your chatbot or other application without having to create the complex part of machine learning models. Instead, you get to focus on your own application's logic and let LUIS do the heavy lifting.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A typical LUIS app goes through the following 3 steps: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Design &amp; Build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Train &amp; Test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Publish &amp; Improve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endParaRPr>
          </a:p>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56</a:t>
            </a:fld>
            <a:endParaRPr lang="en-US"/>
          </a:p>
        </p:txBody>
      </p:sp>
    </p:spTree>
    <p:extLst>
      <p:ext uri="{BB962C8B-B14F-4D97-AF65-F5344CB8AC3E}">
        <p14:creationId xmlns:p14="http://schemas.microsoft.com/office/powerpoint/2010/main" val="571421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957724-74D0-4AAB-8366-EF91C6CD0800}" type="slidenum">
              <a:rPr lang="en-US" smtClean="0"/>
              <a:t>57</a:t>
            </a:fld>
            <a:endParaRPr lang="en-US"/>
          </a:p>
        </p:txBody>
      </p:sp>
    </p:spTree>
    <p:extLst>
      <p:ext uri="{BB962C8B-B14F-4D97-AF65-F5344CB8AC3E}">
        <p14:creationId xmlns:p14="http://schemas.microsoft.com/office/powerpoint/2010/main" val="18961724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Intents are how LUIS determines understands what a user wants to do. If your client application is for a travel agency, then you will need the intents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BuyPlaneTicket</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and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RentHotelRoom</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in order to identify when your users want to perform these different tasks.</a:t>
            </a:r>
            <a:endParaRPr lang="en-US" b="0"/>
          </a:p>
          <a:p>
            <a:endParaRPr lang="en-US" b="1"/>
          </a:p>
          <a:p>
            <a:r>
              <a:rPr lang="en-US" b="1"/>
              <a:t>Utterances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An utterance is the textual input that LUIS will interpret. LUIS first uses example utterances that you add to an intent to teach itself how to evaluate the variety of utterances that users will input.</a:t>
            </a:r>
          </a:p>
          <a:p>
            <a:endParaRPr lang="en-US" b="1"/>
          </a:p>
          <a:p>
            <a:r>
              <a:rPr lang="en-US" b="1"/>
              <a:t>Entities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An entity is used like a variable in algebra, it will capture and pass important information to your client app. In the utterance, "I want to buy a ticket to Seattle", you would want to capture the city name, Seattle, with the entity, like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destination_city</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Now LUIS will see the utterance as, "I want to buy a ticket to {</a:t>
            </a:r>
            <a:r>
              <a:rPr kumimoji="0" lang="en-US" sz="1200"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destination_city</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 This information can now be passed on to your client application and used to complete a task.</a:t>
            </a:r>
          </a:p>
          <a:p>
            <a:endParaRPr lang="en-US" b="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E6A154-8DFB-4233-BD0D-65AC8E53B798}"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065986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4386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699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60</a:t>
            </a:fld>
            <a:endParaRPr lang="en-US"/>
          </a:p>
        </p:txBody>
      </p:sp>
    </p:spTree>
    <p:extLst>
      <p:ext uri="{BB962C8B-B14F-4D97-AF65-F5344CB8AC3E}">
        <p14:creationId xmlns:p14="http://schemas.microsoft.com/office/powerpoint/2010/main" val="26606500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5062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5580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480298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7764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65</a:t>
            </a:fld>
            <a:endParaRPr lang="en-US"/>
          </a:p>
        </p:txBody>
      </p:sp>
    </p:spTree>
    <p:extLst>
      <p:ext uri="{BB962C8B-B14F-4D97-AF65-F5344CB8AC3E}">
        <p14:creationId xmlns:p14="http://schemas.microsoft.com/office/powerpoint/2010/main" val="19888735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7008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46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dirty="0"/>
              <a:t>The Microsoft AI Platform is cloud powered AI for every developer. </a:t>
            </a:r>
          </a:p>
          <a:p>
            <a:r>
              <a:rPr lang="en-US" dirty="0"/>
              <a:t>Working from the developer backwards, a the very top, we have the high level services for AI.</a:t>
            </a:r>
          </a:p>
          <a:p>
            <a:endParaRPr lang="en-US" dirty="0"/>
          </a:p>
          <a:p>
            <a:pPr marL="171450" indent="-171450">
              <a:buFont typeface="Arial" panose="020B0604020202020204" pitchFamily="34" charset="0"/>
              <a:buChar char="•"/>
            </a:pPr>
            <a:r>
              <a:rPr lang="en-US" dirty="0"/>
              <a:t>And Azure Machine Learning allows you to do data science and build sophisticated AI applications from the ground up.</a:t>
            </a:r>
          </a:p>
          <a:p>
            <a:pPr marL="171450" indent="-171450">
              <a:buFont typeface="Arial" panose="020B0604020202020204" pitchFamily="34" charset="0"/>
              <a:buChar char="•"/>
            </a:pPr>
            <a:r>
              <a:rPr lang="en-US" dirty="0"/>
              <a:t>Cognitive Services allows developers to infuse pre-built AI into every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 Framework allows you to easily build chatbots. </a:t>
            </a:r>
          </a:p>
          <a:p>
            <a:endParaRPr lang="en-US" dirty="0"/>
          </a:p>
          <a:p>
            <a:r>
              <a:rPr lang="en-US" dirty="0"/>
              <a:t>This is all built on the infrastructure of the hyperscale cloud. </a:t>
            </a:r>
          </a:p>
          <a:p>
            <a:pPr marL="171450" indent="-171450">
              <a:buFont typeface="Arial" panose="020B0604020202020204" pitchFamily="34" charset="0"/>
              <a:buChar char="•"/>
            </a:pPr>
            <a:r>
              <a:rPr lang="en-US" dirty="0"/>
              <a:t>Here you have the power of the most advanced database services such as Cosmos DB, SQL DB, and Data Lakes to organize your data.</a:t>
            </a:r>
          </a:p>
          <a:p>
            <a:pPr marL="171450" indent="-171450">
              <a:buFont typeface="Arial" panose="020B0604020202020204" pitchFamily="34" charset="0"/>
              <a:buChar char="•"/>
            </a:pPr>
            <a:r>
              <a:rPr lang="en-US" dirty="0"/>
              <a:t>You have the power of distributed computing with Spark and Azure Batch and even IOT Edge.</a:t>
            </a:r>
          </a:p>
          <a:p>
            <a:pPr marL="171450" indent="-171450">
              <a:buFont typeface="Arial" panose="020B0604020202020204" pitchFamily="34" charset="0"/>
              <a:buChar char="•"/>
            </a:pPr>
            <a:r>
              <a:rPr lang="en-US" dirty="0"/>
              <a:t>All of this is built on the latest hardware – CPUs, GPUs and FPGAs.</a:t>
            </a:r>
          </a:p>
          <a:p>
            <a:pPr marL="171450" indent="-171450">
              <a:buFont typeface="Arial" panose="020B0604020202020204" pitchFamily="34" charset="0"/>
              <a:buChar char="•"/>
            </a:pPr>
            <a:endParaRPr lang="en-US" dirty="0"/>
          </a:p>
          <a:p>
            <a:r>
              <a:rPr lang="en-US" dirty="0"/>
              <a:t>And we provide great tools to assist the developer, as you will see in a moment. </a:t>
            </a:r>
          </a:p>
          <a:p>
            <a:endParaRPr lang="en-US" dirty="0"/>
          </a:p>
          <a:p>
            <a:r>
              <a:rPr lang="en-US" dirty="0"/>
              <a:t>Our platforms are open. They support all the popular open source frameworks for Machine Learning. And it’s easily extensible.</a:t>
            </a:r>
          </a:p>
          <a:p>
            <a:r>
              <a:rPr lang="en-US" dirty="0"/>
              <a:t>It’s a very rich, open, cloud based platform for highly productive application development. </a:t>
            </a:r>
          </a:p>
          <a:p>
            <a:endParaRPr lang="en-US" dirty="0"/>
          </a:p>
          <a:p>
            <a:endParaRPr lang="en-US" dirty="0"/>
          </a:p>
          <a:p>
            <a:endParaRPr lang="en-US" dirty="0"/>
          </a:p>
        </p:txBody>
      </p:sp>
    </p:spTree>
    <p:extLst>
      <p:ext uri="{BB962C8B-B14F-4D97-AF65-F5344CB8AC3E}">
        <p14:creationId xmlns:p14="http://schemas.microsoft.com/office/powerpoint/2010/main" val="66519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r>
              <a:rPr lang="en-US" dirty="0"/>
              <a:t>The Microsoft AI Platform is cloud powered AI for every developer. </a:t>
            </a:r>
          </a:p>
          <a:p>
            <a:r>
              <a:rPr lang="en-US" dirty="0"/>
              <a:t>Working from the developer backwards, a the very top, we have the high level services for AI.</a:t>
            </a:r>
          </a:p>
          <a:p>
            <a:endParaRPr lang="en-US" dirty="0"/>
          </a:p>
          <a:p>
            <a:pPr marL="171450" indent="-171450">
              <a:buFont typeface="Arial" panose="020B0604020202020204" pitchFamily="34" charset="0"/>
              <a:buChar char="•"/>
            </a:pPr>
            <a:r>
              <a:rPr lang="en-US" dirty="0"/>
              <a:t>And Azure Machine Learning allows you to do data science and build sophisticated AI applications from the ground up.</a:t>
            </a:r>
          </a:p>
          <a:p>
            <a:pPr marL="171450" indent="-171450">
              <a:buFont typeface="Arial" panose="020B0604020202020204" pitchFamily="34" charset="0"/>
              <a:buChar char="•"/>
            </a:pPr>
            <a:r>
              <a:rPr lang="en-US" dirty="0"/>
              <a:t>Cognitive Services allows developers to infuse pre-built AI into every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Bot Framework allows you to easily build chatbots. </a:t>
            </a:r>
          </a:p>
          <a:p>
            <a:endParaRPr lang="en-US" dirty="0"/>
          </a:p>
          <a:p>
            <a:r>
              <a:rPr lang="en-US" dirty="0"/>
              <a:t>This is all built on the infrastructure of the hyperscale cloud. </a:t>
            </a:r>
          </a:p>
          <a:p>
            <a:pPr marL="171450" indent="-171450">
              <a:buFont typeface="Arial" panose="020B0604020202020204" pitchFamily="34" charset="0"/>
              <a:buChar char="•"/>
            </a:pPr>
            <a:r>
              <a:rPr lang="en-US" dirty="0"/>
              <a:t>Here you have the power of the most advanced database services such as Cosmos DB, SQL DB, and Data Lakes to organize your data.</a:t>
            </a:r>
          </a:p>
          <a:p>
            <a:pPr marL="171450" indent="-171450">
              <a:buFont typeface="Arial" panose="020B0604020202020204" pitchFamily="34" charset="0"/>
              <a:buChar char="•"/>
            </a:pPr>
            <a:r>
              <a:rPr lang="en-US" dirty="0"/>
              <a:t>You have the power of distributed computing with Spark and Azure Batch and even IOT Edge.</a:t>
            </a:r>
          </a:p>
          <a:p>
            <a:pPr marL="171450" indent="-171450">
              <a:buFont typeface="Arial" panose="020B0604020202020204" pitchFamily="34" charset="0"/>
              <a:buChar char="•"/>
            </a:pPr>
            <a:r>
              <a:rPr lang="en-US" dirty="0"/>
              <a:t>All of this is built on the latest hardware – CPUs, GPUs and FPGAs.</a:t>
            </a:r>
          </a:p>
          <a:p>
            <a:pPr marL="171450" indent="-171450">
              <a:buFont typeface="Arial" panose="020B0604020202020204" pitchFamily="34" charset="0"/>
              <a:buChar char="•"/>
            </a:pPr>
            <a:endParaRPr lang="en-US" dirty="0"/>
          </a:p>
          <a:p>
            <a:r>
              <a:rPr lang="en-US" dirty="0"/>
              <a:t>And we provide great tools to assist the developer, as you will see in a moment. </a:t>
            </a:r>
          </a:p>
          <a:p>
            <a:endParaRPr lang="en-US" dirty="0"/>
          </a:p>
          <a:p>
            <a:r>
              <a:rPr lang="en-US" dirty="0"/>
              <a:t>Our platforms are open. They support all the popular open source frameworks for Machine Learning. And it’s easily extensible.</a:t>
            </a:r>
          </a:p>
          <a:p>
            <a:r>
              <a:rPr lang="en-US" dirty="0"/>
              <a:t>It’s a very rich, open, cloud based platform for highly productive application development. </a:t>
            </a:r>
          </a:p>
          <a:p>
            <a:endParaRPr lang="en-US" dirty="0"/>
          </a:p>
        </p:txBody>
      </p:sp>
    </p:spTree>
    <p:extLst>
      <p:ext uri="{BB962C8B-B14F-4D97-AF65-F5344CB8AC3E}">
        <p14:creationId xmlns:p14="http://schemas.microsoft.com/office/powerpoint/2010/main" val="4032739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Think of a bot as an app that users interact with in a conversational way. This can be with text, cards, or even with speech. A bot may be as simple as basic pattern matching with a response, or it may be a sophisticated weaving of artificial intelligence techniques with complex conversational state tracking and integration to existing business services.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Microsoft Bot Service enables us to build bots that support different types of interactions with users. We can design conversations in your bot to be freeform, or are bots can have a more guided interaction where it provides the user choices or actions.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conversation can use simple text strings or more complex rich cards that contain text, images, and action buttons. And you can add natural language interactions, which let your users interact with your bots in a natural and expressive way.</a:t>
            </a:r>
          </a:p>
          <a:p>
            <a:endParaRPr lang="en-US" dirty="0"/>
          </a:p>
        </p:txBody>
      </p:sp>
      <p:sp>
        <p:nvSpPr>
          <p:cNvPr id="4" name="Slide Number Placeholder 3"/>
          <p:cNvSpPr>
            <a:spLocks noGrp="1"/>
          </p:cNvSpPr>
          <p:nvPr>
            <p:ph type="sldNum" sz="quarter" idx="10"/>
          </p:nvPr>
        </p:nvSpPr>
        <p:spPr/>
        <p:txBody>
          <a:bodyPr/>
          <a:lstStyle/>
          <a:p>
            <a:fld id="{0B8ABA0A-2708-42AE-B5CD-168F75AEDDEA}" type="slidenum">
              <a:rPr lang="en-US" smtClean="0"/>
              <a:t>7</a:t>
            </a:fld>
            <a:endParaRPr lang="en-US"/>
          </a:p>
        </p:txBody>
      </p:sp>
    </p:spTree>
    <p:extLst>
      <p:ext uri="{BB962C8B-B14F-4D97-AF65-F5344CB8AC3E}">
        <p14:creationId xmlns:p14="http://schemas.microsoft.com/office/powerpoint/2010/main" val="878386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000" kern="1200">
                <a:solidFill>
                  <a:srgbClr val="FFFFFF"/>
                </a:solidFill>
                <a:latin typeface="+mn-lt"/>
                <a:ea typeface="+mn-ea"/>
                <a:cs typeface="+mn-cs"/>
              </a:rPr>
              <a:t>Confluence of cloud, data and AI is at the core of enabling the Microsoft mission of empowering people and organizations to achieve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New insights from data, driven by advances in AI and powered by cloud, are the catalysts to augment the human ingenuity, removing friction and driving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solidFill>
                  <a:srgbClr val="FFFFFF"/>
                </a:solidFill>
                <a:latin typeface="+mn-lt"/>
                <a:ea typeface="+mn-ea"/>
                <a:cs typeface="+mn-cs"/>
              </a:rPr>
              <a:t>We want to empower today’s innovators to use data to reimagine products and experiences that will improve our world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kern="1200">
              <a:solidFill>
                <a:srgbClr val="FFFFFF"/>
              </a:solidFill>
              <a:latin typeface="+mn-lt"/>
              <a:ea typeface="+mn-ea"/>
              <a:cs typeface="+mn-cs"/>
            </a:endParaRPr>
          </a:p>
          <a:p>
            <a:pPr lvl="0" algn="ctr"/>
            <a:endParaRPr lang="en-US" sz="1000" kern="1200">
              <a:solidFill>
                <a:srgbClr val="FFFFFF"/>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7770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Bot Service provides what you need to build, connect, test, deploy, monitor, and manage bots. Bot Service provides the core components for creating bots, including the Bot Builder SDK for developing bots and the Bot Framework for connecting bots to channels.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 Service provides an integrated environment purpose-built for bot development. You can write a bot, connect, test, deploy, and manage it from your web browser with no separate editor or source control required. For simple bots, you may not need to write code at all. It is powered by the Bot Framework and it provides two </a:t>
            </a:r>
            <a:r>
              <a:rPr lang="en-US" sz="1200" b="0" i="0" u="sng" kern="1200" dirty="0">
                <a:solidFill>
                  <a:schemeClr val="tx1"/>
                </a:solidFill>
                <a:effectLst/>
                <a:latin typeface="+mn-lt"/>
                <a:ea typeface="+mn-ea"/>
                <a:cs typeface="+mn-cs"/>
                <a:hlinkClick r:id="rId3"/>
              </a:rPr>
              <a:t>hosting plans</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1</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With the App Service plan, a bot is a standard Azure web app you can set to allocate a predefined capacity with predictable costs and scaling.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With a Consumption plan, a bot is a serverless bot that runs on Azure Functions and uses the pay-per-run Azure Functions pricing.</a:t>
            </a:r>
          </a:p>
          <a:p>
            <a:r>
              <a:rPr lang="en-US" sz="1200" b="0" i="0" kern="1200" dirty="0">
                <a:solidFill>
                  <a:schemeClr val="tx1"/>
                </a:solidFill>
                <a:effectLst/>
                <a:latin typeface="+mn-lt"/>
                <a:ea typeface="+mn-ea"/>
                <a:cs typeface="+mn-cs"/>
              </a:rPr>
              <a:t>Bot Service accelerates bot development with </a:t>
            </a:r>
            <a:r>
              <a:rPr lang="en-US" sz="1200" b="0" i="0" u="sng" kern="1200" dirty="0">
                <a:solidFill>
                  <a:schemeClr val="tx1"/>
                </a:solidFill>
                <a:effectLst/>
                <a:latin typeface="+mn-lt"/>
                <a:ea typeface="+mn-ea"/>
                <a:cs typeface="+mn-cs"/>
                <a:hlinkClick r:id="rId4"/>
              </a:rPr>
              <a:t>Five bot templates</a:t>
            </a:r>
            <a:r>
              <a:rPr lang="en-US" sz="1200" b="0" i="0" kern="1200" dirty="0">
                <a:solidFill>
                  <a:schemeClr val="tx1"/>
                </a:solidFill>
                <a:effectLst/>
                <a:latin typeface="+mn-lt"/>
                <a:ea typeface="+mn-ea"/>
                <a:cs typeface="+mn-cs"/>
              </a:rPr>
              <a:t> you can choose from when you create a bot. You can further modify your bot directly in the browser using the Azure editor or in an Integrated Development Environment (IDE), such as Visual Studio and Visual Studio Code.</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8/5/2018 8:23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3798062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2287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Accenture – Why artificial intelligence is the future of growth - This rise in labor productivity will not be driven by longer hours but by innovative technologies enabling people to make more efficient use of their time.</a:t>
            </a:r>
          </a:p>
          <a:p>
            <a:endParaRPr lang="en-US"/>
          </a:p>
          <a:p>
            <a:r>
              <a:rPr lang="en-US" sz="1200" b="0" i="0" kern="1200">
                <a:solidFill>
                  <a:schemeClr val="tx1"/>
                </a:solidFill>
                <a:effectLst/>
                <a:latin typeface="+mn-lt"/>
                <a:ea typeface="+mn-ea"/>
                <a:cs typeface="+mn-cs"/>
              </a:rPr>
              <a:t>Indeed, </a:t>
            </a:r>
            <a:r>
              <a:rPr lang="en-US" sz="1200" b="0" i="0" kern="1200" err="1">
                <a:solidFill>
                  <a:schemeClr val="tx1"/>
                </a:solidFill>
                <a:effectLst/>
                <a:latin typeface="+mn-lt"/>
                <a:ea typeface="+mn-ea"/>
                <a:cs typeface="+mn-cs"/>
              </a:rPr>
              <a:t>Servion</a:t>
            </a:r>
            <a:r>
              <a:rPr lang="en-US" sz="1200" b="0" i="0" kern="1200">
                <a:solidFill>
                  <a:schemeClr val="tx1"/>
                </a:solidFill>
                <a:effectLst/>
                <a:latin typeface="+mn-lt"/>
                <a:ea typeface="+mn-ea"/>
                <a:cs typeface="+mn-cs"/>
              </a:rPr>
              <a:t> predicts that, by 2025, AI will power 95% of all customer interactions, including live telephone and online conversations that will leave customers unable to ‘spot the bot’. http://</a:t>
            </a:r>
            <a:r>
              <a:rPr lang="en-US" sz="1200" b="0" i="0" kern="1200" err="1">
                <a:solidFill>
                  <a:schemeClr val="tx1"/>
                </a:solidFill>
                <a:effectLst/>
                <a:latin typeface="+mn-lt"/>
                <a:ea typeface="+mn-ea"/>
                <a:cs typeface="+mn-cs"/>
              </a:rPr>
              <a:t>servion.com</a:t>
            </a:r>
            <a:r>
              <a:rPr lang="en-US" sz="1200" b="0" i="0" kern="1200">
                <a:solidFill>
                  <a:schemeClr val="tx1"/>
                </a:solidFill>
                <a:effectLst/>
                <a:latin typeface="+mn-lt"/>
                <a:ea typeface="+mn-ea"/>
                <a:cs typeface="+mn-cs"/>
              </a:rPr>
              <a:t>/blog/ai-will-power-95-customer-interactions-2025/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F4146C-E4DD-4A59-BD51-24B8416D7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0717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9083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75</a:t>
            </a:fld>
            <a:endParaRPr lang="en-US"/>
          </a:p>
        </p:txBody>
      </p:sp>
    </p:spTree>
    <p:extLst>
      <p:ext uri="{BB962C8B-B14F-4D97-AF65-F5344CB8AC3E}">
        <p14:creationId xmlns:p14="http://schemas.microsoft.com/office/powerpoint/2010/main" val="3341167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933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3901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78</a:t>
            </a:fld>
            <a:endParaRPr lang="en-US"/>
          </a:p>
        </p:txBody>
      </p:sp>
    </p:spTree>
    <p:extLst>
      <p:ext uri="{BB962C8B-B14F-4D97-AF65-F5344CB8AC3E}">
        <p14:creationId xmlns:p14="http://schemas.microsoft.com/office/powerpoint/2010/main" val="26478754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27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98488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80</a:t>
            </a:fld>
            <a:endParaRPr lang="en-US"/>
          </a:p>
        </p:txBody>
      </p:sp>
    </p:spTree>
    <p:extLst>
      <p:ext uri="{BB962C8B-B14F-4D97-AF65-F5344CB8AC3E}">
        <p14:creationId xmlns:p14="http://schemas.microsoft.com/office/powerpoint/2010/main" val="2631465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0532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BA0A-2708-42AE-B5CD-168F75AEDDEA}" type="slidenum">
              <a:rPr lang="en-US" smtClean="0"/>
              <a:t>82</a:t>
            </a:fld>
            <a:endParaRPr lang="en-US"/>
          </a:p>
        </p:txBody>
      </p:sp>
    </p:spTree>
    <p:extLst>
      <p:ext uri="{BB962C8B-B14F-4D97-AF65-F5344CB8AC3E}">
        <p14:creationId xmlns:p14="http://schemas.microsoft.com/office/powerpoint/2010/main" val="16173747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a:prstGeom prst="rect">
            <a:avLst/>
          </a:prstGeom>
        </p:spPr>
      </p:sp>
      <p:sp>
        <p:nvSpPr>
          <p:cNvPr id="4" name="Slide Number Placeholder 3"/>
          <p:cNvSpPr>
            <a:spLocks noGrp="1"/>
          </p:cNvSpPr>
          <p:nvPr>
            <p:ph type="sldNum" sz="quarter" idx="10"/>
          </p:nvPr>
        </p:nvSpPr>
        <p:spPr>
          <a:xfrm>
            <a:off x="3970938" y="8829967"/>
            <a:ext cx="3037840" cy="466433"/>
          </a:xfrm>
          <a:prstGeom prst="rect">
            <a:avLst/>
          </a:prstGeom>
        </p:spPr>
        <p:txBody>
          <a:bodyPr/>
          <a:lstStyle/>
          <a:p>
            <a:pPr marL="0" marR="0" lvl="0" indent="0" algn="r" defTabSz="922922" rtl="0" eaLnBrk="1" fontAlgn="auto" latinLnBrk="0" hangingPunct="1">
              <a:lnSpc>
                <a:spcPct val="100000"/>
              </a:lnSpc>
              <a:spcBef>
                <a:spcPts val="0"/>
              </a:spcBef>
              <a:spcAft>
                <a:spcPts val="0"/>
              </a:spcAft>
              <a:buClrTx/>
              <a:buSzTx/>
              <a:buFontTx/>
              <a:buNone/>
              <a:tabLst/>
              <a:defRPr/>
            </a:pPr>
            <a:fld id="{AC65008C-4A21-4DE3-AB9A-490B5D47551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22922" rtl="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6384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1068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0328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442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Most successful apps or websites have at least one thing in common: a great user experience. Bots are no different in that regard. Therefore, ensuring a great user experience should be your number one priority when designing a bot. Some key considerations include: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easily solve the user’s problem with the minimum number of steps?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solve the user’s problem better/easier/faster than any of the alternative experiences?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Does the bot run on the devices and platforms the user cares about?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Is the bot discoverable? Do the users naturally know what to do when using it?</a:t>
            </a:r>
          </a:p>
          <a:p>
            <a:r>
              <a:rPr lang="en-US" sz="1200" b="0" i="0" kern="1200">
                <a:solidFill>
                  <a:schemeClr val="tx1"/>
                </a:solidFill>
                <a:effectLst/>
                <a:latin typeface="+mn-lt"/>
                <a:ea typeface="+mn-ea"/>
                <a:cs typeface="+mn-cs"/>
              </a:rPr>
              <a:t>Note that none of these questions directly relates to factors such as how smart the bot is, how much natural language capability it has, whether it uses machine learning, or which programming language was used to create it. Users are unlikely to care about any of these things if the bot solves the problem that they need to address and delivers a great user experience. A great bot user experience does not require users to type too much, talk too much, repeat themselves several times, or explain things that the bot should automatically know.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260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25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 not going to cover all of these events, but I do want to hit a few highlights…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in 1950, a mathematician named Alan Turing proposed a test to answer the question of whether machines are technically capable of showing intelligent behavior. He based the test on a party game where a man and a woman go into separate rooms, and then the other partygoers have to try and tell them apart by sending them questions and reading their typewritten responses. In the Turing Test, one of the rooms contains a computer — and if it can fool the partygoers into thinking it’s a human, then it passes the test.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1964 a researcher at MIT developed ELIZA,  an early natural language processing program. Eliza simulated conversation by using a 'pattern matching' and substitution methodology that gave users an illusion of understanding on the part of the program, but had no built in framework for contextualizing events.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Jumping forward to 1977, we get to Zork. Now granted Zork isn’t really a bot in the context that we have defined, but it did introduce a number of features that still influence bot creators to this day. One of these key features was a word parser that took words the players typed and translated them into commands the game could process and respond to, propelling the story forward.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parser allowed Zork to understand far more words than previous games, including adjectives, conjunctions, prepositions, and compound verbs. That meant Zork could support intricate puzzles, such as one that let players obtain a key by sliding paper under a door, pushing the key out of the lock so it would drop onto the paper, and retrieving the paper. The parser also let players input sentences like “Take all but rug” to scoop up multiple treasures, rather than making them type “Take [object]” over and over.</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Elizabeth </a:t>
            </a:r>
            <a:r>
              <a:rPr lang="en-US" sz="1200" b="0" i="0" kern="1200" dirty="0" err="1">
                <a:solidFill>
                  <a:schemeClr val="tx1"/>
                </a:solidFill>
                <a:effectLst/>
                <a:latin typeface="+mn-lt"/>
                <a:ea typeface="+mn-ea"/>
                <a:cs typeface="+mn-cs"/>
              </a:rPr>
              <a:t>Woyke</a:t>
            </a:r>
            <a:r>
              <a:rPr lang="en-US" sz="1200" b="0" i="0" kern="1200" dirty="0">
                <a:solidFill>
                  <a:schemeClr val="tx1"/>
                </a:solidFill>
                <a:effectLst/>
                <a:latin typeface="+mn-lt"/>
                <a:ea typeface="+mn-ea"/>
                <a:cs typeface="+mn-cs"/>
              </a:rPr>
              <a:t>  did a very interesting article called  </a:t>
            </a:r>
            <a:r>
              <a:rPr lang="en-US" sz="1200" b="0" i="1" kern="1200" dirty="0">
                <a:solidFill>
                  <a:schemeClr val="tx1"/>
                </a:solidFill>
                <a:effectLst/>
                <a:latin typeface="+mn-lt"/>
                <a:ea typeface="+mn-ea"/>
                <a:cs typeface="+mn-cs"/>
              </a:rPr>
              <a:t>The Enduring Legacy of Zork</a:t>
            </a:r>
            <a:r>
              <a:rPr lang="en-US" sz="1200" b="0" i="0" kern="1200" dirty="0">
                <a:solidFill>
                  <a:schemeClr val="tx1"/>
                </a:solidFill>
                <a:effectLst/>
                <a:latin typeface="+mn-lt"/>
                <a:ea typeface="+mn-ea"/>
                <a:cs typeface="+mn-cs"/>
              </a:rPr>
              <a:t> for MIT Technology Review that is worth a read.</a:t>
            </a:r>
          </a:p>
          <a:p>
            <a:endParaRPr lang="en-US" sz="1200" b="0" i="0" kern="1200" dirty="0">
              <a:solidFill>
                <a:schemeClr val="tx1"/>
              </a:solidFill>
              <a:effectLst/>
              <a:latin typeface="+mn-lt"/>
              <a:ea typeface="+mn-ea"/>
              <a:cs typeface="+mn-cs"/>
            </a:endParaRPr>
          </a:p>
          <a:p>
            <a:r>
              <a:rPr lang="en-US" dirty="0"/>
              <a:t>In 2014, 64 years after Alan Turing proposed a method of testing whether a machine has obtained human-level intelligence, a 13-year-old AI boy called Eugene </a:t>
            </a:r>
            <a:r>
              <a:rPr lang="en-US" dirty="0" err="1"/>
              <a:t>Goostman</a:t>
            </a:r>
            <a:r>
              <a:rPr lang="en-US" dirty="0"/>
              <a:t> finally became the first artificial intelligence to pass the Turing Test.</a:t>
            </a:r>
          </a:p>
          <a:p>
            <a:endParaRPr lang="en-US" dirty="0"/>
          </a:p>
          <a:p>
            <a:r>
              <a:rPr lang="en-US" dirty="0"/>
              <a:t>In 2015, Microsoft released Project Oxford which has since become Cognitive Services. These are a collection of AI enabled SDKs that cover a broad ecosystem that includes natural language processing, facial and voice recognition, sentiment analysis, content moderation… the list goes on. We’ll use some of these tools later today in one of our labs.</a:t>
            </a:r>
          </a:p>
          <a:p>
            <a:endParaRPr lang="en-US" dirty="0"/>
          </a:p>
          <a:p>
            <a:r>
              <a:rPr lang="en-US" dirty="0"/>
              <a:t>The following year, Microsoft introduced Tay. Tay was originally launched to test and improve Microsoft's understanding of conversational language. Unfortunately, right after Tay launched people started sending her racist and inflammatory tweets, and Tay – being basically a parrot with an internet connection - started spewing these things back proving the old programing rule of Garbage In – Garbage Out. </a:t>
            </a:r>
          </a:p>
          <a:p>
            <a:endParaRPr lang="en-US" dirty="0"/>
          </a:p>
          <a:p>
            <a:r>
              <a:rPr lang="en-US" dirty="0"/>
              <a:t>Now to be fair to Tay, most of the worst things she said were because she had a “Repeat After Me” feature that users were exploiting.</a:t>
            </a:r>
          </a:p>
          <a:p>
            <a:endParaRPr lang="en-US" dirty="0"/>
          </a:p>
          <a:p>
            <a:r>
              <a:rPr lang="en-US" dirty="0"/>
              <a:t>Tay is gone but I think she can teach us a lot of valuable lessons. Most importantly is that a bot is like any other program, and if as developers we don’t anticipate or plan for exceptions in our code, we can inadvertently introduce vulnerabilities that people can, and will take advantage of. </a:t>
            </a:r>
          </a:p>
        </p:txBody>
      </p:sp>
      <p:sp>
        <p:nvSpPr>
          <p:cNvPr id="4" name="Slide Number Placeholder 3"/>
          <p:cNvSpPr>
            <a:spLocks noGrp="1"/>
          </p:cNvSpPr>
          <p:nvPr>
            <p:ph type="sldNum" sz="quarter" idx="10"/>
          </p:nvPr>
        </p:nvSpPr>
        <p:spPr/>
        <p:txBody>
          <a:bodyPr/>
          <a:lstStyle/>
          <a:p>
            <a:fld id="{0B8ABA0A-2708-42AE-B5CD-168F75AEDDEA}" type="slidenum">
              <a:rPr lang="en-US" smtClean="0"/>
              <a:t>9</a:t>
            </a:fld>
            <a:endParaRPr lang="en-US"/>
          </a:p>
        </p:txBody>
      </p:sp>
    </p:spTree>
    <p:extLst>
      <p:ext uri="{BB962C8B-B14F-4D97-AF65-F5344CB8AC3E}">
        <p14:creationId xmlns:p14="http://schemas.microsoft.com/office/powerpoint/2010/main" val="101015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CFBC-5E11-4838-BD9B-39486E819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51CC76-8F1C-4CC7-A0BC-2FCE3A7FE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0DBC97-3185-4EA7-861A-454618EBD55C}"/>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6196768D-164C-4035-82E0-50E6537ED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E2907-09BC-4A7B-8BF3-D20D6935BCC0}"/>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726614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4BF5-E688-4E14-AD80-03CE564DC0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DE92E-D3F6-439B-865A-3081DA2F77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7F0F9-FBCA-4595-B3C1-69DB9E3FE657}"/>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3EBD901F-E1F2-41BE-8EA7-16651BBEF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8749F-6CCC-4942-ACE8-539A73A9CB9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7386191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7001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1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6493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0396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9B7CA5D1-3F1B-4055-8805-5A2CEF4BDA3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31122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193911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09165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179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977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3FDEF-AC6B-460A-B675-C221D65A0A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F89526-C7C1-4F69-9492-3BE1BD3541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5C19F-9021-4722-B3FD-BE2CE0C10062}"/>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B3C28FA5-5727-48E3-A5FC-6C65EE16E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F6FD7-A9C8-457F-BAC4-573285BAF4BA}"/>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6998488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649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23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90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601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7756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72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72655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35778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08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3"/>
            <a:ext cx="8964185" cy="1793104"/>
          </a:xfrm>
          <a:noFill/>
        </p:spPr>
        <p:txBody>
          <a:bodyPr lIns="146304" tIns="91440" rIns="146304" bIns="91440" anchor="b" anchorCtr="0"/>
          <a:lstStyle>
            <a:lvl1pPr>
              <a:defRPr sz="5191" spc="-96"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5"/>
            <a:ext cx="8964187" cy="715931"/>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1021"/>
          </a:xfrm>
        </p:spPr>
        <p:txBody>
          <a:bodyPr/>
          <a:lstStyle>
            <a:lvl1pPr marL="0" indent="0">
              <a:buNone/>
              <a:defRPr lang="en-US" sz="1923"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491536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31181"/>
            <a:ext cx="4795873" cy="1395638"/>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1804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40"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1" cy="875413"/>
          </a:xfrm>
          <a:noFill/>
        </p:spPr>
        <p:txBody>
          <a:bodyPr lIns="146304" tIns="91440" rIns="146304" bIns="91440" anchor="t" anchorCtr="0"/>
          <a:lstStyle>
            <a:lvl1pPr>
              <a:defRPr sz="5191" spc="-96"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9"/>
            <a:ext cx="4482124" cy="1677044"/>
          </a:xfrm>
        </p:spPr>
        <p:txBody>
          <a:bodyPr lIns="164592" tIns="109728" rIns="164592" bIns="109728">
            <a:noAutofit/>
          </a:bodyPr>
          <a:lstStyle>
            <a:lvl1pPr marL="0" indent="0">
              <a:spcBef>
                <a:spcPts val="0"/>
              </a:spcBef>
              <a:buNone/>
              <a:defRPr sz="3076" baseline="0">
                <a:gradFill>
                  <a:gsLst>
                    <a:gs pos="8718">
                      <a:srgbClr val="353535"/>
                    </a:gs>
                    <a:gs pos="34000">
                      <a:srgbClr val="353535"/>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9146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191" spc="-96"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5"/>
            <a:ext cx="7171337" cy="1792327"/>
          </a:xfrm>
          <a:noFill/>
        </p:spPr>
        <p:txBody>
          <a:bodyPr lIns="164592" tIns="109728" rIns="164592" bIns="109728">
            <a:noAutofit/>
          </a:bodyPr>
          <a:lstStyle>
            <a:lvl1pPr marL="0" indent="0">
              <a:spcBef>
                <a:spcPts val="0"/>
              </a:spcBef>
              <a:buNone/>
              <a:defRPr sz="307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21148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5" cy="1799463"/>
          </a:xfrm>
          <a:noFill/>
        </p:spPr>
        <p:txBody>
          <a:bodyPr lIns="146304" tIns="91440" rIns="146304" bIns="91440" anchor="t" anchorCtr="0"/>
          <a:lstStyle>
            <a:lvl1pPr>
              <a:defRPr sz="4613"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4840695" cy="717249"/>
          </a:xfrm>
        </p:spPr>
        <p:txBody>
          <a:bodyPr lIns="164592" tIns="109728" rIns="164592" bIns="109728">
            <a:noAutofit/>
          </a:bodyPr>
          <a:lstStyle>
            <a:lvl1pPr marL="0" indent="0">
              <a:spcBef>
                <a:spcPts val="0"/>
              </a:spcBef>
              <a:buNone/>
              <a:defRPr lang="en-US" sz="307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42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8"/>
            <a:ext cx="6856633" cy="6855235"/>
          </a:xfrm>
          <a:prstGeom prst="rect">
            <a:avLst/>
          </a:prstGeom>
        </p:spPr>
      </p:pic>
    </p:spTree>
    <p:extLst>
      <p:ext uri="{BB962C8B-B14F-4D97-AF65-F5344CB8AC3E}">
        <p14:creationId xmlns:p14="http://schemas.microsoft.com/office/powerpoint/2010/main" val="2078582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0" tIns="140608" rIns="175760" bIns="140608" numCol="1" spcCol="0" rtlCol="0" fromWordArt="0" anchor="t" anchorCtr="0" forceAA="0" compatLnSpc="1">
            <a:prstTxWarp prst="textNoShape">
              <a:avLst/>
            </a:prstTxWarp>
            <a:noAutofit/>
          </a:bodyPr>
          <a:lstStyle/>
          <a:p>
            <a:pPr marL="0" marR="0" lvl="0" indent="0" algn="ctr" defTabSz="89616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5"/>
            <a:ext cx="5378487" cy="1793104"/>
          </a:xfrm>
          <a:noFill/>
        </p:spPr>
        <p:txBody>
          <a:bodyPr lIns="146304" tIns="91440" rIns="146304" bIns="91440" anchor="t" anchorCtr="0"/>
          <a:lstStyle>
            <a:lvl1pPr>
              <a:defRPr sz="4613" spc="-96"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4" y="3877276"/>
            <a:ext cx="5380105" cy="1793104"/>
          </a:xfrm>
        </p:spPr>
        <p:txBody>
          <a:bodyPr lIns="164592" tIns="109728" rIns="164592" bIns="109728">
            <a:noAutofit/>
          </a:bodyPr>
          <a:lstStyle>
            <a:lvl1pPr marL="0" indent="0">
              <a:spcBef>
                <a:spcPts val="0"/>
              </a:spcBef>
              <a:buNone/>
              <a:defRPr sz="307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3" y="470067"/>
            <a:ext cx="1419661"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3896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015509"/>
          </a:xfrm>
        </p:spPr>
        <p:txBody>
          <a:bodyPr/>
          <a:lstStyle>
            <a:lvl1pPr marL="0" indent="0">
              <a:buNone/>
              <a:defRPr>
                <a:gradFill>
                  <a:gsLst>
                    <a:gs pos="1250">
                      <a:schemeClr val="tx1"/>
                    </a:gs>
                    <a:gs pos="99000">
                      <a:schemeClr val="tx1"/>
                    </a:gs>
                  </a:gsLst>
                  <a:lin ang="5400000" scaled="0"/>
                </a:gradFill>
              </a:defRPr>
            </a:lvl1pPr>
            <a:lvl2pPr marL="0" indent="0">
              <a:buFontTx/>
              <a:buNone/>
              <a:defRPr sz="1923"/>
            </a:lvl2pPr>
            <a:lvl3pPr marL="219700" indent="0">
              <a:buNone/>
              <a:defRPr/>
            </a:lvl3pPr>
            <a:lvl4pPr marL="439397" indent="0">
              <a:buNone/>
              <a:defRPr/>
            </a:lvl4pPr>
            <a:lvl5pPr marL="6590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31644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80485"/>
          </a:xfrm>
        </p:spPr>
        <p:txBody>
          <a:bodyPr>
            <a:spAutoFit/>
          </a:bodyPr>
          <a:lstStyle>
            <a:lvl1pPr>
              <a:defRPr sz="3844"/>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51240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09156"/>
          </a:xfrm>
        </p:spPr>
        <p:txBody>
          <a:bodyPr wrap="square">
            <a:spAutoFit/>
          </a:bodyPr>
          <a:lstStyle>
            <a:lvl1pPr marL="0" indent="0">
              <a:spcBef>
                <a:spcPts val="1176"/>
              </a:spcBef>
              <a:buClr>
                <a:schemeClr val="tx1"/>
              </a:buClr>
              <a:buFont typeface="Wingdings" pitchFamily="2" charset="2"/>
              <a:buNone/>
              <a:defRPr sz="3076"/>
            </a:lvl1pPr>
            <a:lvl2pPr marL="0" indent="0">
              <a:buNone/>
              <a:defRPr sz="1923"/>
            </a:lvl2pPr>
            <a:lvl3pPr marL="222750" indent="0">
              <a:buNone/>
              <a:tabLst/>
              <a:defRPr sz="1923"/>
            </a:lvl3pPr>
            <a:lvl4pPr marL="442449" indent="0">
              <a:buNone/>
              <a:defRPr/>
            </a:lvl4pPr>
            <a:lvl5pPr marL="65909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3014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974131"/>
          </a:xfrm>
        </p:spPr>
        <p:txBody>
          <a:bodyPr wrap="square">
            <a:spAutoFit/>
          </a:bodyPr>
          <a:lstStyle>
            <a:lvl1pPr marL="276149" indent="-276149">
              <a:spcBef>
                <a:spcPts val="1176"/>
              </a:spcBef>
              <a:buClr>
                <a:schemeClr val="tx1"/>
              </a:buClr>
              <a:buFont typeface="Arial" pitchFamily="34" charset="0"/>
              <a:buChar char="•"/>
              <a:defRPr sz="3076"/>
            </a:lvl1pPr>
            <a:lvl2pPr marL="510483" indent="-224114">
              <a:defRPr sz="2307"/>
            </a:lvl2pPr>
            <a:lvl3pPr marL="672345" indent="-161861">
              <a:tabLst/>
              <a:defRPr sz="1923"/>
            </a:lvl3pPr>
            <a:lvl4pPr marL="846655" indent="-174312">
              <a:defRPr/>
            </a:lvl4pPr>
            <a:lvl5pPr marL="1008516" indent="-16186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51896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174440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43070"/>
          </a:xfrm>
          <a:noFill/>
        </p:spPr>
        <p:txBody>
          <a:bodyPr tIns="91440" bIns="91440" anchor="t" anchorCtr="0">
            <a:spAutoFit/>
          </a:bodyPr>
          <a:lstStyle>
            <a:lvl1pPr>
              <a:defRPr sz="6920" spc="-96"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3" cy="721480"/>
          </a:xfrm>
          <a:noFill/>
        </p:spPr>
        <p:txBody>
          <a:bodyPr lIns="182880" tIns="146304" rIns="182880" bIns="146304">
            <a:spAutoFit/>
          </a:bodyPr>
          <a:lstStyle>
            <a:lvl1pPr marL="0" indent="0">
              <a:spcBef>
                <a:spcPts val="0"/>
              </a:spcBef>
              <a:buNone/>
              <a:defRPr sz="307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02366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829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43070"/>
          </a:xfrm>
          <a:noFill/>
        </p:spPr>
        <p:txBody>
          <a:bodyPr tIns="91440" bIns="91440" anchor="t" anchorCtr="0">
            <a:spAutoFit/>
          </a:bodyPr>
          <a:lstStyle>
            <a:lvl1pPr>
              <a:defRPr lang="en-US" sz="6920"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5777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104412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43070"/>
          </a:xfrm>
          <a:noFill/>
        </p:spPr>
        <p:txBody>
          <a:bodyPr tIns="91440" bIns="91440" anchor="t" anchorCtr="0">
            <a:spAutoFit/>
          </a:bodyPr>
          <a:lstStyle>
            <a:lvl1pPr>
              <a:defRPr sz="6920" spc="-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2401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017220"/>
            <a:ext cx="5378548" cy="823559"/>
          </a:xfrm>
        </p:spPr>
        <p:txBody>
          <a:bodyPr anchor="ctr">
            <a:spAutoFit/>
          </a:bodyPr>
          <a:lstStyle>
            <a:lvl1pPr>
              <a:defRPr sz="461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39136555"/>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97775"/>
            <a:ext cx="4795873" cy="1462452"/>
          </a:xfrm>
        </p:spPr>
        <p:txBody>
          <a:bodyPr wrap="square" anchor="ctr">
            <a:spAutoFit/>
          </a:bodyPr>
          <a:lstStyle>
            <a:lvl1pPr>
              <a:defRPr sz="46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05609665"/>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76025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56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3" tIns="44823" rIns="44823" bIns="44823" numCol="1" spcCol="0" rtlCol="0" fromWordArt="0" anchor="ctr" anchorCtr="0" forceAA="0" compatLnSpc="1">
            <a:prstTxWarp prst="textNoShape">
              <a:avLst/>
            </a:prstTxWarp>
            <a:noAutofit/>
          </a:bodyPr>
          <a:lstStyle/>
          <a:p>
            <a:pPr marL="0" marR="0" lvl="0" indent="0" algn="ctr" defTabSz="896163"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87468"/>
          </a:xfrm>
        </p:spPr>
        <p:txBody>
          <a:bodyPr/>
          <a:lstStyle>
            <a:lvl1pPr marL="0" indent="0">
              <a:buNone/>
              <a:defRPr sz="3172">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30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84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8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1007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35766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58379"/>
          </a:xfrm>
          <a:prstGeom prst="rect">
            <a:avLst/>
          </a:prstGeom>
          <a:noFill/>
          <a:ln w="12700">
            <a:noFill/>
            <a:miter lim="800000"/>
            <a:headEnd type="none" w="sm" len="sm"/>
            <a:tailEnd type="none" w="sm" len="sm"/>
          </a:ln>
          <a:effectLst/>
        </p:spPr>
        <p:txBody>
          <a:bodyPr vert="horz" wrap="square" lIns="175760" tIns="175760" rIns="175760" bIns="175760" numCol="1" anchor="t" anchorCtr="0" compatLnSpc="1">
            <a:prstTxWarp prst="textNoShape">
              <a:avLst/>
            </a:prstTxWarp>
            <a:spAutoFit/>
          </a:bodyPr>
          <a:lstStyle/>
          <a:p>
            <a:pPr marL="0" marR="0" lvl="0" indent="0" algn="l" defTabSz="89598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3" y="470067"/>
            <a:ext cx="1419661"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423"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212688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79201" indent="-279201">
              <a:buClr>
                <a:schemeClr val="tx1"/>
              </a:buClr>
              <a:buSzPct val="90000"/>
              <a:buFont typeface="Arial" pitchFamily="34" charset="0"/>
              <a:buChar char="•"/>
              <a:defRPr sz="346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246" indent="-270048">
              <a:buClr>
                <a:schemeClr val="tx1"/>
              </a:buClr>
              <a:buSzPct val="90000"/>
              <a:buFont typeface="Arial" pitchFamily="34" charset="0"/>
              <a:buChar char="•"/>
              <a:defRPr sz="307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447" indent="-279201">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8147" indent="-21970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846" indent="-219700">
              <a:buClr>
                <a:schemeClr val="tx1"/>
              </a:buClr>
              <a:buSzPct val="90000"/>
              <a:buFont typeface="Arial" pitchFamily="34" charset="0"/>
              <a:buChar char="•"/>
              <a:defRPr sz="192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426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408BB5-1956-4009-9820-4D5D8E345588}"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8777603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6"/>
            <a:ext cx="11653523" cy="2210435"/>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3"/>
            </a:lvl4pPr>
            <a:lvl5pPr>
              <a:defRPr sz="192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64771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15509"/>
          </a:xfrm>
        </p:spPr>
        <p:txBody>
          <a:bodyPr/>
          <a:lstStyle>
            <a:lvl1pPr marL="0" indent="0">
              <a:buNone/>
              <a:defRPr>
                <a:gradFill>
                  <a:gsLst>
                    <a:gs pos="1250">
                      <a:schemeClr val="tx2"/>
                    </a:gs>
                    <a:gs pos="99000">
                      <a:schemeClr val="tx2"/>
                    </a:gs>
                  </a:gsLst>
                  <a:lin ang="5400000" scaled="0"/>
                </a:gradFill>
              </a:defRPr>
            </a:lvl1pPr>
            <a:lvl2pPr marL="0" indent="0">
              <a:buFontTx/>
              <a:buNone/>
              <a:defRPr sz="1923"/>
            </a:lvl2pPr>
            <a:lvl3pPr marL="219657" indent="0">
              <a:buNone/>
              <a:defRPr/>
            </a:lvl3pPr>
            <a:lvl4pPr marL="439313" indent="0">
              <a:buNone/>
              <a:defRPr/>
            </a:lvl4pPr>
            <a:lvl5pPr marL="6589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14369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27137"/>
          </a:xfrm>
        </p:spPr>
        <p:txBody>
          <a:bodyPr>
            <a:spAutoFit/>
          </a:bodyPr>
          <a:lstStyle>
            <a:lvl1pPr>
              <a:defRPr sz="345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96994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295620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014544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8747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01799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933998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46725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74879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69576360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71231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74278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382977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3777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7763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8873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2167625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57814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32972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9659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408BB5-1956-4009-9820-4D5D8E345588}"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895156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917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357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528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69666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70680689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9913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45788236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293" spc="-99"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6" y="6041180"/>
            <a:ext cx="1613565" cy="346755"/>
          </a:xfrm>
          <a:prstGeom prst="rect">
            <a:avLst/>
          </a:prstGeom>
        </p:spPr>
      </p:pic>
    </p:spTree>
    <p:extLst>
      <p:ext uri="{BB962C8B-B14F-4D97-AF65-F5344CB8AC3E}">
        <p14:creationId xmlns:p14="http://schemas.microsoft.com/office/powerpoint/2010/main" val="462892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75118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5081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2" indent="0">
              <a:buNone/>
              <a:defRPr/>
            </a:lvl3pPr>
            <a:lvl4pPr marL="448141" indent="0">
              <a:buNone/>
              <a:defRPr/>
            </a:lvl4pPr>
            <a:lvl5pPr marL="6722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8608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408BB5-1956-4009-9820-4D5D8E345588}" type="datetimeFigureOut">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1155614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555388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0"/>
            <a:ext cx="11653523" cy="2062873"/>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274861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160261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85125"/>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82" indent="0">
              <a:buNone/>
              <a:tabLst/>
              <a:defRPr sz="1961"/>
            </a:lvl3pPr>
            <a:lvl4pPr marL="451254" indent="0">
              <a:buNone/>
              <a:defRPr/>
            </a:lvl4pPr>
            <a:lvl5pPr marL="6722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5709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27669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43061"/>
          </a:xfrm>
        </p:spPr>
        <p:txBody>
          <a:bodyPr wrap="square">
            <a:spAutoFit/>
          </a:bodyPr>
          <a:lstStyle>
            <a:lvl1pPr marL="281644" indent="-281644">
              <a:spcBef>
                <a:spcPts val="1200"/>
              </a:spcBef>
              <a:buClr>
                <a:schemeClr val="tx1"/>
              </a:buClr>
              <a:buFont typeface="Arial" pitchFamily="34" charset="0"/>
              <a:buChar char="•"/>
              <a:defRPr sz="3136"/>
            </a:lvl1pPr>
            <a:lvl2pPr marL="520642" indent="-228574">
              <a:defRPr sz="2353"/>
            </a:lvl2pPr>
            <a:lvl3pPr marL="685724" indent="-165083">
              <a:tabLst/>
              <a:defRPr sz="1961"/>
            </a:lvl3pPr>
            <a:lvl4pPr marL="863504" indent="-177781">
              <a:defRPr/>
            </a:lvl4pPr>
            <a:lvl5pPr marL="1028585" indent="-16508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936528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711728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7"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0055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lang="en-US" sz="7057"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4619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18701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408BB5-1956-4009-9820-4D5D8E345588}" type="datetimeFigureOut">
              <a:rPr lang="en-US" smtClean="0"/>
              <a:t>8/5/2018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89390044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90452">
                      <a:schemeClr val="bg2"/>
                    </a:gs>
                    <a:gs pos="77000">
                      <a:schemeClr val="bg2"/>
                    </a:gs>
                  </a:gsLst>
                  <a:lin ang="5400000" scaled="0"/>
                </a:gradFill>
              </a:defRPr>
            </a:lvl1pPr>
          </a:lstStyle>
          <a:p>
            <a:r>
              <a:rPr lang="en-US"/>
              <a:t>Section title</a:t>
            </a:r>
          </a:p>
        </p:txBody>
      </p:sp>
    </p:spTree>
    <p:extLst>
      <p:ext uri="{BB962C8B-B14F-4D97-AF65-F5344CB8AC3E}">
        <p14:creationId xmlns:p14="http://schemas.microsoft.com/office/powerpoint/2010/main" val="2902121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14708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62049"/>
          </a:xfrm>
          <a:noFill/>
        </p:spPr>
        <p:txBody>
          <a:bodyPr tIns="91440" bIns="91440" anchor="t" anchorCtr="0">
            <a:spAutoFit/>
          </a:bodyPr>
          <a:lstStyle>
            <a:lvl1pPr>
              <a:defRPr sz="7057"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684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00987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26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47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268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9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5"/>
            <a:ext cx="11653521" cy="202226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67432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1"/>
            <a:ext cx="11623331" cy="395352"/>
          </a:xfrm>
          <a:prstGeom prst="rect">
            <a:avLst/>
          </a:prstGeom>
          <a:noFill/>
          <a:ln w="12700">
            <a:noFill/>
            <a:miter lim="800000"/>
            <a:headEnd type="none" w="sm" len="sm"/>
            <a:tailEnd type="none" w="sm" len="sm"/>
          </a:ln>
          <a:effectLst/>
        </p:spPr>
        <p:txBody>
          <a:bodyPr vert="horz" wrap="square" lIns="179260" tIns="143408" rIns="179260" bIns="143408" numCol="1" anchor="t" anchorCtr="0" compatLnSpc="1">
            <a:prstTxWarp prst="textNoShape">
              <a:avLst/>
            </a:prstTxWarp>
            <a:spAutoFit/>
          </a:bodyPr>
          <a:lstStyle/>
          <a:p>
            <a:pPr defTabSz="913818" eaLnBrk="0" hangingPunct="0"/>
            <a:r>
              <a:rPr lang="en-US" sz="687">
                <a:gradFill>
                  <a:gsLst>
                    <a:gs pos="0">
                      <a:schemeClr val="tx1"/>
                    </a:gs>
                    <a:gs pos="100000">
                      <a:schemeClr val="tx1"/>
                    </a:gs>
                  </a:gsLst>
                  <a:lin ang="5400000" scaled="0"/>
                </a:gradFill>
                <a:cs typeface="Segoe UI" pitchFamily="34" charset="0"/>
              </a:rPr>
              <a:t>©</a:t>
            </a:r>
            <a:r>
              <a:rPr lang="en-US" sz="687" baseline="0">
                <a:gradFill>
                  <a:gsLst>
                    <a:gs pos="0">
                      <a:schemeClr val="tx1"/>
                    </a:gs>
                    <a:gs pos="100000">
                      <a:schemeClr val="tx1"/>
                    </a:gs>
                  </a:gsLst>
                  <a:lin ang="5400000" scaled="0"/>
                </a:gradFill>
                <a:cs typeface="Segoe UI" pitchFamily="34" charset="0"/>
              </a:rPr>
              <a:t> Copyright</a:t>
            </a:r>
            <a:r>
              <a:rPr lang="en-US" sz="687">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241435731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0760"/>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589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08BB5-1956-4009-9820-4D5D8E345588}" type="datetimeFigureOut">
              <a:rPr lang="en-US" smtClean="0"/>
              <a:t>8/5/2018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3765353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Q&amp;A slide">
    <p:spTree>
      <p:nvGrpSpPr>
        <p:cNvPr id="1" name=""/>
        <p:cNvGrpSpPr/>
        <p:nvPr/>
      </p:nvGrpSpPr>
      <p:grpSpPr>
        <a:xfrm>
          <a:off x="0" y="0"/>
          <a:ext cx="0" cy="0"/>
          <a:chOff x="0" y="0"/>
          <a:chExt cx="0" cy="0"/>
        </a:xfrm>
      </p:grpSpPr>
      <p:sp>
        <p:nvSpPr>
          <p:cNvPr id="53" name="Rectangle 52"/>
          <p:cNvSpPr/>
          <p:nvPr userDrawn="1"/>
        </p:nvSpPr>
        <p:spPr>
          <a:xfrm>
            <a:off x="0" y="1"/>
            <a:ext cx="9241277"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userDrawn="1"/>
        </p:nvSpPr>
        <p:spPr>
          <a:xfrm>
            <a:off x="171490" y="3105835"/>
            <a:ext cx="8847819" cy="646331"/>
          </a:xfrm>
          <a:prstGeom prst="rect">
            <a:avLst/>
          </a:prstGeom>
          <a:noFill/>
        </p:spPr>
        <p:txBody>
          <a:bodyPr wrap="square" lIns="192024" rtlCol="0">
            <a:spAutoFit/>
          </a:bodyPr>
          <a:lstStyle/>
          <a:p>
            <a:r>
              <a:rPr lang="en-US" sz="3600" b="1" i="0">
                <a:solidFill>
                  <a:schemeClr val="bg1"/>
                </a:solidFill>
                <a:latin typeface="Segoe UI" charset="0"/>
                <a:ea typeface="Segoe UI" charset="0"/>
                <a:cs typeface="Segoe UI" charset="0"/>
              </a:rPr>
              <a:t>Q&amp;A</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115873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198B-5865-428F-85B6-CDD5A501B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A266E-B48A-4FDC-8AFD-461E7C28F0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6CF6C-CDC0-4CAD-91E6-84496513D88F}"/>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69734954-6AC4-4947-B9FF-D55C62657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4FB7C-087A-43A7-95BA-153BC45E7548}"/>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192822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0949ED-92D6-4299-95C4-345B2364A224}"/>
              </a:ext>
            </a:extLst>
          </p:cNvPr>
          <p:cNvSpPr/>
          <p:nvPr userDrawn="1"/>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Date Placeholder 1"/>
          <p:cNvSpPr>
            <a:spLocks noGrp="1"/>
          </p:cNvSpPr>
          <p:nvPr>
            <p:ph type="dt" sz="half" idx="10"/>
          </p:nvPr>
        </p:nvSpPr>
        <p:spPr/>
        <p:txBody>
          <a:bodyPr/>
          <a:lstStyle/>
          <a:p>
            <a:fld id="{94408BB5-1956-4009-9820-4D5D8E345588}" type="datetimeFigureOut">
              <a:rPr lang="en-US" smtClean="0"/>
              <a:t>8/5/2018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7FF821-69C7-4F9E-B705-9D7ADE9AFB00}" type="slidenum">
              <a:rPr lang="en-US" smtClean="0"/>
              <a:t>‹#›</a:t>
            </a:fld>
            <a:endParaRPr lang="en-US"/>
          </a:p>
        </p:txBody>
      </p:sp>
      <p:pic>
        <p:nvPicPr>
          <p:cNvPr id="5" name="Picture 4">
            <a:extLst>
              <a:ext uri="{FF2B5EF4-FFF2-40B4-BE49-F238E27FC236}">
                <a16:creationId xmlns:a16="http://schemas.microsoft.com/office/drawing/2014/main" id="{48D21889-15AC-4487-A076-6020FD6057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pic>
        <p:nvPicPr>
          <p:cNvPr id="7" name="Picture 6">
            <a:extLst>
              <a:ext uri="{FF2B5EF4-FFF2-40B4-BE49-F238E27FC236}">
                <a16:creationId xmlns:a16="http://schemas.microsoft.com/office/drawing/2014/main" id="{0F197459-1F79-45EF-8EC5-8A65077754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1661502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81311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4408BB5-1956-4009-9820-4D5D8E345588}" type="datetimeFigureOut">
              <a:rPr lang="en-US" smtClean="0"/>
              <a:t>8/5/2018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4249936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23979390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408BB5-1956-4009-9820-4D5D8E345588}"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7FF821-69C7-4F9E-B705-9D7ADE9AFB00}" type="slidenum">
              <a:rPr lang="en-US" smtClean="0"/>
              <a:t>‹#›</a:t>
            </a:fld>
            <a:endParaRPr lang="en-US"/>
          </a:p>
        </p:txBody>
      </p:sp>
    </p:spTree>
    <p:extLst>
      <p:ext uri="{BB962C8B-B14F-4D97-AF65-F5344CB8AC3E}">
        <p14:creationId xmlns:p14="http://schemas.microsoft.com/office/powerpoint/2010/main" val="3119163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0B7DD8"/>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Demo</a:t>
            </a:r>
          </a:p>
        </p:txBody>
      </p:sp>
    </p:spTree>
    <p:extLst>
      <p:ext uri="{BB962C8B-B14F-4D97-AF65-F5344CB8AC3E}">
        <p14:creationId xmlns:p14="http://schemas.microsoft.com/office/powerpoint/2010/main" val="80794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Freeform 7"/>
          <p:cNvSpPr>
            <a:spLocks/>
          </p:cNvSpPr>
          <p:nvPr userDrawn="1"/>
        </p:nvSpPr>
        <p:spPr bwMode="auto">
          <a:xfrm rot="10800000" flipH="1" flipV="1">
            <a:off x="9144484" y="0"/>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rgbClr val="0B7DD8"/>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nvGrpSpPr>
          <p:cNvPr id="7" name="Group 6">
            <a:extLst>
              <a:ext uri="{FF2B5EF4-FFF2-40B4-BE49-F238E27FC236}">
                <a16:creationId xmlns:a16="http://schemas.microsoft.com/office/drawing/2014/main" id="{48318545-0E4A-4B19-94DB-E3E23DC2EAB6}"/>
              </a:ext>
            </a:extLst>
          </p:cNvPr>
          <p:cNvGrpSpPr>
            <a:grpSpLocks noChangeAspect="1"/>
          </p:cNvGrpSpPr>
          <p:nvPr userDrawn="1"/>
        </p:nvGrpSpPr>
        <p:grpSpPr bwMode="black">
          <a:xfrm>
            <a:off x="9944432" y="6315060"/>
            <a:ext cx="1419662" cy="304828"/>
            <a:chOff x="457200" y="1643393"/>
            <a:chExt cx="4492753" cy="964540"/>
          </a:xfrm>
        </p:grpSpPr>
        <p:pic>
          <p:nvPicPr>
            <p:cNvPr id="9" name="Picture 8">
              <a:extLst>
                <a:ext uri="{FF2B5EF4-FFF2-40B4-BE49-F238E27FC236}">
                  <a16:creationId xmlns:a16="http://schemas.microsoft.com/office/drawing/2014/main" id="{4C61487A-EED1-44CE-A138-3107A7DFA252}"/>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AFD6FA9C-30EE-47CB-8997-B7B8DAABE245}"/>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267663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48C808-824F-4EDD-A7F9-FA57ED147ABF}"/>
              </a:ext>
            </a:extLst>
          </p:cNvPr>
          <p:cNvGrpSpPr/>
          <p:nvPr userDrawn="1"/>
        </p:nvGrpSpPr>
        <p:grpSpPr>
          <a:xfrm>
            <a:off x="-9893" y="-1"/>
            <a:ext cx="12201889" cy="6858001"/>
            <a:chOff x="-10091" y="-1"/>
            <a:chExt cx="12446562" cy="6994526"/>
          </a:xfrm>
        </p:grpSpPr>
        <p:pic>
          <p:nvPicPr>
            <p:cNvPr id="9" name="Picture 8">
              <a:extLst>
                <a:ext uri="{FF2B5EF4-FFF2-40B4-BE49-F238E27FC236}">
                  <a16:creationId xmlns:a16="http://schemas.microsoft.com/office/drawing/2014/main" id="{989B9989-549C-424A-938F-E5635DBF223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a:extLst>
                <a:ext uri="{FF2B5EF4-FFF2-40B4-BE49-F238E27FC236}">
                  <a16:creationId xmlns:a16="http://schemas.microsoft.com/office/drawing/2014/main" id="{E778E590-843A-46B3-B31F-19148EE64349}"/>
                </a:ext>
              </a:extLst>
            </p:cNvPr>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a:extLst>
              <a:ext uri="{FF2B5EF4-FFF2-40B4-BE49-F238E27FC236}">
                <a16:creationId xmlns:a16="http://schemas.microsoft.com/office/drawing/2014/main" id="{7C9C151F-A24E-4C37-9BF9-242EEAC97392}"/>
              </a:ext>
            </a:extLst>
          </p:cNvPr>
          <p:cNvGrpSpPr>
            <a:grpSpLocks noChangeAspect="1"/>
          </p:cNvGrpSpPr>
          <p:nvPr userDrawn="1"/>
        </p:nvGrpSpPr>
        <p:grpSpPr bwMode="black">
          <a:xfrm>
            <a:off x="705182" y="485760"/>
            <a:ext cx="1419662" cy="304828"/>
            <a:chOff x="457200" y="1643393"/>
            <a:chExt cx="4492753" cy="964540"/>
          </a:xfrm>
        </p:grpSpPr>
        <p:pic>
          <p:nvPicPr>
            <p:cNvPr id="6" name="Picture 5">
              <a:extLst>
                <a:ext uri="{FF2B5EF4-FFF2-40B4-BE49-F238E27FC236}">
                  <a16:creationId xmlns:a16="http://schemas.microsoft.com/office/drawing/2014/main" id="{1B0384F9-D910-4718-A165-E4D2F17723C7}"/>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957B515C-B12E-4972-97E1-962A708382DA}"/>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TextBox 1">
            <a:extLst>
              <a:ext uri="{FF2B5EF4-FFF2-40B4-BE49-F238E27FC236}">
                <a16:creationId xmlns:a16="http://schemas.microsoft.com/office/drawing/2014/main" id="{3865E86F-057E-437E-8DD9-3BC011C63288}"/>
              </a:ext>
            </a:extLst>
          </p:cNvPr>
          <p:cNvSpPr txBox="1"/>
          <p:nvPr userDrawn="1"/>
        </p:nvSpPr>
        <p:spPr>
          <a:xfrm>
            <a:off x="705181" y="890786"/>
            <a:ext cx="6028993" cy="830997"/>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Bot in a </a:t>
            </a:r>
            <a:r>
              <a:rPr lang="en-US" sz="4800" b="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Day</a:t>
            </a:r>
          </a:p>
        </p:txBody>
      </p:sp>
      <p:pic>
        <p:nvPicPr>
          <p:cNvPr id="19" name="Picture 18">
            <a:extLst>
              <a:ext uri="{FF2B5EF4-FFF2-40B4-BE49-F238E27FC236}">
                <a16:creationId xmlns:a16="http://schemas.microsoft.com/office/drawing/2014/main" id="{B67739F8-4725-43F3-BC23-D93F53B2298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4222335" y="407431"/>
            <a:ext cx="2438400" cy="451821"/>
          </a:xfrm>
          <a:prstGeom prst="rect">
            <a:avLst/>
          </a:prstGeom>
        </p:spPr>
      </p:pic>
    </p:spTree>
    <p:extLst>
      <p:ext uri="{BB962C8B-B14F-4D97-AF65-F5344CB8AC3E}">
        <p14:creationId xmlns:p14="http://schemas.microsoft.com/office/powerpoint/2010/main" val="206713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68927" y="286897"/>
            <a:ext cx="11653523" cy="896552"/>
          </a:xfrm>
        </p:spPr>
        <p:txBody>
          <a:bodyPr lIns="146304" tIns="91440" rIns="146304" bIns="91440">
            <a:noAutofit/>
          </a:bodyPr>
          <a:lstStyle>
            <a:lvl1pPr marL="0" indent="0">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Click to edit Master title style</a:t>
            </a:r>
          </a:p>
        </p:txBody>
      </p:sp>
    </p:spTree>
    <p:extLst>
      <p:ext uri="{BB962C8B-B14F-4D97-AF65-F5344CB8AC3E}">
        <p14:creationId xmlns:p14="http://schemas.microsoft.com/office/powerpoint/2010/main" val="700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0"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8"/>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3"/>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403912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3220-6AE3-4AB6-9A8D-C2B026542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3AD20-3C07-4EF0-8EFA-AACDA879E2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2136F8-62D9-4A75-AC20-11F4F36ABF27}"/>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5C2FCD5A-87A2-4974-A9B5-8FDB7BDBB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68AEA-9BE7-4FA3-B118-20D13C6C0E51}"/>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752741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1" y="385642"/>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2" y="3847151"/>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7"/>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97854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413375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3" y="0"/>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3" y="6149978"/>
            <a:ext cx="2569766" cy="561290"/>
          </a:xfrm>
          <a:prstGeom prst="rect">
            <a:avLst/>
          </a:prstGeom>
          <a:noFill/>
        </p:spPr>
        <p:txBody>
          <a:bodyPr wrap="none" lIns="179285" tIns="143428" rIns="89642"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3100030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21685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1" y="-12809"/>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04563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907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74247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69" y="3847151"/>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692434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54698191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4855089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A579-F1F9-4D8E-BDE6-73493F3B48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B8C5B-D408-4A2C-A118-94FCEBE1AE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551172-2D67-4A40-A91E-32F0251436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4DFB7B-861B-490B-9B9B-296758AC7B70}"/>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6" name="Footer Placeholder 5">
            <a:extLst>
              <a:ext uri="{FF2B5EF4-FFF2-40B4-BE49-F238E27FC236}">
                <a16:creationId xmlns:a16="http://schemas.microsoft.com/office/drawing/2014/main" id="{8440E10A-1B64-4FDD-9F9C-6A326EEB17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A138D-2F69-4C24-8014-CED867CA1367}"/>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5344419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4242423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8435974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Blank_2">
    <p:bg>
      <p:bgPr>
        <a:solidFill>
          <a:schemeClr val="accent1"/>
        </a:solidFill>
        <a:effectLst/>
      </p:bgPr>
    </p:bg>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chemeClr val="bg1"/>
                    </a:gs>
                    <a:gs pos="100000">
                      <a:schemeClr val="bg1"/>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751671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Closing_Slide_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0203" y="3083652"/>
            <a:ext cx="3227129" cy="692057"/>
          </a:xfrm>
          <a:prstGeom prst="rect">
            <a:avLst/>
          </a:prstGeom>
        </p:spPr>
      </p:pic>
    </p:spTree>
    <p:extLst>
      <p:ext uri="{BB962C8B-B14F-4D97-AF65-F5344CB8AC3E}">
        <p14:creationId xmlns:p14="http://schemas.microsoft.com/office/powerpoint/2010/main" val="28400660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5_Closing_Slide_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941729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995942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2698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50203" y="6119147"/>
            <a:ext cx="1253377" cy="268786"/>
          </a:xfrm>
          <a:prstGeom prst="rect">
            <a:avLst/>
          </a:prstGeom>
        </p:spPr>
      </p:pic>
      <p:pic>
        <p:nvPicPr>
          <p:cNvPr id="3" name="Picture 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5381" y="324824"/>
            <a:ext cx="2344575" cy="862560"/>
          </a:xfrm>
          <a:prstGeom prst="rect">
            <a:avLst/>
          </a:prstGeom>
        </p:spPr>
      </p:pic>
    </p:spTree>
    <p:extLst>
      <p:ext uri="{BB962C8B-B14F-4D97-AF65-F5344CB8AC3E}">
        <p14:creationId xmlns:p14="http://schemas.microsoft.com/office/powerpoint/2010/main" val="110718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61198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99442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E094-2452-4C17-B577-7C8C3F0BD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A6EB71-174B-47C8-AFCE-6493BB8D6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742C7C4-8719-4878-AE95-92E4E846A5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2CAA9-B5E3-49F4-B908-8E60E10A8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4701A9-BBF3-4C42-9793-B9E2C24723C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246D3-EEB9-40B6-B327-085C2964E979}"/>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8" name="Footer Placeholder 7">
            <a:extLst>
              <a:ext uri="{FF2B5EF4-FFF2-40B4-BE49-F238E27FC236}">
                <a16:creationId xmlns:a16="http://schemas.microsoft.com/office/drawing/2014/main" id="{2867708B-1ACD-4038-ADAA-1FE47A0762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02333-9484-4F85-8DC8-B2F2B3C68255}"/>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818675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7412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7263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86979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407186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27140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D07C25F2-CCAB-438B-9BFB-F26A2BF1E1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2054916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2374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90352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37622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8401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BFC0-F285-4093-82A1-BC3F123D50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DAA9B7-18AA-44EF-BBA3-E6212A9DBDCA}"/>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4" name="Footer Placeholder 3">
            <a:extLst>
              <a:ext uri="{FF2B5EF4-FFF2-40B4-BE49-F238E27FC236}">
                <a16:creationId xmlns:a16="http://schemas.microsoft.com/office/drawing/2014/main" id="{CDBADC63-E90A-4488-A771-B5CF3E2D94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294C83-C969-46B5-91DB-67874A6EAAFD}"/>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523136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000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472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0556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29201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35325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CFBC-5E11-4838-BD9B-39486E8197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51CC76-8F1C-4CC7-A0BC-2FCE3A7FE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0DBC97-3185-4EA7-861A-454618EBD55C}"/>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6196768D-164C-4035-82E0-50E6537ED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BE2907-09BC-4A7B-8BF3-D20D6935BCC0}"/>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9804677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198B-5865-428F-85B6-CDD5A501B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A266E-B48A-4FDC-8AFD-461E7C28F0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6CF6C-CDC0-4CAD-91E6-84496513D88F}"/>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69734954-6AC4-4947-B9FF-D55C62657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4FB7C-087A-43A7-95BA-153BC45E7548}"/>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03557104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3220-6AE3-4AB6-9A8D-C2B0265426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E3AD20-3C07-4EF0-8EFA-AACDA879E2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72136F8-62D9-4A75-AC20-11F4F36ABF27}"/>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5C2FCD5A-87A2-4974-A9B5-8FDB7BDBB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68AEA-9BE7-4FA3-B118-20D13C6C0E51}"/>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4767392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A579-F1F9-4D8E-BDE6-73493F3B48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4B8C5B-D408-4A2C-A118-94FCEBE1AE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551172-2D67-4A40-A91E-32F0251436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4DFB7B-861B-490B-9B9B-296758AC7B70}"/>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6" name="Footer Placeholder 5">
            <a:extLst>
              <a:ext uri="{FF2B5EF4-FFF2-40B4-BE49-F238E27FC236}">
                <a16:creationId xmlns:a16="http://schemas.microsoft.com/office/drawing/2014/main" id="{8440E10A-1B64-4FDD-9F9C-6A326EEB17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A138D-2F69-4C24-8014-CED867CA1367}"/>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4371871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E094-2452-4C17-B577-7C8C3F0BD5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A6EB71-174B-47C8-AFCE-6493BB8D60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742C7C4-8719-4878-AE95-92E4E846A5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2CAA9-B5E3-49F4-B908-8E60E10A8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4701A9-BBF3-4C42-9793-B9E2C24723C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1246D3-EEB9-40B6-B327-085C2964E979}"/>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8" name="Footer Placeholder 7">
            <a:extLst>
              <a:ext uri="{FF2B5EF4-FFF2-40B4-BE49-F238E27FC236}">
                <a16:creationId xmlns:a16="http://schemas.microsoft.com/office/drawing/2014/main" id="{2867708B-1ACD-4038-ADAA-1FE47A0762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02333-9484-4F85-8DC8-B2F2B3C68255}"/>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406083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823422-69E4-4EDB-AF2E-25E8C37C165E}"/>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3" name="Footer Placeholder 2">
            <a:extLst>
              <a:ext uri="{FF2B5EF4-FFF2-40B4-BE49-F238E27FC236}">
                <a16:creationId xmlns:a16="http://schemas.microsoft.com/office/drawing/2014/main" id="{BC8511E1-CFAB-4952-9FA3-FB5B93FFE5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BCA425-AD82-4E87-BC9A-0346AA39BA8F}"/>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8280280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BFC0-F285-4093-82A1-BC3F123D50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DAA9B7-18AA-44EF-BBA3-E6212A9DBDCA}"/>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4" name="Footer Placeholder 3">
            <a:extLst>
              <a:ext uri="{FF2B5EF4-FFF2-40B4-BE49-F238E27FC236}">
                <a16:creationId xmlns:a16="http://schemas.microsoft.com/office/drawing/2014/main" id="{CDBADC63-E90A-4488-A771-B5CF3E2D94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294C83-C969-46B5-91DB-67874A6EAAFD}"/>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41651877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823422-69E4-4EDB-AF2E-25E8C37C165E}"/>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3" name="Footer Placeholder 2">
            <a:extLst>
              <a:ext uri="{FF2B5EF4-FFF2-40B4-BE49-F238E27FC236}">
                <a16:creationId xmlns:a16="http://schemas.microsoft.com/office/drawing/2014/main" id="{BC8511E1-CFAB-4952-9FA3-FB5B93FFE5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BCA425-AD82-4E87-BC9A-0346AA39BA8F}"/>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12501932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A5B-1DA5-4E63-9854-1C5CDB48E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61D203-2E9A-4725-A989-F41E86AB9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4596ED-8C23-4FD5-B811-FFC2D01FC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A0EB23-3A03-4EC6-8651-7B1C4EB6C8F5}"/>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6" name="Footer Placeholder 5">
            <a:extLst>
              <a:ext uri="{FF2B5EF4-FFF2-40B4-BE49-F238E27FC236}">
                <a16:creationId xmlns:a16="http://schemas.microsoft.com/office/drawing/2014/main" id="{FFABEA8D-FB28-4B5D-8F27-B01DA7C9C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C8BDC-5A7F-4399-B3B2-B12875B0981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1638655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4EF1-55F0-4C80-9C39-879F79D60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ECF682-B1DA-4988-B184-73D657753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EF3CD-80E3-425F-B9B3-CC5B3EE5B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FF9667-AE1E-46F3-94D1-3FDCD6997002}"/>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6" name="Footer Placeholder 5">
            <a:extLst>
              <a:ext uri="{FF2B5EF4-FFF2-40B4-BE49-F238E27FC236}">
                <a16:creationId xmlns:a16="http://schemas.microsoft.com/office/drawing/2014/main" id="{10ED9617-0271-4D4A-A0C7-03F415428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A0EAE-EB78-42E0-8348-14878944B71C}"/>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2528451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4BF5-E688-4E14-AD80-03CE564DC0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FDE92E-D3F6-439B-865A-3081DA2F77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7F0F9-FBCA-4595-B3C1-69DB9E3FE657}"/>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3EBD901F-E1F2-41BE-8EA7-16651BBEF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68749F-6CCC-4942-ACE8-539A73A9CB9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5756308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3FDEF-AC6B-460A-B675-C221D65A0A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F89526-C7C1-4F69-9492-3BE1BD35411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25C19F-9021-4722-B3FD-BE2CE0C10062}"/>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B3C28FA5-5727-48E3-A5FC-6C65EE16E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F6FD7-A9C8-457F-BAC4-573285BAF4BA}"/>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39607759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62604124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6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AE5FA497-CA48-43ED-8D16-A5843A7416CE}"/>
              </a:ext>
            </a:extLst>
          </p:cNvPr>
          <p:cNvSpPr/>
          <p:nvPr userDrawn="1"/>
        </p:nvSpPr>
        <p:spPr>
          <a:xfrm>
            <a:off x="466725" y="266700"/>
            <a:ext cx="6267450" cy="2933700"/>
          </a:xfrm>
          <a:prstGeom prst="rect">
            <a:avLst/>
          </a:prstGeom>
          <a:solidFill>
            <a:srgbClr val="0B7D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D3105F6A-8537-45E6-B75E-3DDA1103C0A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77860" y="474098"/>
            <a:ext cx="2438400" cy="451821"/>
          </a:xfrm>
          <a:prstGeom prst="rect">
            <a:avLst/>
          </a:prstGeom>
        </p:spPr>
      </p:pic>
    </p:spTree>
    <p:extLst>
      <p:ext uri="{BB962C8B-B14F-4D97-AF65-F5344CB8AC3E}">
        <p14:creationId xmlns:p14="http://schemas.microsoft.com/office/powerpoint/2010/main" val="1627914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3"/>
          </a:xfrm>
          <a:prstGeom prst="rect">
            <a:avLst/>
          </a:prstGeom>
        </p:spPr>
      </p:pic>
      <p:sp>
        <p:nvSpPr>
          <p:cNvPr id="4" name="Rectangle 3"/>
          <p:cNvSpPr/>
          <p:nvPr userDrawn="1"/>
        </p:nvSpPr>
        <p:spPr bwMode="auto">
          <a:xfrm>
            <a:off x="2"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3" y="2047310"/>
            <a:ext cx="11674476" cy="1772525"/>
          </a:xfrm>
          <a:noFill/>
        </p:spPr>
        <p:txBody>
          <a:bodyPr vert="horz" wrap="square" lIns="146304" tIns="91440" rIns="146304" bIns="0" rtlCol="0" anchor="b" anchorCtr="0">
            <a:noAutofit/>
          </a:bodyPr>
          <a:lstStyle>
            <a:lvl1pPr>
              <a:defRPr lang="en-US" sz="6471" spc="-99"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3829175"/>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7" cy="304828"/>
          </a:xfrm>
          <a:prstGeom prst="rect">
            <a:avLst/>
          </a:prstGeom>
        </p:spPr>
      </p:pic>
    </p:spTree>
    <p:extLst>
      <p:ext uri="{BB962C8B-B14F-4D97-AF65-F5344CB8AC3E}">
        <p14:creationId xmlns:p14="http://schemas.microsoft.com/office/powerpoint/2010/main" val="267618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7"/>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58932" y="385645"/>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3" name="Title 1"/>
          <p:cNvSpPr>
            <a:spLocks noGrp="1"/>
          </p:cNvSpPr>
          <p:nvPr>
            <p:ph type="title" hasCustomPrompt="1"/>
          </p:nvPr>
        </p:nvSpPr>
        <p:spPr bwMode="auto">
          <a:xfrm>
            <a:off x="258763" y="3847152"/>
            <a:ext cx="11674476"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3" y="5629019"/>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391482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5A5B-1DA5-4E63-9854-1C5CDB48E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61D203-2E9A-4725-A989-F41E86AB9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4596ED-8C23-4FD5-B811-FFC2D01FC5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A0EB23-3A03-4EC6-8651-7B1C4EB6C8F5}"/>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6" name="Footer Placeholder 5">
            <a:extLst>
              <a:ext uri="{FF2B5EF4-FFF2-40B4-BE49-F238E27FC236}">
                <a16:creationId xmlns:a16="http://schemas.microsoft.com/office/drawing/2014/main" id="{FFABEA8D-FB28-4B5D-8F27-B01DA7C9C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1C8BDC-5A7F-4399-B3B2-B12875B09812}"/>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11363182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2"/>
            <a:ext cx="12201885" cy="6857999"/>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991489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2"/>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9"/>
            <a:ext cx="2548716" cy="561207"/>
          </a:xfrm>
          <a:prstGeom prst="rect">
            <a:avLst/>
          </a:prstGeom>
          <a:noFill/>
        </p:spPr>
        <p:txBody>
          <a:bodyPr wrap="none" lIns="179285" tIns="143428" rIns="89643" bIns="143428" rtlCol="0">
            <a:spAutoFit/>
          </a:bodyPr>
          <a:lstStyle/>
          <a:p>
            <a:pPr>
              <a:lnSpc>
                <a:spcPct val="90000"/>
              </a:lnSpc>
              <a:spcAft>
                <a:spcPts val="588"/>
              </a:spcAft>
            </a:pPr>
            <a:r>
              <a:rPr lang="en-US" sz="1961" b="0">
                <a:gradFill>
                  <a:gsLst>
                    <a:gs pos="2917">
                      <a:srgbClr val="D7D7D7"/>
                    </a:gs>
                    <a:gs pos="100000">
                      <a:srgbClr val="D7D7D7"/>
                    </a:gs>
                  </a:gsLst>
                  <a:lin ang="5400000" scaled="0"/>
                </a:gradFill>
                <a:latin typeface="+mj-lt"/>
                <a:cs typeface="Segoe UI Semibold" panose="020B0702040204020203" pitchFamily="34" charset="0"/>
              </a:rPr>
              <a:t>Digital</a:t>
            </a:r>
            <a:r>
              <a:rPr lang="en-US" sz="1961"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1961"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233610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801416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7"/>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06449" fontAlgn="base">
                <a:lnSpc>
                  <a:spcPct val="90000"/>
                </a:lnSpc>
                <a:spcBef>
                  <a:spcPct val="0"/>
                </a:spcBef>
                <a:spcAft>
                  <a:spcPct val="0"/>
                </a:spcAft>
              </a:pPr>
              <a:endParaRPr lang="en-US" sz="2076"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004709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87354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86644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1" y="3847152"/>
            <a:ext cx="11668863" cy="1772525"/>
          </a:xfrm>
          <a:noFill/>
        </p:spPr>
        <p:txBody>
          <a:bodyPr vert="horz" wrap="square" lIns="146304" tIns="91440" rIns="146304" bIns="0" rtlCol="0" anchor="b" anchorCtr="0">
            <a:noAutofit/>
          </a:bodyPr>
          <a:lstStyle>
            <a:lvl1pPr>
              <a:defRPr lang="en-US" sz="6471" spc="-99"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9784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2050989"/>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3448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1" y="1189177"/>
            <a:ext cx="11653523" cy="1988942"/>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2" indent="0">
              <a:buNone/>
              <a:defRPr/>
            </a:lvl3pPr>
            <a:lvl4pPr marL="448182" indent="0">
              <a:buNone/>
              <a:defRPr/>
            </a:lvl4pPr>
            <a:lvl5pPr marL="672274" indent="0">
              <a:buNone/>
              <a:defRPr/>
            </a:lvl5pPr>
          </a:lstStyle>
          <a:p>
            <a:pPr marL="0" marR="0" lvl="0"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44"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89312900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40077866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4EF1-55F0-4C80-9C39-879F79D609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ECF682-B1DA-4988-B184-73D657753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DEF3CD-80E3-425F-B9B3-CC5B3EE5B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FF9667-AE1E-46F3-94D1-3FDCD6997002}"/>
              </a:ext>
            </a:extLst>
          </p:cNvPr>
          <p:cNvSpPr>
            <a:spLocks noGrp="1"/>
          </p:cNvSpPr>
          <p:nvPr>
            <p:ph type="dt" sz="half" idx="10"/>
          </p:nvPr>
        </p:nvSpPr>
        <p:spPr/>
        <p:txBody>
          <a:bodyPr/>
          <a:lstStyle/>
          <a:p>
            <a:fld id="{ADBE75E4-A915-4313-908F-D0B156C7AB78}" type="datetimeFigureOut">
              <a:rPr lang="en-US" smtClean="0"/>
              <a:t>8/5/2018</a:t>
            </a:fld>
            <a:endParaRPr lang="en-US"/>
          </a:p>
        </p:txBody>
      </p:sp>
      <p:sp>
        <p:nvSpPr>
          <p:cNvPr id="6" name="Footer Placeholder 5">
            <a:extLst>
              <a:ext uri="{FF2B5EF4-FFF2-40B4-BE49-F238E27FC236}">
                <a16:creationId xmlns:a16="http://schemas.microsoft.com/office/drawing/2014/main" id="{10ED9617-0271-4D4A-A0C7-03F415428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A0EAE-EB78-42E0-8348-14878944B71C}"/>
              </a:ext>
            </a:extLst>
          </p:cNvPr>
          <p:cNvSpPr>
            <a:spLocks noGrp="1"/>
          </p:cNvSpPr>
          <p:nvPr>
            <p:ph type="sldNum" sz="quarter" idx="12"/>
          </p:nvPr>
        </p:nvSpPr>
        <p:spPr/>
        <p:txBody>
          <a:bodyPr/>
          <a:lstStyle/>
          <a:p>
            <a:fld id="{D1F520A9-E712-4079-8DC1-06179AED259A}" type="slidenum">
              <a:rPr lang="en-US" smtClean="0"/>
              <a:t>‹#›</a:t>
            </a:fld>
            <a:endParaRPr lang="en-US"/>
          </a:p>
        </p:txBody>
      </p:sp>
    </p:spTree>
    <p:extLst>
      <p:ext uri="{BB962C8B-B14F-4D97-AF65-F5344CB8AC3E}">
        <p14:creationId xmlns:p14="http://schemas.microsoft.com/office/powerpoint/2010/main" val="24519080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3F3F3F"/>
                </a:solidFill>
              </a:defRPr>
            </a:lvl1pPr>
          </a:lstStyle>
          <a:p>
            <a:r>
              <a:rPr lang="en-US"/>
              <a:t>Click to edit Master title style</a:t>
            </a:r>
          </a:p>
        </p:txBody>
      </p:sp>
    </p:spTree>
    <p:extLst>
      <p:ext uri="{BB962C8B-B14F-4D97-AF65-F5344CB8AC3E}">
        <p14:creationId xmlns:p14="http://schemas.microsoft.com/office/powerpoint/2010/main" val="339039503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72683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975325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FBE6F-82E3-4407-B695-94FF530707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Tree>
    <p:extLst>
      <p:ext uri="{BB962C8B-B14F-4D97-AF65-F5344CB8AC3E}">
        <p14:creationId xmlns:p14="http://schemas.microsoft.com/office/powerpoint/2010/main" val="27830079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475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30547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01" eaLnBrk="0" hangingPunct="0"/>
            <a:r>
              <a:rPr lang="en-US" sz="687">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1001573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61101"/>
          </a:xfrm>
          <a:prstGeom prst="rect">
            <a:avLst/>
          </a:prstGeom>
        </p:spPr>
        <p:txBody>
          <a:bodyPr/>
          <a:lstStyle>
            <a:lvl1pPr marL="284784" indent="-284784">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0888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69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147" indent="0" algn="ctr">
              <a:buNone/>
              <a:defRPr sz="2000"/>
            </a:lvl2pPr>
            <a:lvl3pPr marL="914296" indent="0" algn="ctr">
              <a:buNone/>
              <a:defRPr sz="1800"/>
            </a:lvl3pPr>
            <a:lvl4pPr marL="1371442" indent="0" algn="ctr">
              <a:buNone/>
              <a:defRPr sz="1600"/>
            </a:lvl4pPr>
            <a:lvl5pPr marL="1828589" indent="0" algn="ctr">
              <a:buNone/>
              <a:defRPr sz="1600"/>
            </a:lvl5pPr>
            <a:lvl6pPr marL="2285736" indent="0" algn="ctr">
              <a:buNone/>
              <a:defRPr sz="1600"/>
            </a:lvl6pPr>
            <a:lvl7pPr marL="2742885" indent="0" algn="ctr">
              <a:buNone/>
              <a:defRPr sz="1600"/>
            </a:lvl7pPr>
            <a:lvl8pPr marL="3200032" indent="0" algn="ctr">
              <a:buNone/>
              <a:defRPr sz="1600"/>
            </a:lvl8pPr>
            <a:lvl9pPr marL="365717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43746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image" Target="../media/image27.png"/><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10.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theme" Target="../theme/theme4.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image" Target="../media/image16.emf"/><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16.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7.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image" Target="../media/image16.emf"/><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theme" Target="../theme/theme8.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image" Target="../media/image27.png"/><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theme" Target="../theme/theme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4CCF2-F6BB-40C6-AE23-3DFA3CF2C6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DE5E9-725C-4293-B820-68F3C6DE0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9F83D-8155-4844-8A80-88F0B1C01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8358195C-4FF5-492A-9586-AF5D079B4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CD12C7-2B1D-46CE-A86F-83BE42E860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520A9-E712-4079-8DC1-06179AED259A}" type="slidenum">
              <a:rPr lang="en-US" smtClean="0"/>
              <a:t>‹#›</a:t>
            </a:fld>
            <a:endParaRPr lang="en-US"/>
          </a:p>
        </p:txBody>
      </p:sp>
    </p:spTree>
    <p:extLst>
      <p:ext uri="{BB962C8B-B14F-4D97-AF65-F5344CB8AC3E}">
        <p14:creationId xmlns:p14="http://schemas.microsoft.com/office/powerpoint/2010/main" val="2028093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24" r:id="rId12"/>
    <p:sldLayoutId id="214748385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55228448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50"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408BB5-1956-4009-9820-4D5D8E345588}" type="datetimeFigureOut">
              <a:rPr lang="en-US" smtClean="0"/>
              <a:t>8/5/2018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FF821-69C7-4F9E-B705-9D7ADE9AFB00}" type="slidenum">
              <a:rPr lang="en-US" smtClean="0"/>
              <a:t>‹#›</a:t>
            </a:fld>
            <a:endParaRPr lang="en-US"/>
          </a:p>
        </p:txBody>
      </p:sp>
    </p:spTree>
    <p:extLst>
      <p:ext uri="{BB962C8B-B14F-4D97-AF65-F5344CB8AC3E}">
        <p14:creationId xmlns:p14="http://schemas.microsoft.com/office/powerpoint/2010/main" val="85358487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0" y="34589"/>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59586585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2956071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4CCF2-F6BB-40C6-AE23-3DFA3CF2C6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DE5E9-725C-4293-B820-68F3C6DE0F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9F83D-8155-4844-8A80-88F0B1C015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E75E4-A915-4313-908F-D0B156C7AB78}" type="datetimeFigureOut">
              <a:rPr lang="en-US" smtClean="0"/>
              <a:t>8/5/2018</a:t>
            </a:fld>
            <a:endParaRPr lang="en-US"/>
          </a:p>
        </p:txBody>
      </p:sp>
      <p:sp>
        <p:nvSpPr>
          <p:cNvPr id="5" name="Footer Placeholder 4">
            <a:extLst>
              <a:ext uri="{FF2B5EF4-FFF2-40B4-BE49-F238E27FC236}">
                <a16:creationId xmlns:a16="http://schemas.microsoft.com/office/drawing/2014/main" id="{8358195C-4FF5-492A-9586-AF5D079B4C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CD12C7-2B1D-46CE-A86F-83BE42E860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520A9-E712-4079-8DC1-06179AED259A}" type="slidenum">
              <a:rPr lang="en-US" smtClean="0"/>
              <a:t>‹#›</a:t>
            </a:fld>
            <a:endParaRPr lang="en-US"/>
          </a:p>
        </p:txBody>
      </p:sp>
    </p:spTree>
    <p:extLst>
      <p:ext uri="{BB962C8B-B14F-4D97-AF65-F5344CB8AC3E}">
        <p14:creationId xmlns:p14="http://schemas.microsoft.com/office/powerpoint/2010/main" val="109841256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1"/>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281243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ransition>
    <p:fade/>
  </p:transition>
  <p:hf sldNum="0" hdr="0" ftr="0" dt="0"/>
  <p:txStyles>
    <p:titleStyle>
      <a:lvl1pPr algn="l" defTabSz="914344"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3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27"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1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09" marR="0" indent="0" algn="l" defTabSz="914344"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96">
          <p15:clr>
            <a:srgbClr val="5ACBF0"/>
          </p15:clr>
        </p15:guide>
        <p15:guide id="4" pos="1272">
          <p15:clr>
            <a:srgbClr val="5ACBF0"/>
          </p15:clr>
        </p15:guide>
        <p15:guide id="5" pos="1848">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80">
          <p15:clr>
            <a:srgbClr val="C35EA4"/>
          </p15:clr>
        </p15:guide>
        <p15:guide id="17" pos="7400">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1268711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0" cy="208048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81" y="3012391"/>
            <a:ext cx="6858623" cy="833219"/>
          </a:xfrm>
          <a:prstGeom prst="rect">
            <a:avLst/>
          </a:prstGeom>
        </p:spPr>
      </p:pic>
    </p:spTree>
    <p:extLst>
      <p:ext uri="{BB962C8B-B14F-4D97-AF65-F5344CB8AC3E}">
        <p14:creationId xmlns:p14="http://schemas.microsoft.com/office/powerpoint/2010/main" val="246886317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Lst>
  <p:transition>
    <p:fade/>
  </p:transition>
  <p:txStyles>
    <p:title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548" marR="0" indent="-329548" algn="l" defTabSz="896423" rtl="0" eaLnBrk="1" fontAlgn="auto" latinLnBrk="0" hangingPunct="1">
        <a:lnSpc>
          <a:spcPct val="90000"/>
        </a:lnSpc>
        <a:spcBef>
          <a:spcPct val="20000"/>
        </a:spcBef>
        <a:spcAft>
          <a:spcPts val="0"/>
        </a:spcAft>
        <a:buClrTx/>
        <a:buSzPct val="90000"/>
        <a:buFont typeface="Arial" pitchFamily="34" charset="0"/>
        <a:buChar char="•"/>
        <a:tabLst/>
        <a:defRPr sz="3844" kern="1200" spc="0" baseline="0">
          <a:gradFill>
            <a:gsLst>
              <a:gs pos="1250">
                <a:schemeClr val="tx1"/>
              </a:gs>
              <a:gs pos="100000">
                <a:schemeClr val="tx1"/>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731"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p:bodyStyle>
    <p:otherStyle>
      <a:defPPr>
        <a:defRPr lang="en-US"/>
      </a:defPPr>
      <a:lvl1pPr marL="0" algn="l" defTabSz="896423" rtl="0" eaLnBrk="1" latinLnBrk="0" hangingPunct="1">
        <a:defRPr sz="1731" kern="1200">
          <a:solidFill>
            <a:schemeClr val="tx1"/>
          </a:solidFill>
          <a:latin typeface="+mn-lt"/>
          <a:ea typeface="+mn-ea"/>
          <a:cs typeface="+mn-cs"/>
        </a:defRPr>
      </a:lvl1pPr>
      <a:lvl2pPr marL="448211" algn="l" defTabSz="896423" rtl="0" eaLnBrk="1" latinLnBrk="0" hangingPunct="1">
        <a:defRPr sz="1731" kern="1200">
          <a:solidFill>
            <a:schemeClr val="tx1"/>
          </a:solidFill>
          <a:latin typeface="+mn-lt"/>
          <a:ea typeface="+mn-ea"/>
          <a:cs typeface="+mn-cs"/>
        </a:defRPr>
      </a:lvl2pPr>
      <a:lvl3pPr marL="896423" algn="l" defTabSz="896423" rtl="0" eaLnBrk="1" latinLnBrk="0" hangingPunct="1">
        <a:defRPr sz="1731" kern="1200">
          <a:solidFill>
            <a:schemeClr val="tx1"/>
          </a:solidFill>
          <a:latin typeface="+mn-lt"/>
          <a:ea typeface="+mn-ea"/>
          <a:cs typeface="+mn-cs"/>
        </a:defRPr>
      </a:lvl3pPr>
      <a:lvl4pPr marL="1344634" algn="l" defTabSz="896423" rtl="0" eaLnBrk="1" latinLnBrk="0" hangingPunct="1">
        <a:defRPr sz="1731" kern="1200">
          <a:solidFill>
            <a:schemeClr val="tx1"/>
          </a:solidFill>
          <a:latin typeface="+mn-lt"/>
          <a:ea typeface="+mn-ea"/>
          <a:cs typeface="+mn-cs"/>
        </a:defRPr>
      </a:lvl4pPr>
      <a:lvl5pPr marL="1792846" algn="l" defTabSz="896423" rtl="0" eaLnBrk="1" latinLnBrk="0" hangingPunct="1">
        <a:defRPr sz="1731" kern="1200">
          <a:solidFill>
            <a:schemeClr val="tx1"/>
          </a:solidFill>
          <a:latin typeface="+mn-lt"/>
          <a:ea typeface="+mn-ea"/>
          <a:cs typeface="+mn-cs"/>
        </a:defRPr>
      </a:lvl5pPr>
      <a:lvl6pPr marL="2241059" algn="l" defTabSz="896423" rtl="0" eaLnBrk="1" latinLnBrk="0" hangingPunct="1">
        <a:defRPr sz="1731" kern="1200">
          <a:solidFill>
            <a:schemeClr val="tx1"/>
          </a:solidFill>
          <a:latin typeface="+mn-lt"/>
          <a:ea typeface="+mn-ea"/>
          <a:cs typeface="+mn-cs"/>
        </a:defRPr>
      </a:lvl6pPr>
      <a:lvl7pPr marL="2689269" algn="l" defTabSz="896423" rtl="0" eaLnBrk="1" latinLnBrk="0" hangingPunct="1">
        <a:defRPr sz="1731" kern="1200">
          <a:solidFill>
            <a:schemeClr val="tx1"/>
          </a:solidFill>
          <a:latin typeface="+mn-lt"/>
          <a:ea typeface="+mn-ea"/>
          <a:cs typeface="+mn-cs"/>
        </a:defRPr>
      </a:lvl7pPr>
      <a:lvl8pPr marL="3137480" algn="l" defTabSz="896423" rtl="0" eaLnBrk="1" latinLnBrk="0" hangingPunct="1">
        <a:defRPr sz="1731" kern="1200">
          <a:solidFill>
            <a:schemeClr val="tx1"/>
          </a:solidFill>
          <a:latin typeface="+mn-lt"/>
          <a:ea typeface="+mn-ea"/>
          <a:cs typeface="+mn-cs"/>
        </a:defRPr>
      </a:lvl8pPr>
      <a:lvl9pPr marL="3585693" algn="l" defTabSz="896423" rtl="0" eaLnBrk="1" latinLnBrk="0" hangingPunct="1">
        <a:defRPr sz="17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0" cy="211716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70064404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3" r:id="rId24"/>
  </p:sldLayoutIdLst>
  <p:transition>
    <p:fade/>
  </p:transition>
  <p:txStyles>
    <p:title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6" marR="0" indent="-336106" algn="l" defTabSz="91426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26" marR="0" indent="-236518" algn="l" defTabSz="91426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47"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1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89" marR="0" indent="-224072" algn="l" defTabSz="91426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20"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2"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5" indent="-228566" algn="l" defTabSz="9142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2" rtl="0" eaLnBrk="1" latinLnBrk="0" hangingPunct="1">
        <a:defRPr sz="1765" kern="1200">
          <a:solidFill>
            <a:schemeClr val="tx1"/>
          </a:solidFill>
          <a:latin typeface="+mn-lt"/>
          <a:ea typeface="+mn-ea"/>
          <a:cs typeface="+mn-cs"/>
        </a:defRPr>
      </a:lvl1pPr>
      <a:lvl2pPr marL="457130" algn="l" defTabSz="914262" rtl="0" eaLnBrk="1" latinLnBrk="0" hangingPunct="1">
        <a:defRPr sz="1765" kern="1200">
          <a:solidFill>
            <a:schemeClr val="tx1"/>
          </a:solidFill>
          <a:latin typeface="+mn-lt"/>
          <a:ea typeface="+mn-ea"/>
          <a:cs typeface="+mn-cs"/>
        </a:defRPr>
      </a:lvl2pPr>
      <a:lvl3pPr marL="914262" algn="l" defTabSz="914262" rtl="0" eaLnBrk="1" latinLnBrk="0" hangingPunct="1">
        <a:defRPr sz="1765" kern="1200">
          <a:solidFill>
            <a:schemeClr val="tx1"/>
          </a:solidFill>
          <a:latin typeface="+mn-lt"/>
          <a:ea typeface="+mn-ea"/>
          <a:cs typeface="+mn-cs"/>
        </a:defRPr>
      </a:lvl3pPr>
      <a:lvl4pPr marL="1371392" algn="l" defTabSz="914262" rtl="0" eaLnBrk="1" latinLnBrk="0" hangingPunct="1">
        <a:defRPr sz="1765" kern="1200">
          <a:solidFill>
            <a:schemeClr val="tx1"/>
          </a:solidFill>
          <a:latin typeface="+mn-lt"/>
          <a:ea typeface="+mn-ea"/>
          <a:cs typeface="+mn-cs"/>
        </a:defRPr>
      </a:lvl4pPr>
      <a:lvl5pPr marL="1828524" algn="l" defTabSz="914262" rtl="0" eaLnBrk="1" latinLnBrk="0" hangingPunct="1">
        <a:defRPr sz="1765" kern="1200">
          <a:solidFill>
            <a:schemeClr val="tx1"/>
          </a:solidFill>
          <a:latin typeface="+mn-lt"/>
          <a:ea typeface="+mn-ea"/>
          <a:cs typeface="+mn-cs"/>
        </a:defRPr>
      </a:lvl5pPr>
      <a:lvl6pPr marL="2285655" algn="l" defTabSz="914262" rtl="0" eaLnBrk="1" latinLnBrk="0" hangingPunct="1">
        <a:defRPr sz="1765" kern="1200">
          <a:solidFill>
            <a:schemeClr val="tx1"/>
          </a:solidFill>
          <a:latin typeface="+mn-lt"/>
          <a:ea typeface="+mn-ea"/>
          <a:cs typeface="+mn-cs"/>
        </a:defRPr>
      </a:lvl6pPr>
      <a:lvl7pPr marL="2742786" algn="l" defTabSz="914262" rtl="0" eaLnBrk="1" latinLnBrk="0" hangingPunct="1">
        <a:defRPr sz="1765" kern="1200">
          <a:solidFill>
            <a:schemeClr val="tx1"/>
          </a:solidFill>
          <a:latin typeface="+mn-lt"/>
          <a:ea typeface="+mn-ea"/>
          <a:cs typeface="+mn-cs"/>
        </a:defRPr>
      </a:lvl7pPr>
      <a:lvl8pPr marL="3199916" algn="l" defTabSz="914262" rtl="0" eaLnBrk="1" latinLnBrk="0" hangingPunct="1">
        <a:defRPr sz="1765" kern="1200">
          <a:solidFill>
            <a:schemeClr val="tx1"/>
          </a:solidFill>
          <a:latin typeface="+mn-lt"/>
          <a:ea typeface="+mn-ea"/>
          <a:cs typeface="+mn-cs"/>
        </a:defRPr>
      </a:lvl8pPr>
      <a:lvl9pPr marL="3657049" algn="l" defTabSz="91426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hyperlink" Target="https://github.com/bryan-Starbuck/BIAD"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55.xml"/><Relationship Id="rId7" Type="http://schemas.openxmlformats.org/officeDocument/2006/relationships/image" Target="../media/image54.em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emf"/><Relationship Id="rId11" Type="http://schemas.openxmlformats.org/officeDocument/2006/relationships/image" Target="../media/image35.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notesSlide" Target="../notesSlides/notesSlide10.xml"/><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5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3.emf"/><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image" Target="../media/image3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3.xml"/><Relationship Id="rId16" Type="http://schemas.openxmlformats.org/officeDocument/2006/relationships/image" Target="../media/image80.png"/><Relationship Id="rId1" Type="http://schemas.openxmlformats.org/officeDocument/2006/relationships/slideLayout" Target="../slideLayouts/slideLayout55.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55.xml"/><Relationship Id="rId6" Type="http://schemas.openxmlformats.org/officeDocument/2006/relationships/image" Target="../media/image84.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86.png"/><Relationship Id="rId4" Type="http://schemas.openxmlformats.org/officeDocument/2006/relationships/image" Target="../media/image83.jpe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55.xml"/><Relationship Id="rId5" Type="http://schemas.openxmlformats.org/officeDocument/2006/relationships/image" Target="../media/image89.png"/><Relationship Id="rId4" Type="http://schemas.openxmlformats.org/officeDocument/2006/relationships/image" Target="../media/image88.png"/></Relationships>
</file>

<file path=ppt/slides/_rels/slide16.xml.rels><?xml version="1.0" encoding="UTF-8" standalone="yes"?>
<Relationships xmlns="http://schemas.openxmlformats.org/package/2006/relationships"><Relationship Id="rId3" Type="http://schemas.openxmlformats.org/officeDocument/2006/relationships/hyperlink" Target="https://cisbot-prod.azurewebsites.net/" TargetMode="External"/><Relationship Id="rId2" Type="http://schemas.openxmlformats.org/officeDocument/2006/relationships/notesSlide" Target="../notesSlides/notesSlide16.xml"/><Relationship Id="rId1" Type="http://schemas.openxmlformats.org/officeDocument/2006/relationships/slideLayout" Target="../slideLayouts/slideLayout160.xml"/></Relationships>
</file>

<file path=ppt/slides/_rels/slide17.xml.rels><?xml version="1.0" encoding="UTF-8" standalone="yes"?>
<Relationships xmlns="http://schemas.openxmlformats.org/package/2006/relationships"><Relationship Id="rId8" Type="http://schemas.openxmlformats.org/officeDocument/2006/relationships/image" Target="../media/image95.tiff"/><Relationship Id="rId13" Type="http://schemas.openxmlformats.org/officeDocument/2006/relationships/image" Target="../media/image99.png"/><Relationship Id="rId3" Type="http://schemas.openxmlformats.org/officeDocument/2006/relationships/image" Target="../media/image90.tiff"/><Relationship Id="rId7" Type="http://schemas.openxmlformats.org/officeDocument/2006/relationships/image" Target="../media/image94.tiff"/><Relationship Id="rId12"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55.xml"/><Relationship Id="rId6" Type="http://schemas.openxmlformats.org/officeDocument/2006/relationships/image" Target="../media/image93.tiff"/><Relationship Id="rId11" Type="http://schemas.openxmlformats.org/officeDocument/2006/relationships/image" Target="../media/image98.tiff"/><Relationship Id="rId5" Type="http://schemas.openxmlformats.org/officeDocument/2006/relationships/image" Target="../media/image92.tiff"/><Relationship Id="rId10" Type="http://schemas.openxmlformats.org/officeDocument/2006/relationships/image" Target="../media/image97.tiff"/><Relationship Id="rId4" Type="http://schemas.openxmlformats.org/officeDocument/2006/relationships/image" Target="../media/image91.tiff"/><Relationship Id="rId9" Type="http://schemas.openxmlformats.org/officeDocument/2006/relationships/image" Target="../media/image96.tiff"/><Relationship Id="rId14" Type="http://schemas.openxmlformats.org/officeDocument/2006/relationships/image" Target="../media/image100.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analytics.microsoft.com/" TargetMode="External"/><Relationship Id="rId2" Type="http://schemas.openxmlformats.org/officeDocument/2006/relationships/notesSlide" Target="../notesSlides/notesSlide20.xml"/><Relationship Id="rId1" Type="http://schemas.openxmlformats.org/officeDocument/2006/relationships/slideLayout" Target="../slideLayouts/slideLayout51.xml"/><Relationship Id="rId6" Type="http://schemas.openxmlformats.org/officeDocument/2006/relationships/hyperlink" Target="https://mva.microsoft.com/" TargetMode="External"/><Relationship Id="rId5" Type="http://schemas.openxmlformats.org/officeDocument/2006/relationships/hyperlink" Target="https://docs.microsoft.com/en-us/bot-framework/" TargetMode="External"/><Relationship Id="rId4" Type="http://schemas.openxmlformats.org/officeDocument/2006/relationships/hyperlink" Target="https://aischool.microsoft.co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12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8.xml"/></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40.xml"/><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135.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135.xml"/></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135.xml"/></Relationships>
</file>

<file path=ppt/slides/_rels/slide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135.xml"/></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135.xml"/></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135.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135.xml"/></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135.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7.xml"/><Relationship Id="rId1" Type="http://schemas.openxmlformats.org/officeDocument/2006/relationships/slideLayout" Target="../slideLayouts/slideLayout135.xml"/></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135.xml"/></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1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135.xml"/></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135.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135.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135.xml"/></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4.xml"/><Relationship Id="rId1" Type="http://schemas.openxmlformats.org/officeDocument/2006/relationships/slideLayout" Target="../slideLayouts/slideLayout1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25.PNG"/><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emulator.botframework.com/" TargetMode="External"/><Relationship Id="rId3" Type="http://schemas.openxmlformats.org/officeDocument/2006/relationships/hyperlink" Target="https://www.visualstudio.com/downloads/" TargetMode="External"/><Relationship Id="rId7" Type="http://schemas.openxmlformats.org/officeDocument/2006/relationships/hyperlink" Target="https://www.microsoft.com/en-us/download/details.aspx?id=48264"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hyperlink" Target="http://aka.ms/bf-bc-vsdialogtemplate" TargetMode="External"/><Relationship Id="rId5" Type="http://schemas.openxmlformats.org/officeDocument/2006/relationships/hyperlink" Target="http://aka.ms/bf-bc-vscontrollertemplate" TargetMode="External"/><Relationship Id="rId4" Type="http://schemas.openxmlformats.org/officeDocument/2006/relationships/hyperlink" Target="http://aka.ms/bf-bc-vstemplate" TargetMode="External"/><Relationship Id="rId9"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contososcubabot.azurewebsites.net/"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52.xml"/><Relationship Id="rId1" Type="http://schemas.openxmlformats.org/officeDocument/2006/relationships/slideLayout" Target="../slideLayouts/slideLayout98.xml"/><Relationship Id="rId6" Type="http://schemas.openxmlformats.org/officeDocument/2006/relationships/image" Target="../media/image135.png"/><Relationship Id="rId5" Type="http://schemas.microsoft.com/office/2007/relationships/hdphoto" Target="../media/hdphoto5.wdp"/><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53.xml"/><Relationship Id="rId1" Type="http://schemas.openxmlformats.org/officeDocument/2006/relationships/slideLayout" Target="../slideLayouts/slideLayout98.xml"/><Relationship Id="rId6" Type="http://schemas.openxmlformats.org/officeDocument/2006/relationships/image" Target="../media/image135.png"/><Relationship Id="rId5" Type="http://schemas.microsoft.com/office/2007/relationships/hdphoto" Target="../media/hdphoto6.wdp"/><Relationship Id="rId4" Type="http://schemas.openxmlformats.org/officeDocument/2006/relationships/image" Target="../media/image134.png"/></Relationships>
</file>

<file path=ppt/slides/_rels/slide54.xml.rels><?xml version="1.0" encoding="UTF-8" standalone="yes"?>
<Relationships xmlns="http://schemas.openxmlformats.org/package/2006/relationships"><Relationship Id="rId3" Type="http://schemas.openxmlformats.org/officeDocument/2006/relationships/hyperlink" Target="https://aka.ms/snakebot" TargetMode="External"/><Relationship Id="rId2" Type="http://schemas.openxmlformats.org/officeDocument/2006/relationships/notesSlide" Target="../notesSlides/notesSlide54.xml"/><Relationship Id="rId1" Type="http://schemas.openxmlformats.org/officeDocument/2006/relationships/slideLayout" Target="../slideLayouts/slideLayout1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2.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7.xml"/><Relationship Id="rId1" Type="http://schemas.openxmlformats.org/officeDocument/2006/relationships/slideLayout" Target="../slideLayouts/slideLayout14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152.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9.xml"/><Relationship Id="rId1" Type="http://schemas.openxmlformats.org/officeDocument/2006/relationships/slideLayout" Target="../slideLayouts/slideLayout14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1.xml"/><Relationship Id="rId1" Type="http://schemas.openxmlformats.org/officeDocument/2006/relationships/slideLayout" Target="../slideLayouts/slideLayout60.xml"/><Relationship Id="rId4" Type="http://schemas.microsoft.com/office/2007/relationships/hdphoto" Target="../media/hdphoto7.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1.xml"/></Relationships>
</file>

<file path=ppt/slides/_rels/slide63.xml.rels><?xml version="1.0" encoding="UTF-8" standalone="yes"?>
<Relationships xmlns="http://schemas.openxmlformats.org/package/2006/relationships"><Relationship Id="rId3" Type="http://schemas.openxmlformats.org/officeDocument/2006/relationships/hyperlink" Target="https://dev.botframework.com/" TargetMode="External"/><Relationship Id="rId2" Type="http://schemas.openxmlformats.org/officeDocument/2006/relationships/notesSlide" Target="../notesSlides/notesSlide63.xml"/><Relationship Id="rId1" Type="http://schemas.openxmlformats.org/officeDocument/2006/relationships/slideLayout" Target="../slideLayouts/slideLayout55.xml"/><Relationship Id="rId6" Type="http://schemas.openxmlformats.org/officeDocument/2006/relationships/hyperlink" Target="http://microsoftvirtualacademy.com/" TargetMode="External"/><Relationship Id="rId5" Type="http://schemas.openxmlformats.org/officeDocument/2006/relationships/hyperlink" Target="https://github.com/Microsoft/BotBuilder" TargetMode="External"/><Relationship Id="rId4" Type="http://schemas.openxmlformats.org/officeDocument/2006/relationships/hyperlink" Target="https://docs.microsoft.com/en-us/bot-framework/"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docs.botframework.com/en-us/restapi/directline3" TargetMode="External"/><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docs.botframework.com/en-us/restapi/directline3/swagger.json" TargetMode="External"/></Relationships>
</file>

<file path=ppt/slides/_rels/slide70.xml.rels><?xml version="1.0" encoding="UTF-8" standalone="yes"?>
<Relationships xmlns="http://schemas.openxmlformats.org/package/2006/relationships"><Relationship Id="rId8" Type="http://schemas.openxmlformats.org/officeDocument/2006/relationships/hyperlink" Target="https://channel9.msdn.com/Shows/AI-Show" TargetMode="External"/><Relationship Id="rId3" Type="http://schemas.openxmlformats.org/officeDocument/2006/relationships/notesSlide" Target="../notesSlides/notesSlide70.xml"/><Relationship Id="rId7" Type="http://schemas.openxmlformats.org/officeDocument/2006/relationships/image" Target="../media/image3.png"/><Relationship Id="rId2" Type="http://schemas.openxmlformats.org/officeDocument/2006/relationships/slideLayout" Target="../slideLayouts/slideLayout55.xml"/><Relationship Id="rId1" Type="http://schemas.openxmlformats.org/officeDocument/2006/relationships/tags" Target="../tags/tag1.xml"/><Relationship Id="rId6" Type="http://schemas.openxmlformats.org/officeDocument/2006/relationships/hyperlink" Target="http://aka.ms/mldeeplearning" TargetMode="External"/><Relationship Id="rId5" Type="http://schemas.openxmlformats.org/officeDocument/2006/relationships/hyperlink" Target="http://azure.com/cognitive" TargetMode="External"/><Relationship Id="rId4" Type="http://schemas.openxmlformats.org/officeDocument/2006/relationships/image" Target="../media/image143.tiff"/></Relationships>
</file>

<file path=ppt/slides/_rels/slide7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microsoft.com/office/2007/relationships/hdphoto" Target="../media/hdphoto8.wdp"/><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notesSlide" Target="../notesSlides/notesSlide71.xml"/><Relationship Id="rId16" Type="http://schemas.openxmlformats.org/officeDocument/2006/relationships/image" Target="../media/image157.emf"/><Relationship Id="rId1" Type="http://schemas.openxmlformats.org/officeDocument/2006/relationships/slideLayout" Target="../slideLayouts/slideLayout5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emf"/><Relationship Id="rId15" Type="http://schemas.openxmlformats.org/officeDocument/2006/relationships/image" Target="../media/image15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7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72.xml"/><Relationship Id="rId1" Type="http://schemas.openxmlformats.org/officeDocument/2006/relationships/slideLayout" Target="../slideLayouts/slideLayout7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4.xml"/><Relationship Id="rId1" Type="http://schemas.openxmlformats.org/officeDocument/2006/relationships/slideLayout" Target="../slideLayouts/slideLayout38.xml"/><Relationship Id="rId5" Type="http://schemas.openxmlformats.org/officeDocument/2006/relationships/image" Target="../media/image162.png"/><Relationship Id="rId4" Type="http://schemas.openxmlformats.org/officeDocument/2006/relationships/image" Target="../media/image161.png"/></Relationships>
</file>

<file path=ppt/slides/_rels/slide7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5.xml"/><Relationship Id="rId1" Type="http://schemas.openxmlformats.org/officeDocument/2006/relationships/slideLayout" Target="../slideLayouts/slideLayout71.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6.xml"/><Relationship Id="rId1" Type="http://schemas.openxmlformats.org/officeDocument/2006/relationships/slideLayout" Target="../slideLayouts/slideLayout55.xml"/><Relationship Id="rId4" Type="http://schemas.openxmlformats.org/officeDocument/2006/relationships/image" Target="../media/image165.png"/></Relationships>
</file>

<file path=ppt/slides/_rels/slide77.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66.png"/><Relationship Id="rId7" Type="http://schemas.openxmlformats.org/officeDocument/2006/relationships/image" Target="../media/image168.png"/><Relationship Id="rId2" Type="http://schemas.openxmlformats.org/officeDocument/2006/relationships/notesSlide" Target="../notesSlides/notesSlide77.xml"/><Relationship Id="rId1" Type="http://schemas.openxmlformats.org/officeDocument/2006/relationships/slideLayout" Target="../slideLayouts/slideLayout55.xml"/><Relationship Id="rId6" Type="http://schemas.openxmlformats.org/officeDocument/2006/relationships/image" Target="../media/image129.svg"/><Relationship Id="rId5" Type="http://schemas.openxmlformats.org/officeDocument/2006/relationships/image" Target="../media/image167.png"/><Relationship Id="rId4" Type="http://schemas.openxmlformats.org/officeDocument/2006/relationships/image" Target="../media/image127.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9.xml"/><Relationship Id="rId1" Type="http://schemas.openxmlformats.org/officeDocument/2006/relationships/slideLayout" Target="../slideLayouts/slideLayout55.xml"/><Relationship Id="rId4" Type="http://schemas.openxmlformats.org/officeDocument/2006/relationships/image" Target="../media/image1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0.xml"/><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55.xml"/><Relationship Id="rId5" Type="http://schemas.openxmlformats.org/officeDocument/2006/relationships/image" Target="../media/image173.png"/><Relationship Id="rId4" Type="http://schemas.openxmlformats.org/officeDocument/2006/relationships/image" Target="../media/image172.png"/></Relationships>
</file>

<file path=ppt/slides/_rels/slide82.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73.png"/><Relationship Id="rId3" Type="http://schemas.openxmlformats.org/officeDocument/2006/relationships/image" Target="../media/image67.png"/><Relationship Id="rId7" Type="http://schemas.openxmlformats.org/officeDocument/2006/relationships/image" Target="../media/image78.png"/><Relationship Id="rId12"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55.xml"/><Relationship Id="rId6" Type="http://schemas.openxmlformats.org/officeDocument/2006/relationships/image" Target="../media/image68.png"/><Relationship Id="rId11" Type="http://schemas.openxmlformats.org/officeDocument/2006/relationships/image" Target="../media/image70.png"/><Relationship Id="rId5" Type="http://schemas.openxmlformats.org/officeDocument/2006/relationships/image" Target="../media/image72.pn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0.xml"/></Relationships>
</file>

<file path=ppt/slides/_rels/slide8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6.xml"/><Relationship Id="rId1" Type="http://schemas.openxmlformats.org/officeDocument/2006/relationships/slideLayout" Target="../slideLayouts/slideLayout14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6.xml"/></Relationships>
</file>

<file path=ppt/slides/_rels/slide9.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image" Target="../media/image37.jpe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1.jpeg"/><Relationship Id="rId2" Type="http://schemas.openxmlformats.org/officeDocument/2006/relationships/notesSlide" Target="../notesSlides/notesSlide9.xml"/><Relationship Id="rId16" Type="http://schemas.openxmlformats.org/officeDocument/2006/relationships/image" Target="../media/image50.png"/><Relationship Id="rId1" Type="http://schemas.openxmlformats.org/officeDocument/2006/relationships/slideLayout" Target="../slideLayouts/slideLayout55.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jpeg"/><Relationship Id="rId15" Type="http://schemas.openxmlformats.org/officeDocument/2006/relationships/image" Target="../media/image49.jpeg"/><Relationship Id="rId10" Type="http://schemas.openxmlformats.org/officeDocument/2006/relationships/image" Target="../media/image44.jpe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Internet Connection</a:t>
            </a:r>
          </a:p>
        </p:txBody>
      </p:sp>
      <p:sp>
        <p:nvSpPr>
          <p:cNvPr id="10" name="Rectangle 11"/>
          <p:cNvSpPr>
            <a:spLocks noChangeArrowheads="1"/>
          </p:cNvSpPr>
          <p:nvPr/>
        </p:nvSpPr>
        <p:spPr bwMode="auto">
          <a:xfrm>
            <a:off x="231888" y="1739609"/>
            <a:ext cx="11728224" cy="4553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spcAft>
                <a:spcPts val="600"/>
              </a:spcAft>
              <a:defRPr/>
            </a:pPr>
            <a:r>
              <a:rPr lang="en-US" sz="2000" b="1" dirty="0">
                <a:solidFill>
                  <a:prstClr val="black"/>
                </a:solidFill>
                <a:latin typeface="Segoe UI Light" panose="020B0502040204020203" pitchFamily="34" charset="0"/>
                <a:cs typeface="Segoe UI Light" panose="020B0502040204020203" pitchFamily="34" charset="0"/>
              </a:rPr>
              <a:t>Connection instructions: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rPr>
              <a:t>Connect to the wireless network </a:t>
            </a:r>
            <a:r>
              <a:rPr lang="en-US" sz="2000" b="1" dirty="0" smtClean="0">
                <a:solidFill>
                  <a:prstClr val="black"/>
                </a:solidFill>
                <a:latin typeface="Segoe UI" panose="020B0502040204020203" pitchFamily="34" charset="0"/>
                <a:cs typeface="Segoe UI" panose="020B0502040204020203" pitchFamily="34" charset="0"/>
              </a:rPr>
              <a:t>??</a:t>
            </a:r>
            <a:r>
              <a:rPr lang="en-US" sz="2000" dirty="0" smtClean="0">
                <a:solidFill>
                  <a:prstClr val="black"/>
                </a:solidFill>
                <a:latin typeface="Segoe UI Light" panose="020B0502040204020203" pitchFamily="34" charset="0"/>
                <a:cs typeface="Segoe UI Light" panose="020B0502040204020203" pitchFamily="34" charset="0"/>
              </a:rPr>
              <a:t>.</a:t>
            </a:r>
            <a:r>
              <a:rPr lang="en-US" sz="2000" dirty="0">
                <a:solidFill>
                  <a:prstClr val="black"/>
                </a:solidFill>
                <a:latin typeface="Segoe UI Light" panose="020B0502040204020203" pitchFamily="34" charset="0"/>
                <a:cs typeface="Segoe UI Light" panose="020B0502040204020203" pitchFamily="34" charset="0"/>
              </a:rPr>
              <a:t>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rPr>
              <a:t>Open a browser and navigate to a web site (</a:t>
            </a:r>
            <a:r>
              <a:rPr lang="en-US" sz="2000" dirty="0">
                <a:solidFill>
                  <a:prstClr val="black"/>
                </a:solidFill>
                <a:latin typeface="Segoe UI Light" panose="020B0502040204020203" pitchFamily="34" charset="0"/>
                <a:cs typeface="Segoe UI Light" panose="020B0502040204020203" pitchFamily="34" charset="0"/>
                <a:hlinkClick r:id="rId3"/>
              </a:rPr>
              <a:t>www.bing.com</a:t>
            </a:r>
            <a:r>
              <a:rPr lang="en-US" sz="2000" dirty="0">
                <a:solidFill>
                  <a:prstClr val="black"/>
                </a:solidFill>
                <a:latin typeface="Segoe UI Light" panose="020B0502040204020203" pitchFamily="34" charset="0"/>
                <a:cs typeface="Segoe UI Light" panose="020B0502040204020203" pitchFamily="34" charset="0"/>
              </a:rPr>
              <a:t>) to be redirected to the Captive Portal.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rPr>
              <a:t>Click on </a:t>
            </a:r>
            <a:r>
              <a:rPr lang="en-US" sz="2000" b="1" dirty="0">
                <a:solidFill>
                  <a:srgbClr val="0070C0"/>
                </a:solidFill>
                <a:latin typeface="Segoe UI" panose="020B0502040204020203" pitchFamily="34" charset="0"/>
                <a:cs typeface="Segoe UI" panose="020B0502040204020203" pitchFamily="34" charset="0"/>
              </a:rPr>
              <a:t>Event Attendee Code</a:t>
            </a:r>
            <a:r>
              <a:rPr lang="en-US" sz="2000" dirty="0">
                <a:solidFill>
                  <a:prstClr val="black"/>
                </a:solidFill>
                <a:latin typeface="Segoe UI Light" panose="020B0502040204020203" pitchFamily="34" charset="0"/>
                <a:cs typeface="Segoe UI Light" panose="020B0502040204020203" pitchFamily="34" charset="0"/>
              </a:rPr>
              <a:t> and enter the access code: </a:t>
            </a:r>
            <a:r>
              <a:rPr lang="en-US" sz="2000" b="1" dirty="0" smtClean="0">
                <a:solidFill>
                  <a:prstClr val="black"/>
                </a:solidFill>
                <a:latin typeface="Segoe UI" panose="020B0502040204020203" pitchFamily="34" charset="0"/>
                <a:cs typeface="Segoe UI" panose="020B0502040204020203" pitchFamily="34" charset="0"/>
              </a:rPr>
              <a:t>??</a:t>
            </a:r>
            <a:endParaRPr lang="en-US" sz="2000" b="1" dirty="0">
              <a:solidFill>
                <a:prstClr val="black"/>
              </a:solidFill>
              <a:latin typeface="Segoe UI Light" panose="020B0502040204020203" pitchFamily="34" charset="0"/>
              <a:cs typeface="Segoe UI Light" panose="020B0502040204020203" pitchFamily="34" charset="0"/>
            </a:endParaRPr>
          </a:p>
          <a:p>
            <a:pPr marR="0" lvl="0" algn="l" defTabSz="896386" eaLnBrk="0" fontAlgn="base" latinLnBrk="0" hangingPunct="0">
              <a:lnSpc>
                <a:spcPct val="100000"/>
              </a:lnSpc>
              <a:spcBef>
                <a:spcPct val="0"/>
              </a:spcBef>
              <a:spcAft>
                <a:spcPts val="600"/>
              </a:spcAft>
              <a:buClrTx/>
              <a:buSzTx/>
              <a:tabLst/>
              <a:defRPr/>
            </a:pPr>
            <a:endParaRPr lang="en-US" sz="2000" i="0" u="none" strike="noStrike" kern="1200" cap="none" spc="0" baseline="0" noProof="0" dirty="0">
              <a:solidFill>
                <a:prstClr val="black"/>
              </a:solidFill>
              <a:latin typeface="Segoe UI Light" panose="020B0502040204020203" pitchFamily="34" charset="0"/>
              <a:cs typeface="Segoe UI Light" panose="020B0502040204020203" pitchFamily="34" charset="0"/>
            </a:endParaRPr>
          </a:p>
          <a:p>
            <a:pPr defTabSz="896386">
              <a:spcAft>
                <a:spcPts val="600"/>
              </a:spcAft>
              <a:defRPr/>
            </a:pPr>
            <a:r>
              <a:rPr lang="en-US" sz="2000" b="1" dirty="0">
                <a:solidFill>
                  <a:prstClr val="black"/>
                </a:solidFill>
                <a:latin typeface="Segoe UI Light" panose="020B0502040204020203" pitchFamily="34" charset="0"/>
                <a:cs typeface="Segoe UI Light" panose="020B0502040204020203" pitchFamily="34" charset="0"/>
              </a:rPr>
              <a:t>Microsoft account:</a:t>
            </a:r>
            <a:r>
              <a:rPr lang="en-US" sz="2000" dirty="0">
                <a:solidFill>
                  <a:prstClr val="black"/>
                </a:solidFill>
                <a:latin typeface="Segoe UI Light" panose="020B0502040204020203" pitchFamily="34" charset="0"/>
                <a:cs typeface="Segoe UI Light" panose="020B0502040204020203" pitchFamily="34" charset="0"/>
              </a:rPr>
              <a:t>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rPr>
              <a:t>To log into Bot Framework and Azure Portal as well as Cognitive Services subscriptions</a:t>
            </a:r>
          </a:p>
          <a:p>
            <a:pPr defTabSz="896386">
              <a:defRPr/>
            </a:pPr>
            <a:endParaRPr lang="en-US" sz="2000" b="1" dirty="0">
              <a:solidFill>
                <a:prstClr val="black"/>
              </a:solidFill>
              <a:latin typeface="Segoe UI Light" panose="020B0502040204020203" pitchFamily="34" charset="0"/>
              <a:cs typeface="Segoe UI Light" panose="020B0502040204020203" pitchFamily="34" charset="0"/>
            </a:endParaRPr>
          </a:p>
          <a:p>
            <a:pPr defTabSz="896386">
              <a:spcAft>
                <a:spcPts val="600"/>
              </a:spcAft>
              <a:defRPr/>
            </a:pPr>
            <a:r>
              <a:rPr lang="en-US" sz="2000" b="1" dirty="0">
                <a:solidFill>
                  <a:prstClr val="black"/>
                </a:solidFill>
                <a:latin typeface="Segoe UI Light" panose="020B0502040204020203" pitchFamily="34" charset="0"/>
                <a:cs typeface="Segoe UI Light" panose="020B0502040204020203" pitchFamily="34" charset="0"/>
              </a:rPr>
              <a:t>Course Materials:</a:t>
            </a:r>
            <a:r>
              <a:rPr lang="en-US" sz="2000" dirty="0">
                <a:solidFill>
                  <a:prstClr val="black"/>
                </a:solidFill>
                <a:latin typeface="Segoe UI Light" panose="020B0502040204020203" pitchFamily="34" charset="0"/>
                <a:cs typeface="Segoe UI Light" panose="020B0502040204020203" pitchFamily="34" charset="0"/>
              </a:rPr>
              <a:t> </a:t>
            </a:r>
          </a:p>
          <a:p>
            <a:pPr marL="342900" indent="-342900" defTabSz="896386">
              <a:spcAft>
                <a:spcPts val="600"/>
              </a:spcAft>
              <a:buFont typeface="Arial" panose="020B0604020202020204" pitchFamily="34" charset="0"/>
              <a:buChar char="•"/>
              <a:defRPr/>
            </a:pPr>
            <a:r>
              <a:rPr lang="en-US" sz="2000" dirty="0">
                <a:solidFill>
                  <a:prstClr val="black"/>
                </a:solidFill>
                <a:latin typeface="Segoe UI Light" panose="020B0502040204020203" pitchFamily="34" charset="0"/>
                <a:cs typeface="Segoe UI Light" panose="020B0502040204020203" pitchFamily="34" charset="0"/>
                <a:hlinkClick r:id="rId4"/>
              </a:rPr>
              <a:t>https://</a:t>
            </a:r>
            <a:r>
              <a:rPr lang="en-US" sz="2000" dirty="0" smtClean="0">
                <a:solidFill>
                  <a:prstClr val="black"/>
                </a:solidFill>
                <a:latin typeface="Segoe UI Light" panose="020B0502040204020203" pitchFamily="34" charset="0"/>
                <a:cs typeface="Segoe UI Light" panose="020B0502040204020203" pitchFamily="34" charset="0"/>
                <a:hlinkClick r:id="rId4"/>
              </a:rPr>
              <a:t>github.com/bryan-starbuck/BIAD</a:t>
            </a:r>
            <a:endParaRPr lang="en-US" sz="2000" dirty="0">
              <a:solidFill>
                <a:prstClr val="black"/>
              </a:solidFill>
              <a:latin typeface="Segoe UI Light" panose="020B0502040204020203" pitchFamily="34" charset="0"/>
              <a:cs typeface="Segoe UI Light" panose="020B0502040204020203" pitchFamily="34" charset="0"/>
            </a:endParaRPr>
          </a:p>
          <a:p>
            <a:pPr defTabSz="896386">
              <a:spcAft>
                <a:spcPts val="600"/>
              </a:spcAft>
              <a:defRPr/>
            </a:pPr>
            <a:endParaRPr lang="en-US" sz="2000" b="1" dirty="0">
              <a:solidFill>
                <a:prstClr val="black"/>
              </a:solidFill>
              <a:latin typeface="Segoe UI Light" panose="020B0502040204020203" pitchFamily="34" charset="0"/>
              <a:cs typeface="Segoe UI Light" panose="020B0502040204020203" pitchFamily="34" charset="0"/>
            </a:endParaRPr>
          </a:p>
          <a:p>
            <a:pPr marR="0" lvl="0" algn="l" defTabSz="896386" eaLnBrk="0" fontAlgn="base" latinLnBrk="0" hangingPunct="0">
              <a:lnSpc>
                <a:spcPct val="100000"/>
              </a:lnSpc>
              <a:spcBef>
                <a:spcPct val="0"/>
              </a:spcBef>
              <a:spcAft>
                <a:spcPct val="0"/>
              </a:spcAft>
              <a:buClrTx/>
              <a:buSzTx/>
              <a:tabLst/>
              <a:defRPr/>
            </a:pPr>
            <a:endParaRPr lang="en-US" sz="2000" b="1" i="0" u="none" strike="noStrike" kern="1200" cap="none" spc="0" baseline="0" noProof="0" dirty="0">
              <a:solidFill>
                <a:prstClr val="black"/>
              </a:solidFill>
              <a:latin typeface="Segoe UI"/>
              <a:ea typeface="Calibri" panose="020F0502020204030204" pitchFamily="34" charset="0"/>
              <a:cs typeface="Segoe UI"/>
            </a:endParaRPr>
          </a:p>
        </p:txBody>
      </p:sp>
    </p:spTree>
    <p:extLst>
      <p:ext uri="{BB962C8B-B14F-4D97-AF65-F5344CB8AC3E}">
        <p14:creationId xmlns:p14="http://schemas.microsoft.com/office/powerpoint/2010/main" val="323994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 bot? </a:t>
            </a:r>
          </a:p>
        </p:txBody>
      </p:sp>
      <p:sp>
        <p:nvSpPr>
          <p:cNvPr id="5" name="Freeform 5">
            <a:extLst>
              <a:ext uri="{FF2B5EF4-FFF2-40B4-BE49-F238E27FC236}">
                <a16:creationId xmlns:a16="http://schemas.microsoft.com/office/drawing/2014/main" id="{3551D4DE-D310-4E06-BADE-77317931C6A8}"/>
              </a:ext>
            </a:extLst>
          </p:cNvPr>
          <p:cNvSpPr>
            <a:spLocks/>
          </p:cNvSpPr>
          <p:nvPr/>
        </p:nvSpPr>
        <p:spPr bwMode="auto">
          <a:xfrm>
            <a:off x="8913117" y="1836488"/>
            <a:ext cx="2352887" cy="4218238"/>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2" name="Freeform 7">
            <a:extLst>
              <a:ext uri="{FF2B5EF4-FFF2-40B4-BE49-F238E27FC236}">
                <a16:creationId xmlns:a16="http://schemas.microsoft.com/office/drawing/2014/main" id="{20AE2BA1-BF87-4726-BB4C-0A3A6BABBCA3}"/>
              </a:ext>
            </a:extLst>
          </p:cNvPr>
          <p:cNvSpPr>
            <a:spLocks/>
          </p:cNvSpPr>
          <p:nvPr/>
        </p:nvSpPr>
        <p:spPr bwMode="auto">
          <a:xfrm>
            <a:off x="9435979" y="2076722"/>
            <a:ext cx="1285962" cy="6359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3" name="Freeform 8">
            <a:extLst>
              <a:ext uri="{FF2B5EF4-FFF2-40B4-BE49-F238E27FC236}">
                <a16:creationId xmlns:a16="http://schemas.microsoft.com/office/drawing/2014/main" id="{A224DBC2-CAF4-4C70-9800-3B1A66E3B984}"/>
              </a:ext>
            </a:extLst>
          </p:cNvPr>
          <p:cNvSpPr>
            <a:spLocks/>
          </p:cNvSpPr>
          <p:nvPr/>
        </p:nvSpPr>
        <p:spPr bwMode="auto">
          <a:xfrm>
            <a:off x="9019101"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4" name="Freeform 9">
            <a:extLst>
              <a:ext uri="{FF2B5EF4-FFF2-40B4-BE49-F238E27FC236}">
                <a16:creationId xmlns:a16="http://schemas.microsoft.com/office/drawing/2014/main" id="{1A3117E7-1661-4BCF-9320-2E11EF78B9C5}"/>
              </a:ext>
            </a:extLst>
          </p:cNvPr>
          <p:cNvSpPr>
            <a:spLocks/>
          </p:cNvSpPr>
          <p:nvPr/>
        </p:nvSpPr>
        <p:spPr bwMode="auto">
          <a:xfrm>
            <a:off x="10898585" y="5687309"/>
            <a:ext cx="240234" cy="1271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15" name="Freeform 10">
            <a:extLst>
              <a:ext uri="{FF2B5EF4-FFF2-40B4-BE49-F238E27FC236}">
                <a16:creationId xmlns:a16="http://schemas.microsoft.com/office/drawing/2014/main" id="{AB76AA29-2877-4013-9765-1BE2F847EFBD}"/>
              </a:ext>
            </a:extLst>
          </p:cNvPr>
          <p:cNvSpPr>
            <a:spLocks/>
          </p:cNvSpPr>
          <p:nvPr/>
        </p:nvSpPr>
        <p:spPr bwMode="auto">
          <a:xfrm>
            <a:off x="9831660" y="5623714"/>
            <a:ext cx="494601" cy="26143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pic>
        <p:nvPicPr>
          <p:cNvPr id="108" name="BotFrameworkLoopingVideo">
            <a:hlinkClick r:id="" action="ppaction://media"/>
            <a:extLst>
              <a:ext uri="{FF2B5EF4-FFF2-40B4-BE49-F238E27FC236}">
                <a16:creationId xmlns:a16="http://schemas.microsoft.com/office/drawing/2014/main" id="{BD805836-A295-48F6-9EA7-A0AEC91B1E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19836" y="2437075"/>
            <a:ext cx="2139445" cy="3081264"/>
          </a:xfrm>
          <a:prstGeom prst="rect">
            <a:avLst/>
          </a:prstGeom>
        </p:spPr>
      </p:pic>
      <p:sp>
        <p:nvSpPr>
          <p:cNvPr id="111" name="Freeform: Shape 110">
            <a:extLst>
              <a:ext uri="{FF2B5EF4-FFF2-40B4-BE49-F238E27FC236}">
                <a16:creationId xmlns:a16="http://schemas.microsoft.com/office/drawing/2014/main" id="{CCD2D443-E773-4935-B651-6A2FA6D5332A}"/>
              </a:ext>
            </a:extLst>
          </p:cNvPr>
          <p:cNvSpPr/>
          <p:nvPr/>
        </p:nvSpPr>
        <p:spPr bwMode="auto">
          <a:xfrm>
            <a:off x="2875616" y="4129196"/>
            <a:ext cx="4000677" cy="449236"/>
          </a:xfrm>
          <a:custGeom>
            <a:avLst/>
            <a:gdLst>
              <a:gd name="connsiteX0" fmla="*/ 0 w 3183467"/>
              <a:gd name="connsiteY0" fmla="*/ 338667 h 338667"/>
              <a:gd name="connsiteX1" fmla="*/ 300567 w 3183467"/>
              <a:gd name="connsiteY1" fmla="*/ 338667 h 338667"/>
              <a:gd name="connsiteX2" fmla="*/ 465667 w 3183467"/>
              <a:gd name="connsiteY2" fmla="*/ 173567 h 338667"/>
              <a:gd name="connsiteX3" fmla="*/ 1494367 w 3183467"/>
              <a:gd name="connsiteY3" fmla="*/ 173567 h 338667"/>
              <a:gd name="connsiteX4" fmla="*/ 1600200 w 3183467"/>
              <a:gd name="connsiteY4" fmla="*/ 0 h 338667"/>
              <a:gd name="connsiteX5" fmla="*/ 3183467 w 3183467"/>
              <a:gd name="connsiteY5" fmla="*/ 0 h 33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3467" h="338667">
                <a:moveTo>
                  <a:pt x="0" y="338667"/>
                </a:moveTo>
                <a:lnTo>
                  <a:pt x="300567" y="338667"/>
                </a:lnTo>
                <a:lnTo>
                  <a:pt x="465667" y="173567"/>
                </a:lnTo>
                <a:lnTo>
                  <a:pt x="1494367" y="173567"/>
                </a:lnTo>
                <a:lnTo>
                  <a:pt x="16002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10" name="Freeform: Shape 109">
            <a:extLst>
              <a:ext uri="{FF2B5EF4-FFF2-40B4-BE49-F238E27FC236}">
                <a16:creationId xmlns:a16="http://schemas.microsoft.com/office/drawing/2014/main" id="{44BA6E20-095F-4935-8EF6-2F32719FD895}"/>
              </a:ext>
            </a:extLst>
          </p:cNvPr>
          <p:cNvSpPr/>
          <p:nvPr/>
        </p:nvSpPr>
        <p:spPr bwMode="auto">
          <a:xfrm>
            <a:off x="2219976" y="3789233"/>
            <a:ext cx="4064037" cy="643500"/>
          </a:xfrm>
          <a:custGeom>
            <a:avLst/>
            <a:gdLst>
              <a:gd name="connsiteX0" fmla="*/ 0 w 3860800"/>
              <a:gd name="connsiteY0" fmla="*/ 673100 h 673100"/>
              <a:gd name="connsiteX1" fmla="*/ 0 w 3860800"/>
              <a:gd name="connsiteY1" fmla="*/ 0 h 673100"/>
              <a:gd name="connsiteX2" fmla="*/ 3860800 w 3860800"/>
              <a:gd name="connsiteY2" fmla="*/ 0 h 673100"/>
            </a:gdLst>
            <a:ahLst/>
            <a:cxnLst>
              <a:cxn ang="0">
                <a:pos x="connsiteX0" y="connsiteY0"/>
              </a:cxn>
              <a:cxn ang="0">
                <a:pos x="connsiteX1" y="connsiteY1"/>
              </a:cxn>
              <a:cxn ang="0">
                <a:pos x="connsiteX2" y="connsiteY2"/>
              </a:cxn>
            </a:cxnLst>
            <a:rect l="l" t="t" r="r" b="b"/>
            <a:pathLst>
              <a:path w="3860800" h="673100">
                <a:moveTo>
                  <a:pt x="0" y="673100"/>
                </a:moveTo>
                <a:lnTo>
                  <a:pt x="0" y="0"/>
                </a:lnTo>
                <a:lnTo>
                  <a:pt x="3860800"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
        <p:nvSpPr>
          <p:cNvPr id="104" name="Freeform: Shape 103">
            <a:extLst>
              <a:ext uri="{FF2B5EF4-FFF2-40B4-BE49-F238E27FC236}">
                <a16:creationId xmlns:a16="http://schemas.microsoft.com/office/drawing/2014/main" id="{BB752716-3F16-4927-8D3E-437F187FCA60}"/>
              </a:ext>
            </a:extLst>
          </p:cNvPr>
          <p:cNvSpPr/>
          <p:nvPr/>
        </p:nvSpPr>
        <p:spPr bwMode="auto">
          <a:xfrm>
            <a:off x="1552192" y="3914695"/>
            <a:ext cx="4731817" cy="867806"/>
          </a:xfrm>
          <a:custGeom>
            <a:avLst/>
            <a:gdLst>
              <a:gd name="connsiteX0" fmla="*/ 254000 w 4546600"/>
              <a:gd name="connsiteY0" fmla="*/ 825500 h 825500"/>
              <a:gd name="connsiteX1" fmla="*/ 84667 w 4546600"/>
              <a:gd name="connsiteY1" fmla="*/ 825500 h 825500"/>
              <a:gd name="connsiteX2" fmla="*/ 0 w 4546600"/>
              <a:gd name="connsiteY2" fmla="*/ 736600 h 825500"/>
              <a:gd name="connsiteX3" fmla="*/ 0 w 4546600"/>
              <a:gd name="connsiteY3" fmla="*/ 0 h 825500"/>
              <a:gd name="connsiteX4" fmla="*/ 3259667 w 4546600"/>
              <a:gd name="connsiteY4" fmla="*/ 0 h 825500"/>
              <a:gd name="connsiteX5" fmla="*/ 3352800 w 4546600"/>
              <a:gd name="connsiteY5" fmla="*/ 93133 h 825500"/>
              <a:gd name="connsiteX6" fmla="*/ 3352800 w 4546600"/>
              <a:gd name="connsiteY6" fmla="*/ 520700 h 825500"/>
              <a:gd name="connsiteX7" fmla="*/ 4546600 w 4546600"/>
              <a:gd name="connsiteY7" fmla="*/ 52070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6600" h="825500">
                <a:moveTo>
                  <a:pt x="254000" y="825500"/>
                </a:moveTo>
                <a:lnTo>
                  <a:pt x="84667" y="825500"/>
                </a:lnTo>
                <a:lnTo>
                  <a:pt x="0" y="736600"/>
                </a:lnTo>
                <a:lnTo>
                  <a:pt x="0" y="0"/>
                </a:lnTo>
                <a:lnTo>
                  <a:pt x="3259667" y="0"/>
                </a:lnTo>
                <a:lnTo>
                  <a:pt x="3352800" y="93133"/>
                </a:lnTo>
                <a:lnTo>
                  <a:pt x="3352800" y="520700"/>
                </a:lnTo>
                <a:lnTo>
                  <a:pt x="4546600" y="52070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grpSp>
        <p:nvGrpSpPr>
          <p:cNvPr id="96" name="Group 95">
            <a:extLst>
              <a:ext uri="{FF2B5EF4-FFF2-40B4-BE49-F238E27FC236}">
                <a16:creationId xmlns:a16="http://schemas.microsoft.com/office/drawing/2014/main" id="{708BF256-1E55-4495-B8FA-ACAA793FA52A}"/>
              </a:ext>
            </a:extLst>
          </p:cNvPr>
          <p:cNvGrpSpPr/>
          <p:nvPr/>
        </p:nvGrpSpPr>
        <p:grpSpPr>
          <a:xfrm>
            <a:off x="983346" y="1565272"/>
            <a:ext cx="6798474" cy="1493230"/>
            <a:chOff x="774499" y="2427216"/>
            <a:chExt cx="5080398" cy="992474"/>
          </a:xfrm>
        </p:grpSpPr>
        <p:grpSp>
          <p:nvGrpSpPr>
            <p:cNvPr id="227" name="Group 226">
              <a:extLst>
                <a:ext uri="{FF2B5EF4-FFF2-40B4-BE49-F238E27FC236}">
                  <a16:creationId xmlns:a16="http://schemas.microsoft.com/office/drawing/2014/main" id="{1674D713-1EE9-4622-93FD-52FAA7EFDDB8}"/>
                </a:ext>
              </a:extLst>
            </p:cNvPr>
            <p:cNvGrpSpPr/>
            <p:nvPr/>
          </p:nvGrpSpPr>
          <p:grpSpPr>
            <a:xfrm>
              <a:off x="774499" y="2427219"/>
              <a:ext cx="1507414" cy="992471"/>
              <a:chOff x="774499" y="2486488"/>
              <a:chExt cx="1507414" cy="992471"/>
            </a:xfrm>
          </p:grpSpPr>
          <p:sp>
            <p:nvSpPr>
              <p:cNvPr id="27" name="Rectangle 26">
                <a:extLst>
                  <a:ext uri="{FF2B5EF4-FFF2-40B4-BE49-F238E27FC236}">
                    <a16:creationId xmlns:a16="http://schemas.microsoft.com/office/drawing/2014/main" id="{65C290FC-1691-430F-A033-552D1B1DB7A1}"/>
                  </a:ext>
                </a:extLst>
              </p:cNvPr>
              <p:cNvSpPr/>
              <p:nvPr/>
            </p:nvSpPr>
            <p:spPr bwMode="auto">
              <a:xfrm>
                <a:off x="774499"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298D27D0-EBEA-47C8-99E5-71AC8B8A81F2}"/>
                  </a:ext>
                </a:extLst>
              </p:cNvPr>
              <p:cNvSpPr/>
              <p:nvPr/>
            </p:nvSpPr>
            <p:spPr bwMode="auto">
              <a:xfrm>
                <a:off x="983327" y="2486488"/>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ea typeface="Segoe UI" pitchFamily="34" charset="0"/>
                    <a:cs typeface="Segoe UI" pitchFamily="34" charset="0"/>
                  </a:rPr>
                  <a:t>TYPE</a:t>
                </a:r>
              </a:p>
            </p:txBody>
          </p:sp>
          <p:grpSp>
            <p:nvGrpSpPr>
              <p:cNvPr id="17" name="Group 16">
                <a:extLst>
                  <a:ext uri="{FF2B5EF4-FFF2-40B4-BE49-F238E27FC236}">
                    <a16:creationId xmlns:a16="http://schemas.microsoft.com/office/drawing/2014/main" id="{586B5B07-9EB7-4189-9932-8DD8121CA3E6}"/>
                  </a:ext>
                </a:extLst>
              </p:cNvPr>
              <p:cNvGrpSpPr/>
              <p:nvPr/>
            </p:nvGrpSpPr>
            <p:grpSpPr>
              <a:xfrm>
                <a:off x="1188959" y="2816962"/>
                <a:ext cx="678492" cy="537678"/>
                <a:chOff x="-883702" y="2865968"/>
                <a:chExt cx="4841870" cy="3836989"/>
              </a:xfrm>
              <a:solidFill>
                <a:schemeClr val="tx1"/>
              </a:solidFill>
            </p:grpSpPr>
            <p:sp>
              <p:nvSpPr>
                <p:cNvPr id="114" name="Freeform 6">
                  <a:extLst>
                    <a:ext uri="{FF2B5EF4-FFF2-40B4-BE49-F238E27FC236}">
                      <a16:creationId xmlns:a16="http://schemas.microsoft.com/office/drawing/2014/main" id="{100944CC-C055-4953-A449-1E31E79CCB42}"/>
                    </a:ext>
                  </a:extLst>
                </p:cNvPr>
                <p:cNvSpPr>
                  <a:spLocks noEditPoints="1"/>
                </p:cNvSpPr>
                <p:nvPr/>
              </p:nvSpPr>
              <p:spPr bwMode="auto">
                <a:xfrm>
                  <a:off x="-883702" y="2865968"/>
                  <a:ext cx="4841870" cy="3836989"/>
                </a:xfrm>
                <a:custGeom>
                  <a:avLst/>
                  <a:gdLst>
                    <a:gd name="T0" fmla="*/ 0 w 2504"/>
                    <a:gd name="T1" fmla="*/ 813 h 1993"/>
                    <a:gd name="T2" fmla="*/ 46 w 2504"/>
                    <a:gd name="T3" fmla="*/ 713 h 1993"/>
                    <a:gd name="T4" fmla="*/ 206 w 2504"/>
                    <a:gd name="T5" fmla="*/ 641 h 1993"/>
                    <a:gd name="T6" fmla="*/ 578 w 2504"/>
                    <a:gd name="T7" fmla="*/ 641 h 1993"/>
                    <a:gd name="T8" fmla="*/ 1178 w 2504"/>
                    <a:gd name="T9" fmla="*/ 641 h 1993"/>
                    <a:gd name="T10" fmla="*/ 1207 w 2504"/>
                    <a:gd name="T11" fmla="*/ 641 h 1993"/>
                    <a:gd name="T12" fmla="*/ 1194 w 2504"/>
                    <a:gd name="T13" fmla="*/ 556 h 1993"/>
                    <a:gd name="T14" fmla="*/ 1108 w 2504"/>
                    <a:gd name="T15" fmla="*/ 361 h 1993"/>
                    <a:gd name="T16" fmla="*/ 1028 w 2504"/>
                    <a:gd name="T17" fmla="*/ 52 h 1993"/>
                    <a:gd name="T18" fmla="*/ 1069 w 2504"/>
                    <a:gd name="T19" fmla="*/ 2 h 1993"/>
                    <a:gd name="T20" fmla="*/ 1117 w 2504"/>
                    <a:gd name="T21" fmla="*/ 46 h 1993"/>
                    <a:gd name="T22" fmla="*/ 1122 w 2504"/>
                    <a:gd name="T23" fmla="*/ 125 h 1993"/>
                    <a:gd name="T24" fmla="*/ 1195 w 2504"/>
                    <a:gd name="T25" fmla="*/ 333 h 1993"/>
                    <a:gd name="T26" fmla="*/ 1295 w 2504"/>
                    <a:gd name="T27" fmla="*/ 641 h 1993"/>
                    <a:gd name="T28" fmla="*/ 1320 w 2504"/>
                    <a:gd name="T29" fmla="*/ 641 h 1993"/>
                    <a:gd name="T30" fmla="*/ 2294 w 2504"/>
                    <a:gd name="T31" fmla="*/ 641 h 1993"/>
                    <a:gd name="T32" fmla="*/ 2468 w 2504"/>
                    <a:gd name="T33" fmla="*/ 728 h 1993"/>
                    <a:gd name="T34" fmla="*/ 2504 w 2504"/>
                    <a:gd name="T35" fmla="*/ 813 h 1993"/>
                    <a:gd name="T36" fmla="*/ 2504 w 2504"/>
                    <a:gd name="T37" fmla="*/ 1817 h 1993"/>
                    <a:gd name="T38" fmla="*/ 2475 w 2504"/>
                    <a:gd name="T39" fmla="*/ 1895 h 1993"/>
                    <a:gd name="T40" fmla="*/ 2289 w 2504"/>
                    <a:gd name="T41" fmla="*/ 1993 h 1993"/>
                    <a:gd name="T42" fmla="*/ 407 w 2504"/>
                    <a:gd name="T43" fmla="*/ 1993 h 1993"/>
                    <a:gd name="T44" fmla="*/ 207 w 2504"/>
                    <a:gd name="T45" fmla="*/ 1993 h 1993"/>
                    <a:gd name="T46" fmla="*/ 48 w 2504"/>
                    <a:gd name="T47" fmla="*/ 1923 h 1993"/>
                    <a:gd name="T48" fmla="*/ 0 w 2504"/>
                    <a:gd name="T49" fmla="*/ 1817 h 1993"/>
                    <a:gd name="T50" fmla="*/ 0 w 2504"/>
                    <a:gd name="T51" fmla="*/ 813 h 1993"/>
                    <a:gd name="T52" fmla="*/ 1250 w 2504"/>
                    <a:gd name="T53" fmla="*/ 1904 h 1993"/>
                    <a:gd name="T54" fmla="*/ 2284 w 2504"/>
                    <a:gd name="T55" fmla="*/ 1904 h 1993"/>
                    <a:gd name="T56" fmla="*/ 2318 w 2504"/>
                    <a:gd name="T57" fmla="*/ 1902 h 1993"/>
                    <a:gd name="T58" fmla="*/ 2370 w 2504"/>
                    <a:gd name="T59" fmla="*/ 1881 h 1993"/>
                    <a:gd name="T60" fmla="*/ 2415 w 2504"/>
                    <a:gd name="T61" fmla="*/ 1779 h 1993"/>
                    <a:gd name="T62" fmla="*/ 2415 w 2504"/>
                    <a:gd name="T63" fmla="*/ 855 h 1993"/>
                    <a:gd name="T64" fmla="*/ 2413 w 2504"/>
                    <a:gd name="T65" fmla="*/ 825 h 1993"/>
                    <a:gd name="T66" fmla="*/ 2318 w 2504"/>
                    <a:gd name="T67" fmla="*/ 733 h 1993"/>
                    <a:gd name="T68" fmla="*/ 2088 w 2504"/>
                    <a:gd name="T69" fmla="*/ 731 h 1993"/>
                    <a:gd name="T70" fmla="*/ 216 w 2504"/>
                    <a:gd name="T71" fmla="*/ 730 h 1993"/>
                    <a:gd name="T72" fmla="*/ 89 w 2504"/>
                    <a:gd name="T73" fmla="*/ 851 h 1993"/>
                    <a:gd name="T74" fmla="*/ 90 w 2504"/>
                    <a:gd name="T75" fmla="*/ 1785 h 1993"/>
                    <a:gd name="T76" fmla="*/ 101 w 2504"/>
                    <a:gd name="T77" fmla="*/ 1841 h 1993"/>
                    <a:gd name="T78" fmla="*/ 214 w 2504"/>
                    <a:gd name="T79" fmla="*/ 1904 h 1993"/>
                    <a:gd name="T80" fmla="*/ 1250 w 2504"/>
                    <a:gd name="T81" fmla="*/ 1904 h 1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04" h="1993">
                      <a:moveTo>
                        <a:pt x="0" y="813"/>
                      </a:moveTo>
                      <a:cubicBezTo>
                        <a:pt x="11" y="778"/>
                        <a:pt x="21" y="742"/>
                        <a:pt x="46" y="713"/>
                      </a:cubicBezTo>
                      <a:cubicBezTo>
                        <a:pt x="89" y="664"/>
                        <a:pt x="142" y="641"/>
                        <a:pt x="206" y="641"/>
                      </a:cubicBezTo>
                      <a:cubicBezTo>
                        <a:pt x="330" y="642"/>
                        <a:pt x="454" y="641"/>
                        <a:pt x="578" y="641"/>
                      </a:cubicBezTo>
                      <a:cubicBezTo>
                        <a:pt x="778" y="641"/>
                        <a:pt x="978" y="641"/>
                        <a:pt x="1178" y="641"/>
                      </a:cubicBezTo>
                      <a:cubicBezTo>
                        <a:pt x="1186" y="641"/>
                        <a:pt x="1194" y="641"/>
                        <a:pt x="1207" y="641"/>
                      </a:cubicBezTo>
                      <a:cubicBezTo>
                        <a:pt x="1203" y="611"/>
                        <a:pt x="1199" y="583"/>
                        <a:pt x="1194" y="556"/>
                      </a:cubicBezTo>
                      <a:cubicBezTo>
                        <a:pt x="1180" y="485"/>
                        <a:pt x="1144" y="423"/>
                        <a:pt x="1108" y="361"/>
                      </a:cubicBezTo>
                      <a:cubicBezTo>
                        <a:pt x="1054" y="265"/>
                        <a:pt x="1027" y="162"/>
                        <a:pt x="1028" y="52"/>
                      </a:cubicBezTo>
                      <a:cubicBezTo>
                        <a:pt x="1028" y="22"/>
                        <a:pt x="1043" y="4"/>
                        <a:pt x="1069" y="2"/>
                      </a:cubicBezTo>
                      <a:cubicBezTo>
                        <a:pt x="1095" y="0"/>
                        <a:pt x="1114" y="17"/>
                        <a:pt x="1117" y="46"/>
                      </a:cubicBezTo>
                      <a:cubicBezTo>
                        <a:pt x="1119" y="72"/>
                        <a:pt x="1119" y="99"/>
                        <a:pt x="1122" y="125"/>
                      </a:cubicBezTo>
                      <a:cubicBezTo>
                        <a:pt x="1129" y="200"/>
                        <a:pt x="1157" y="268"/>
                        <a:pt x="1195" y="333"/>
                      </a:cubicBezTo>
                      <a:cubicBezTo>
                        <a:pt x="1251" y="428"/>
                        <a:pt x="1291" y="527"/>
                        <a:pt x="1295" y="641"/>
                      </a:cubicBezTo>
                      <a:cubicBezTo>
                        <a:pt x="1305" y="641"/>
                        <a:pt x="1312" y="641"/>
                        <a:pt x="1320" y="641"/>
                      </a:cubicBezTo>
                      <a:cubicBezTo>
                        <a:pt x="1645" y="641"/>
                        <a:pt x="1969" y="642"/>
                        <a:pt x="2294" y="641"/>
                      </a:cubicBezTo>
                      <a:cubicBezTo>
                        <a:pt x="2367" y="641"/>
                        <a:pt x="2427" y="667"/>
                        <a:pt x="2468" y="728"/>
                      </a:cubicBezTo>
                      <a:cubicBezTo>
                        <a:pt x="2485" y="753"/>
                        <a:pt x="2492" y="785"/>
                        <a:pt x="2504" y="813"/>
                      </a:cubicBezTo>
                      <a:cubicBezTo>
                        <a:pt x="2504" y="1148"/>
                        <a:pt x="2504" y="1483"/>
                        <a:pt x="2504" y="1817"/>
                      </a:cubicBezTo>
                      <a:cubicBezTo>
                        <a:pt x="2495" y="1843"/>
                        <a:pt x="2489" y="1872"/>
                        <a:pt x="2475" y="1895"/>
                      </a:cubicBezTo>
                      <a:cubicBezTo>
                        <a:pt x="2434" y="1965"/>
                        <a:pt x="2369" y="1993"/>
                        <a:pt x="2289" y="1993"/>
                      </a:cubicBezTo>
                      <a:cubicBezTo>
                        <a:pt x="1662" y="1993"/>
                        <a:pt x="1035" y="1993"/>
                        <a:pt x="407" y="1993"/>
                      </a:cubicBezTo>
                      <a:cubicBezTo>
                        <a:pt x="341" y="1993"/>
                        <a:pt x="274" y="1993"/>
                        <a:pt x="207" y="1993"/>
                      </a:cubicBezTo>
                      <a:cubicBezTo>
                        <a:pt x="144" y="1993"/>
                        <a:pt x="91" y="1971"/>
                        <a:pt x="48" y="1923"/>
                      </a:cubicBezTo>
                      <a:cubicBezTo>
                        <a:pt x="22" y="1893"/>
                        <a:pt x="9" y="1856"/>
                        <a:pt x="0" y="1817"/>
                      </a:cubicBezTo>
                      <a:cubicBezTo>
                        <a:pt x="0" y="1483"/>
                        <a:pt x="0" y="1148"/>
                        <a:pt x="0" y="813"/>
                      </a:cubicBezTo>
                      <a:close/>
                      <a:moveTo>
                        <a:pt x="1250" y="1904"/>
                      </a:moveTo>
                      <a:cubicBezTo>
                        <a:pt x="1595" y="1904"/>
                        <a:pt x="1939" y="1904"/>
                        <a:pt x="2284" y="1904"/>
                      </a:cubicBezTo>
                      <a:cubicBezTo>
                        <a:pt x="2295" y="1904"/>
                        <a:pt x="2307" y="1905"/>
                        <a:pt x="2318" y="1902"/>
                      </a:cubicBezTo>
                      <a:cubicBezTo>
                        <a:pt x="2336" y="1897"/>
                        <a:pt x="2355" y="1891"/>
                        <a:pt x="2370" y="1881"/>
                      </a:cubicBezTo>
                      <a:cubicBezTo>
                        <a:pt x="2405" y="1857"/>
                        <a:pt x="2415" y="1820"/>
                        <a:pt x="2415" y="1779"/>
                      </a:cubicBezTo>
                      <a:cubicBezTo>
                        <a:pt x="2415" y="1471"/>
                        <a:pt x="2415" y="1163"/>
                        <a:pt x="2415" y="855"/>
                      </a:cubicBezTo>
                      <a:cubicBezTo>
                        <a:pt x="2415" y="845"/>
                        <a:pt x="2414" y="835"/>
                        <a:pt x="2413" y="825"/>
                      </a:cubicBezTo>
                      <a:cubicBezTo>
                        <a:pt x="2407" y="776"/>
                        <a:pt x="2368" y="735"/>
                        <a:pt x="2318" y="733"/>
                      </a:cubicBezTo>
                      <a:cubicBezTo>
                        <a:pt x="2241" y="730"/>
                        <a:pt x="2165" y="731"/>
                        <a:pt x="2088" y="731"/>
                      </a:cubicBezTo>
                      <a:cubicBezTo>
                        <a:pt x="1464" y="730"/>
                        <a:pt x="840" y="731"/>
                        <a:pt x="216" y="730"/>
                      </a:cubicBezTo>
                      <a:cubicBezTo>
                        <a:pt x="132" y="730"/>
                        <a:pt x="89" y="784"/>
                        <a:pt x="89" y="851"/>
                      </a:cubicBezTo>
                      <a:cubicBezTo>
                        <a:pt x="90" y="1162"/>
                        <a:pt x="89" y="1474"/>
                        <a:pt x="90" y="1785"/>
                      </a:cubicBezTo>
                      <a:cubicBezTo>
                        <a:pt x="90" y="1804"/>
                        <a:pt x="94" y="1824"/>
                        <a:pt x="101" y="1841"/>
                      </a:cubicBezTo>
                      <a:cubicBezTo>
                        <a:pt x="123" y="1888"/>
                        <a:pt x="164" y="1904"/>
                        <a:pt x="214" y="1904"/>
                      </a:cubicBezTo>
                      <a:cubicBezTo>
                        <a:pt x="559" y="1904"/>
                        <a:pt x="905" y="1904"/>
                        <a:pt x="1250" y="19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5" name="Freeform 7">
                  <a:extLst>
                    <a:ext uri="{FF2B5EF4-FFF2-40B4-BE49-F238E27FC236}">
                      <a16:creationId xmlns:a16="http://schemas.microsoft.com/office/drawing/2014/main" id="{6E316A58-1B61-49A0-988A-864673233D63}"/>
                    </a:ext>
                  </a:extLst>
                </p:cNvPr>
                <p:cNvSpPr>
                  <a:spLocks/>
                </p:cNvSpPr>
                <p:nvPr/>
              </p:nvSpPr>
              <p:spPr bwMode="auto">
                <a:xfrm>
                  <a:off x="310097" y="5825069"/>
                  <a:ext cx="2457447" cy="512763"/>
                </a:xfrm>
                <a:custGeom>
                  <a:avLst/>
                  <a:gdLst>
                    <a:gd name="T0" fmla="*/ 635 w 1271"/>
                    <a:gd name="T1" fmla="*/ 0 h 266"/>
                    <a:gd name="T2" fmla="*/ 1207 w 1271"/>
                    <a:gd name="T3" fmla="*/ 0 h 266"/>
                    <a:gd name="T4" fmla="*/ 1271 w 1271"/>
                    <a:gd name="T5" fmla="*/ 65 h 266"/>
                    <a:gd name="T6" fmla="*/ 1271 w 1271"/>
                    <a:gd name="T7" fmla="*/ 203 h 266"/>
                    <a:gd name="T8" fmla="*/ 1206 w 1271"/>
                    <a:gd name="T9" fmla="*/ 266 h 266"/>
                    <a:gd name="T10" fmla="*/ 342 w 1271"/>
                    <a:gd name="T11" fmla="*/ 266 h 266"/>
                    <a:gd name="T12" fmla="*/ 61 w 1271"/>
                    <a:gd name="T13" fmla="*/ 266 h 266"/>
                    <a:gd name="T14" fmla="*/ 0 w 1271"/>
                    <a:gd name="T15" fmla="*/ 205 h 266"/>
                    <a:gd name="T16" fmla="*/ 0 w 1271"/>
                    <a:gd name="T17" fmla="*/ 59 h 266"/>
                    <a:gd name="T18" fmla="*/ 59 w 1271"/>
                    <a:gd name="T19" fmla="*/ 0 h 266"/>
                    <a:gd name="T20" fmla="*/ 635 w 127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1" h="266">
                      <a:moveTo>
                        <a:pt x="635" y="0"/>
                      </a:moveTo>
                      <a:cubicBezTo>
                        <a:pt x="826" y="0"/>
                        <a:pt x="1016" y="0"/>
                        <a:pt x="1207" y="0"/>
                      </a:cubicBezTo>
                      <a:cubicBezTo>
                        <a:pt x="1257" y="0"/>
                        <a:pt x="1271" y="14"/>
                        <a:pt x="1271" y="65"/>
                      </a:cubicBezTo>
                      <a:cubicBezTo>
                        <a:pt x="1271" y="111"/>
                        <a:pt x="1271" y="157"/>
                        <a:pt x="1271" y="203"/>
                      </a:cubicBezTo>
                      <a:cubicBezTo>
                        <a:pt x="1271" y="253"/>
                        <a:pt x="1257" y="266"/>
                        <a:pt x="1206" y="266"/>
                      </a:cubicBezTo>
                      <a:cubicBezTo>
                        <a:pt x="918" y="266"/>
                        <a:pt x="630" y="266"/>
                        <a:pt x="342" y="266"/>
                      </a:cubicBezTo>
                      <a:cubicBezTo>
                        <a:pt x="248" y="266"/>
                        <a:pt x="155" y="266"/>
                        <a:pt x="61" y="266"/>
                      </a:cubicBezTo>
                      <a:cubicBezTo>
                        <a:pt x="15" y="266"/>
                        <a:pt x="0" y="251"/>
                        <a:pt x="0" y="205"/>
                      </a:cubicBezTo>
                      <a:cubicBezTo>
                        <a:pt x="0" y="156"/>
                        <a:pt x="0" y="107"/>
                        <a:pt x="0" y="59"/>
                      </a:cubicBezTo>
                      <a:cubicBezTo>
                        <a:pt x="0" y="16"/>
                        <a:pt x="16" y="0"/>
                        <a:pt x="59" y="0"/>
                      </a:cubicBezTo>
                      <a:cubicBezTo>
                        <a:pt x="251" y="0"/>
                        <a:pt x="443" y="0"/>
                        <a:pt x="6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6" name="Freeform 8">
                  <a:extLst>
                    <a:ext uri="{FF2B5EF4-FFF2-40B4-BE49-F238E27FC236}">
                      <a16:creationId xmlns:a16="http://schemas.microsoft.com/office/drawing/2014/main" id="{D97D3184-9233-4A23-97A9-14783D86C41C}"/>
                    </a:ext>
                  </a:extLst>
                </p:cNvPr>
                <p:cNvSpPr>
                  <a:spLocks/>
                </p:cNvSpPr>
                <p:nvPr/>
              </p:nvSpPr>
              <p:spPr bwMode="auto">
                <a:xfrm>
                  <a:off x="-336015" y="5174194"/>
                  <a:ext cx="841374" cy="514350"/>
                </a:xfrm>
                <a:custGeom>
                  <a:avLst/>
                  <a:gdLst>
                    <a:gd name="T0" fmla="*/ 217 w 435"/>
                    <a:gd name="T1" fmla="*/ 267 h 267"/>
                    <a:gd name="T2" fmla="*/ 56 w 435"/>
                    <a:gd name="T3" fmla="*/ 267 h 267"/>
                    <a:gd name="T4" fmla="*/ 0 w 435"/>
                    <a:gd name="T5" fmla="*/ 211 h 267"/>
                    <a:gd name="T6" fmla="*/ 1 w 435"/>
                    <a:gd name="T7" fmla="*/ 53 h 267"/>
                    <a:gd name="T8" fmla="*/ 51 w 435"/>
                    <a:gd name="T9" fmla="*/ 0 h 267"/>
                    <a:gd name="T10" fmla="*/ 383 w 435"/>
                    <a:gd name="T11" fmla="*/ 0 h 267"/>
                    <a:gd name="T12" fmla="*/ 434 w 435"/>
                    <a:gd name="T13" fmla="*/ 51 h 267"/>
                    <a:gd name="T14" fmla="*/ 434 w 435"/>
                    <a:gd name="T15" fmla="*/ 217 h 267"/>
                    <a:gd name="T16" fmla="*/ 383 w 435"/>
                    <a:gd name="T17" fmla="*/ 267 h 267"/>
                    <a:gd name="T18" fmla="*/ 217 w 435"/>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267">
                      <a:moveTo>
                        <a:pt x="217" y="267"/>
                      </a:moveTo>
                      <a:cubicBezTo>
                        <a:pt x="163" y="267"/>
                        <a:pt x="110" y="267"/>
                        <a:pt x="56" y="267"/>
                      </a:cubicBezTo>
                      <a:cubicBezTo>
                        <a:pt x="15" y="267"/>
                        <a:pt x="1" y="252"/>
                        <a:pt x="0" y="211"/>
                      </a:cubicBezTo>
                      <a:cubicBezTo>
                        <a:pt x="0" y="158"/>
                        <a:pt x="0" y="106"/>
                        <a:pt x="1" y="53"/>
                      </a:cubicBezTo>
                      <a:cubicBezTo>
                        <a:pt x="1" y="18"/>
                        <a:pt x="17" y="1"/>
                        <a:pt x="51" y="0"/>
                      </a:cubicBezTo>
                      <a:cubicBezTo>
                        <a:pt x="162" y="0"/>
                        <a:pt x="273" y="0"/>
                        <a:pt x="383" y="0"/>
                      </a:cubicBezTo>
                      <a:cubicBezTo>
                        <a:pt x="416" y="0"/>
                        <a:pt x="434" y="18"/>
                        <a:pt x="434" y="51"/>
                      </a:cubicBezTo>
                      <a:cubicBezTo>
                        <a:pt x="435" y="106"/>
                        <a:pt x="435" y="162"/>
                        <a:pt x="434" y="217"/>
                      </a:cubicBezTo>
                      <a:cubicBezTo>
                        <a:pt x="434" y="251"/>
                        <a:pt x="418" y="266"/>
                        <a:pt x="383" y="267"/>
                      </a:cubicBezTo>
                      <a:cubicBezTo>
                        <a:pt x="328" y="267"/>
                        <a:pt x="273" y="267"/>
                        <a:pt x="217"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7" name="Freeform 9">
                  <a:extLst>
                    <a:ext uri="{FF2B5EF4-FFF2-40B4-BE49-F238E27FC236}">
                      <a16:creationId xmlns:a16="http://schemas.microsoft.com/office/drawing/2014/main" id="{51168EFF-FF8C-4FBB-BB2C-C8E351172FA1}"/>
                    </a:ext>
                  </a:extLst>
                </p:cNvPr>
                <p:cNvSpPr>
                  <a:spLocks/>
                </p:cNvSpPr>
                <p:nvPr/>
              </p:nvSpPr>
              <p:spPr bwMode="auto">
                <a:xfrm>
                  <a:off x="2572282" y="5174194"/>
                  <a:ext cx="838199" cy="515938"/>
                </a:xfrm>
                <a:custGeom>
                  <a:avLst/>
                  <a:gdLst>
                    <a:gd name="T0" fmla="*/ 218 w 434"/>
                    <a:gd name="T1" fmla="*/ 0 h 268"/>
                    <a:gd name="T2" fmla="*/ 374 w 434"/>
                    <a:gd name="T3" fmla="*/ 0 h 268"/>
                    <a:gd name="T4" fmla="*/ 434 w 434"/>
                    <a:gd name="T5" fmla="*/ 60 h 268"/>
                    <a:gd name="T6" fmla="*/ 434 w 434"/>
                    <a:gd name="T7" fmla="*/ 213 h 268"/>
                    <a:gd name="T8" fmla="*/ 380 w 434"/>
                    <a:gd name="T9" fmla="*/ 267 h 268"/>
                    <a:gd name="T10" fmla="*/ 53 w 434"/>
                    <a:gd name="T11" fmla="*/ 268 h 268"/>
                    <a:gd name="T12" fmla="*/ 0 w 434"/>
                    <a:gd name="T13" fmla="*/ 215 h 268"/>
                    <a:gd name="T14" fmla="*/ 0 w 434"/>
                    <a:gd name="T15" fmla="*/ 55 h 268"/>
                    <a:gd name="T16" fmla="*/ 56 w 434"/>
                    <a:gd name="T17" fmla="*/ 0 h 268"/>
                    <a:gd name="T18" fmla="*/ 218 w 434"/>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4" h="268">
                      <a:moveTo>
                        <a:pt x="218" y="0"/>
                      </a:moveTo>
                      <a:cubicBezTo>
                        <a:pt x="270" y="0"/>
                        <a:pt x="322" y="0"/>
                        <a:pt x="374" y="0"/>
                      </a:cubicBezTo>
                      <a:cubicBezTo>
                        <a:pt x="419" y="0"/>
                        <a:pt x="434" y="15"/>
                        <a:pt x="434" y="60"/>
                      </a:cubicBezTo>
                      <a:cubicBezTo>
                        <a:pt x="434" y="111"/>
                        <a:pt x="434" y="162"/>
                        <a:pt x="434" y="213"/>
                      </a:cubicBezTo>
                      <a:cubicBezTo>
                        <a:pt x="434" y="251"/>
                        <a:pt x="418" y="267"/>
                        <a:pt x="380" y="267"/>
                      </a:cubicBezTo>
                      <a:cubicBezTo>
                        <a:pt x="271" y="268"/>
                        <a:pt x="162" y="268"/>
                        <a:pt x="53" y="268"/>
                      </a:cubicBezTo>
                      <a:cubicBezTo>
                        <a:pt x="16" y="267"/>
                        <a:pt x="0" y="251"/>
                        <a:pt x="0" y="215"/>
                      </a:cubicBezTo>
                      <a:cubicBezTo>
                        <a:pt x="0" y="161"/>
                        <a:pt x="0" y="108"/>
                        <a:pt x="0" y="55"/>
                      </a:cubicBezTo>
                      <a:cubicBezTo>
                        <a:pt x="0" y="17"/>
                        <a:pt x="17" y="0"/>
                        <a:pt x="56" y="0"/>
                      </a:cubicBezTo>
                      <a:cubicBezTo>
                        <a:pt x="110" y="0"/>
                        <a:pt x="164" y="0"/>
                        <a:pt x="2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8" name="Freeform 10">
                  <a:extLst>
                    <a:ext uri="{FF2B5EF4-FFF2-40B4-BE49-F238E27FC236}">
                      <a16:creationId xmlns:a16="http://schemas.microsoft.com/office/drawing/2014/main" id="{E1C5D1B4-EDA4-4C55-962C-4839E481DCB3}"/>
                    </a:ext>
                  </a:extLst>
                </p:cNvPr>
                <p:cNvSpPr>
                  <a:spLocks/>
                </p:cNvSpPr>
                <p:nvPr/>
              </p:nvSpPr>
              <p:spPr bwMode="auto">
                <a:xfrm>
                  <a:off x="-336015" y="4531256"/>
                  <a:ext cx="517524" cy="515938"/>
                </a:xfrm>
                <a:custGeom>
                  <a:avLst/>
                  <a:gdLst>
                    <a:gd name="T0" fmla="*/ 0 w 268"/>
                    <a:gd name="T1" fmla="*/ 133 h 268"/>
                    <a:gd name="T2" fmla="*/ 1 w 268"/>
                    <a:gd name="T3" fmla="*/ 49 h 268"/>
                    <a:gd name="T4" fmla="*/ 49 w 268"/>
                    <a:gd name="T5" fmla="*/ 0 h 268"/>
                    <a:gd name="T6" fmla="*/ 219 w 268"/>
                    <a:gd name="T7" fmla="*/ 0 h 268"/>
                    <a:gd name="T8" fmla="*/ 266 w 268"/>
                    <a:gd name="T9" fmla="*/ 46 h 268"/>
                    <a:gd name="T10" fmla="*/ 267 w 268"/>
                    <a:gd name="T11" fmla="*/ 222 h 268"/>
                    <a:gd name="T12" fmla="*/ 223 w 268"/>
                    <a:gd name="T13" fmla="*/ 266 h 268"/>
                    <a:gd name="T14" fmla="*/ 43 w 268"/>
                    <a:gd name="T15" fmla="*/ 266 h 268"/>
                    <a:gd name="T16" fmla="*/ 1 w 268"/>
                    <a:gd name="T17" fmla="*/ 219 h 268"/>
                    <a:gd name="T18" fmla="*/ 0 w 268"/>
                    <a:gd name="T19" fmla="*/ 13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0" y="133"/>
                      </a:moveTo>
                      <a:cubicBezTo>
                        <a:pt x="0" y="105"/>
                        <a:pt x="0" y="77"/>
                        <a:pt x="1" y="49"/>
                      </a:cubicBezTo>
                      <a:cubicBezTo>
                        <a:pt x="1" y="18"/>
                        <a:pt x="19" y="1"/>
                        <a:pt x="49" y="0"/>
                      </a:cubicBezTo>
                      <a:cubicBezTo>
                        <a:pt x="106" y="0"/>
                        <a:pt x="162" y="0"/>
                        <a:pt x="219" y="0"/>
                      </a:cubicBezTo>
                      <a:cubicBezTo>
                        <a:pt x="247" y="1"/>
                        <a:pt x="266" y="18"/>
                        <a:pt x="266" y="46"/>
                      </a:cubicBezTo>
                      <a:cubicBezTo>
                        <a:pt x="268" y="104"/>
                        <a:pt x="268" y="163"/>
                        <a:pt x="267" y="222"/>
                      </a:cubicBezTo>
                      <a:cubicBezTo>
                        <a:pt x="266" y="249"/>
                        <a:pt x="251" y="266"/>
                        <a:pt x="223" y="266"/>
                      </a:cubicBezTo>
                      <a:cubicBezTo>
                        <a:pt x="163" y="268"/>
                        <a:pt x="103" y="268"/>
                        <a:pt x="43" y="266"/>
                      </a:cubicBezTo>
                      <a:cubicBezTo>
                        <a:pt x="15" y="265"/>
                        <a:pt x="1" y="247"/>
                        <a:pt x="1" y="219"/>
                      </a:cubicBezTo>
                      <a:cubicBezTo>
                        <a:pt x="0" y="190"/>
                        <a:pt x="0" y="162"/>
                        <a:pt x="0"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19" name="Freeform 11">
                  <a:extLst>
                    <a:ext uri="{FF2B5EF4-FFF2-40B4-BE49-F238E27FC236}">
                      <a16:creationId xmlns:a16="http://schemas.microsoft.com/office/drawing/2014/main" id="{8A8A0185-2D37-41FE-BB46-2CBB8240CE93}"/>
                    </a:ext>
                  </a:extLst>
                </p:cNvPr>
                <p:cNvSpPr>
                  <a:spLocks/>
                </p:cNvSpPr>
                <p:nvPr/>
              </p:nvSpPr>
              <p:spPr bwMode="auto">
                <a:xfrm>
                  <a:off x="306922" y="4531256"/>
                  <a:ext cx="520699" cy="515938"/>
                </a:xfrm>
                <a:custGeom>
                  <a:avLst/>
                  <a:gdLst>
                    <a:gd name="T0" fmla="*/ 137 w 269"/>
                    <a:gd name="T1" fmla="*/ 0 h 268"/>
                    <a:gd name="T2" fmla="*/ 219 w 269"/>
                    <a:gd name="T3" fmla="*/ 0 h 268"/>
                    <a:gd name="T4" fmla="*/ 268 w 269"/>
                    <a:gd name="T5" fmla="*/ 48 h 268"/>
                    <a:gd name="T6" fmla="*/ 268 w 269"/>
                    <a:gd name="T7" fmla="*/ 218 h 268"/>
                    <a:gd name="T8" fmla="*/ 222 w 269"/>
                    <a:gd name="T9" fmla="*/ 267 h 268"/>
                    <a:gd name="T10" fmla="*/ 48 w 269"/>
                    <a:gd name="T11" fmla="*/ 267 h 268"/>
                    <a:gd name="T12" fmla="*/ 1 w 269"/>
                    <a:gd name="T13" fmla="*/ 216 h 268"/>
                    <a:gd name="T14" fmla="*/ 1 w 269"/>
                    <a:gd name="T15" fmla="*/ 53 h 268"/>
                    <a:gd name="T16" fmla="*/ 55 w 269"/>
                    <a:gd name="T17" fmla="*/ 0 h 268"/>
                    <a:gd name="T18" fmla="*/ 59 w 269"/>
                    <a:gd name="T19" fmla="*/ 0 h 268"/>
                    <a:gd name="T20" fmla="*/ 137 w 269"/>
                    <a:gd name="T2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9" h="268">
                      <a:moveTo>
                        <a:pt x="137" y="0"/>
                      </a:moveTo>
                      <a:cubicBezTo>
                        <a:pt x="164" y="0"/>
                        <a:pt x="191" y="0"/>
                        <a:pt x="219" y="0"/>
                      </a:cubicBezTo>
                      <a:cubicBezTo>
                        <a:pt x="249" y="1"/>
                        <a:pt x="267" y="18"/>
                        <a:pt x="268" y="48"/>
                      </a:cubicBezTo>
                      <a:cubicBezTo>
                        <a:pt x="269" y="105"/>
                        <a:pt x="268" y="162"/>
                        <a:pt x="268" y="218"/>
                      </a:cubicBezTo>
                      <a:cubicBezTo>
                        <a:pt x="267" y="249"/>
                        <a:pt x="252" y="266"/>
                        <a:pt x="222" y="267"/>
                      </a:cubicBezTo>
                      <a:cubicBezTo>
                        <a:pt x="164" y="268"/>
                        <a:pt x="106" y="268"/>
                        <a:pt x="48" y="267"/>
                      </a:cubicBezTo>
                      <a:cubicBezTo>
                        <a:pt x="18" y="266"/>
                        <a:pt x="1" y="247"/>
                        <a:pt x="1" y="216"/>
                      </a:cubicBezTo>
                      <a:cubicBezTo>
                        <a:pt x="0" y="162"/>
                        <a:pt x="0" y="107"/>
                        <a:pt x="1" y="53"/>
                      </a:cubicBezTo>
                      <a:cubicBezTo>
                        <a:pt x="1" y="18"/>
                        <a:pt x="20" y="1"/>
                        <a:pt x="55" y="0"/>
                      </a:cubicBezTo>
                      <a:cubicBezTo>
                        <a:pt x="56" y="0"/>
                        <a:pt x="58" y="0"/>
                        <a:pt x="59" y="0"/>
                      </a:cubicBezTo>
                      <a:cubicBezTo>
                        <a:pt x="85" y="0"/>
                        <a:pt x="111"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0" name="Freeform 12">
                  <a:extLst>
                    <a:ext uri="{FF2B5EF4-FFF2-40B4-BE49-F238E27FC236}">
                      <a16:creationId xmlns:a16="http://schemas.microsoft.com/office/drawing/2014/main" id="{99AB241C-DDF9-447F-97C7-999BCDBE7421}"/>
                    </a:ext>
                  </a:extLst>
                </p:cNvPr>
                <p:cNvSpPr>
                  <a:spLocks/>
                </p:cNvSpPr>
                <p:nvPr/>
              </p:nvSpPr>
              <p:spPr bwMode="auto">
                <a:xfrm>
                  <a:off x="2248432" y="4531256"/>
                  <a:ext cx="519112" cy="515938"/>
                </a:xfrm>
                <a:custGeom>
                  <a:avLst/>
                  <a:gdLst>
                    <a:gd name="T0" fmla="*/ 132 w 268"/>
                    <a:gd name="T1" fmla="*/ 0 h 268"/>
                    <a:gd name="T2" fmla="*/ 218 w 268"/>
                    <a:gd name="T3" fmla="*/ 0 h 268"/>
                    <a:gd name="T4" fmla="*/ 267 w 268"/>
                    <a:gd name="T5" fmla="*/ 49 h 268"/>
                    <a:gd name="T6" fmla="*/ 267 w 268"/>
                    <a:gd name="T7" fmla="*/ 219 h 268"/>
                    <a:gd name="T8" fmla="*/ 222 w 268"/>
                    <a:gd name="T9" fmla="*/ 267 h 268"/>
                    <a:gd name="T10" fmla="*/ 45 w 268"/>
                    <a:gd name="T11" fmla="*/ 266 h 268"/>
                    <a:gd name="T12" fmla="*/ 1 w 268"/>
                    <a:gd name="T13" fmla="*/ 220 h 268"/>
                    <a:gd name="T14" fmla="*/ 1 w 268"/>
                    <a:gd name="T15" fmla="*/ 48 h 268"/>
                    <a:gd name="T16" fmla="*/ 50 w 268"/>
                    <a:gd name="T17" fmla="*/ 0 h 268"/>
                    <a:gd name="T18" fmla="*/ 132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2" y="0"/>
                      </a:moveTo>
                      <a:cubicBezTo>
                        <a:pt x="161" y="0"/>
                        <a:pt x="189" y="0"/>
                        <a:pt x="218" y="0"/>
                      </a:cubicBezTo>
                      <a:cubicBezTo>
                        <a:pt x="248" y="1"/>
                        <a:pt x="267" y="19"/>
                        <a:pt x="267" y="49"/>
                      </a:cubicBezTo>
                      <a:cubicBezTo>
                        <a:pt x="268" y="106"/>
                        <a:pt x="268" y="162"/>
                        <a:pt x="267" y="219"/>
                      </a:cubicBezTo>
                      <a:cubicBezTo>
                        <a:pt x="267" y="247"/>
                        <a:pt x="251" y="266"/>
                        <a:pt x="222" y="267"/>
                      </a:cubicBezTo>
                      <a:cubicBezTo>
                        <a:pt x="163" y="268"/>
                        <a:pt x="104" y="268"/>
                        <a:pt x="45" y="266"/>
                      </a:cubicBezTo>
                      <a:cubicBezTo>
                        <a:pt x="16" y="266"/>
                        <a:pt x="1" y="249"/>
                        <a:pt x="1" y="220"/>
                      </a:cubicBezTo>
                      <a:cubicBezTo>
                        <a:pt x="0" y="163"/>
                        <a:pt x="0" y="105"/>
                        <a:pt x="1" y="48"/>
                      </a:cubicBezTo>
                      <a:cubicBezTo>
                        <a:pt x="1" y="17"/>
                        <a:pt x="19" y="1"/>
                        <a:pt x="50" y="0"/>
                      </a:cubicBezTo>
                      <a:cubicBezTo>
                        <a:pt x="78" y="0"/>
                        <a:pt x="105" y="0"/>
                        <a:pt x="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1" name="Freeform 13">
                  <a:extLst>
                    <a:ext uri="{FF2B5EF4-FFF2-40B4-BE49-F238E27FC236}">
                      <a16:creationId xmlns:a16="http://schemas.microsoft.com/office/drawing/2014/main" id="{DD3DE50E-4D47-4B39-99F6-514A0DA0C773}"/>
                    </a:ext>
                  </a:extLst>
                </p:cNvPr>
                <p:cNvSpPr>
                  <a:spLocks/>
                </p:cNvSpPr>
                <p:nvPr/>
              </p:nvSpPr>
              <p:spPr bwMode="auto">
                <a:xfrm>
                  <a:off x="954621" y="4531256"/>
                  <a:ext cx="519112" cy="515938"/>
                </a:xfrm>
                <a:custGeom>
                  <a:avLst/>
                  <a:gdLst>
                    <a:gd name="T0" fmla="*/ 135 w 268"/>
                    <a:gd name="T1" fmla="*/ 0 h 268"/>
                    <a:gd name="T2" fmla="*/ 219 w 268"/>
                    <a:gd name="T3" fmla="*/ 0 h 268"/>
                    <a:gd name="T4" fmla="*/ 266 w 268"/>
                    <a:gd name="T5" fmla="*/ 44 h 268"/>
                    <a:gd name="T6" fmla="*/ 266 w 268"/>
                    <a:gd name="T7" fmla="*/ 225 h 268"/>
                    <a:gd name="T8" fmla="*/ 226 w 268"/>
                    <a:gd name="T9" fmla="*/ 266 h 268"/>
                    <a:gd name="T10" fmla="*/ 44 w 268"/>
                    <a:gd name="T11" fmla="*/ 266 h 268"/>
                    <a:gd name="T12" fmla="*/ 1 w 268"/>
                    <a:gd name="T13" fmla="*/ 222 h 268"/>
                    <a:gd name="T14" fmla="*/ 1 w 268"/>
                    <a:gd name="T15" fmla="*/ 44 h 268"/>
                    <a:gd name="T16" fmla="*/ 49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7" y="1"/>
                        <a:pt x="265" y="15"/>
                        <a:pt x="266" y="44"/>
                      </a:cubicBezTo>
                      <a:cubicBezTo>
                        <a:pt x="268" y="104"/>
                        <a:pt x="268" y="165"/>
                        <a:pt x="266" y="225"/>
                      </a:cubicBezTo>
                      <a:cubicBezTo>
                        <a:pt x="266" y="251"/>
                        <a:pt x="251" y="265"/>
                        <a:pt x="226" y="266"/>
                      </a:cubicBezTo>
                      <a:cubicBezTo>
                        <a:pt x="165" y="268"/>
                        <a:pt x="104" y="268"/>
                        <a:pt x="44" y="266"/>
                      </a:cubicBezTo>
                      <a:cubicBezTo>
                        <a:pt x="18" y="266"/>
                        <a:pt x="2" y="249"/>
                        <a:pt x="1" y="222"/>
                      </a:cubicBezTo>
                      <a:cubicBezTo>
                        <a:pt x="0" y="163"/>
                        <a:pt x="0" y="104"/>
                        <a:pt x="1" y="44"/>
                      </a:cubicBezTo>
                      <a:cubicBezTo>
                        <a:pt x="2" y="17"/>
                        <a:pt x="21" y="1"/>
                        <a:pt x="49" y="0"/>
                      </a:cubicBezTo>
                      <a:cubicBezTo>
                        <a:pt x="77" y="0"/>
                        <a:pt x="106"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2" name="Freeform 14">
                  <a:extLst>
                    <a:ext uri="{FF2B5EF4-FFF2-40B4-BE49-F238E27FC236}">
                      <a16:creationId xmlns:a16="http://schemas.microsoft.com/office/drawing/2014/main" id="{070BF143-4A50-431E-A431-89D974D1FF7C}"/>
                    </a:ext>
                  </a:extLst>
                </p:cNvPr>
                <p:cNvSpPr>
                  <a:spLocks/>
                </p:cNvSpPr>
                <p:nvPr/>
              </p:nvSpPr>
              <p:spPr bwMode="auto">
                <a:xfrm>
                  <a:off x="1600733" y="4531256"/>
                  <a:ext cx="519112" cy="515938"/>
                </a:xfrm>
                <a:custGeom>
                  <a:avLst/>
                  <a:gdLst>
                    <a:gd name="T0" fmla="*/ 135 w 268"/>
                    <a:gd name="T1" fmla="*/ 0 h 268"/>
                    <a:gd name="T2" fmla="*/ 219 w 268"/>
                    <a:gd name="T3" fmla="*/ 0 h 268"/>
                    <a:gd name="T4" fmla="*/ 267 w 268"/>
                    <a:gd name="T5" fmla="*/ 46 h 268"/>
                    <a:gd name="T6" fmla="*/ 267 w 268"/>
                    <a:gd name="T7" fmla="*/ 222 h 268"/>
                    <a:gd name="T8" fmla="*/ 223 w 268"/>
                    <a:gd name="T9" fmla="*/ 267 h 268"/>
                    <a:gd name="T10" fmla="*/ 45 w 268"/>
                    <a:gd name="T11" fmla="*/ 266 h 268"/>
                    <a:gd name="T12" fmla="*/ 1 w 268"/>
                    <a:gd name="T13" fmla="*/ 222 h 268"/>
                    <a:gd name="T14" fmla="*/ 2 w 268"/>
                    <a:gd name="T15" fmla="*/ 46 h 268"/>
                    <a:gd name="T16" fmla="*/ 52 w 268"/>
                    <a:gd name="T17" fmla="*/ 0 h 268"/>
                    <a:gd name="T18" fmla="*/ 135 w 268"/>
                    <a:gd name="T19"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8">
                      <a:moveTo>
                        <a:pt x="135" y="0"/>
                      </a:moveTo>
                      <a:cubicBezTo>
                        <a:pt x="163" y="0"/>
                        <a:pt x="191" y="0"/>
                        <a:pt x="219" y="0"/>
                      </a:cubicBezTo>
                      <a:cubicBezTo>
                        <a:pt x="248" y="1"/>
                        <a:pt x="267" y="18"/>
                        <a:pt x="267" y="46"/>
                      </a:cubicBezTo>
                      <a:cubicBezTo>
                        <a:pt x="268" y="105"/>
                        <a:pt x="268" y="163"/>
                        <a:pt x="267" y="222"/>
                      </a:cubicBezTo>
                      <a:cubicBezTo>
                        <a:pt x="267" y="249"/>
                        <a:pt x="250" y="266"/>
                        <a:pt x="223" y="267"/>
                      </a:cubicBezTo>
                      <a:cubicBezTo>
                        <a:pt x="164" y="268"/>
                        <a:pt x="105" y="268"/>
                        <a:pt x="45" y="266"/>
                      </a:cubicBezTo>
                      <a:cubicBezTo>
                        <a:pt x="18" y="266"/>
                        <a:pt x="2" y="250"/>
                        <a:pt x="1" y="222"/>
                      </a:cubicBezTo>
                      <a:cubicBezTo>
                        <a:pt x="0" y="163"/>
                        <a:pt x="0" y="104"/>
                        <a:pt x="2" y="46"/>
                      </a:cubicBezTo>
                      <a:cubicBezTo>
                        <a:pt x="2" y="16"/>
                        <a:pt x="21" y="1"/>
                        <a:pt x="52" y="0"/>
                      </a:cubicBezTo>
                      <a:cubicBezTo>
                        <a:pt x="79" y="0"/>
                        <a:pt x="107" y="0"/>
                        <a:pt x="1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3" name="Freeform 15">
                  <a:extLst>
                    <a:ext uri="{FF2B5EF4-FFF2-40B4-BE49-F238E27FC236}">
                      <a16:creationId xmlns:a16="http://schemas.microsoft.com/office/drawing/2014/main" id="{8D801E67-3D78-4B2B-9F22-44656B1BD71F}"/>
                    </a:ext>
                  </a:extLst>
                </p:cNvPr>
                <p:cNvSpPr>
                  <a:spLocks/>
                </p:cNvSpPr>
                <p:nvPr/>
              </p:nvSpPr>
              <p:spPr bwMode="auto">
                <a:xfrm>
                  <a:off x="632359" y="5174194"/>
                  <a:ext cx="517524" cy="515938"/>
                </a:xfrm>
                <a:custGeom>
                  <a:avLst/>
                  <a:gdLst>
                    <a:gd name="T0" fmla="*/ 268 w 268"/>
                    <a:gd name="T1" fmla="*/ 135 h 268"/>
                    <a:gd name="T2" fmla="*/ 268 w 268"/>
                    <a:gd name="T3" fmla="*/ 215 h 268"/>
                    <a:gd name="T4" fmla="*/ 216 w 268"/>
                    <a:gd name="T5" fmla="*/ 267 h 268"/>
                    <a:gd name="T6" fmla="*/ 50 w 268"/>
                    <a:gd name="T7" fmla="*/ 267 h 268"/>
                    <a:gd name="T8" fmla="*/ 1 w 268"/>
                    <a:gd name="T9" fmla="*/ 217 h 268"/>
                    <a:gd name="T10" fmla="*/ 1 w 268"/>
                    <a:gd name="T11" fmla="*/ 51 h 268"/>
                    <a:gd name="T12" fmla="*/ 52 w 268"/>
                    <a:gd name="T13" fmla="*/ 0 h 268"/>
                    <a:gd name="T14" fmla="*/ 216 w 268"/>
                    <a:gd name="T15" fmla="*/ 0 h 268"/>
                    <a:gd name="T16" fmla="*/ 268 w 268"/>
                    <a:gd name="T17" fmla="*/ 53 h 268"/>
                    <a:gd name="T18" fmla="*/ 268 w 268"/>
                    <a:gd name="T19" fmla="*/ 95 h 268"/>
                    <a:gd name="T20" fmla="*/ 268 w 268"/>
                    <a:gd name="T21" fmla="*/ 13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268" y="135"/>
                      </a:moveTo>
                      <a:cubicBezTo>
                        <a:pt x="268" y="161"/>
                        <a:pt x="268" y="188"/>
                        <a:pt x="268" y="215"/>
                      </a:cubicBezTo>
                      <a:cubicBezTo>
                        <a:pt x="267" y="250"/>
                        <a:pt x="251" y="267"/>
                        <a:pt x="216" y="267"/>
                      </a:cubicBezTo>
                      <a:cubicBezTo>
                        <a:pt x="161" y="268"/>
                        <a:pt x="106" y="268"/>
                        <a:pt x="50" y="267"/>
                      </a:cubicBezTo>
                      <a:cubicBezTo>
                        <a:pt x="18" y="267"/>
                        <a:pt x="1" y="250"/>
                        <a:pt x="1" y="217"/>
                      </a:cubicBezTo>
                      <a:cubicBezTo>
                        <a:pt x="0" y="162"/>
                        <a:pt x="0" y="107"/>
                        <a:pt x="1" y="51"/>
                      </a:cubicBezTo>
                      <a:cubicBezTo>
                        <a:pt x="1" y="18"/>
                        <a:pt x="19" y="1"/>
                        <a:pt x="52" y="0"/>
                      </a:cubicBezTo>
                      <a:cubicBezTo>
                        <a:pt x="107" y="0"/>
                        <a:pt x="161" y="0"/>
                        <a:pt x="216" y="0"/>
                      </a:cubicBezTo>
                      <a:cubicBezTo>
                        <a:pt x="250" y="1"/>
                        <a:pt x="267" y="19"/>
                        <a:pt x="268" y="53"/>
                      </a:cubicBezTo>
                      <a:cubicBezTo>
                        <a:pt x="268" y="67"/>
                        <a:pt x="268" y="81"/>
                        <a:pt x="268" y="95"/>
                      </a:cubicBezTo>
                      <a:cubicBezTo>
                        <a:pt x="268" y="108"/>
                        <a:pt x="268" y="122"/>
                        <a:pt x="26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4" name="Freeform 16">
                  <a:extLst>
                    <a:ext uri="{FF2B5EF4-FFF2-40B4-BE49-F238E27FC236}">
                      <a16:creationId xmlns:a16="http://schemas.microsoft.com/office/drawing/2014/main" id="{1B1DD3EC-B67D-499A-B985-3D28DFC46F19}"/>
                    </a:ext>
                  </a:extLst>
                </p:cNvPr>
                <p:cNvSpPr>
                  <a:spLocks/>
                </p:cNvSpPr>
                <p:nvPr/>
              </p:nvSpPr>
              <p:spPr bwMode="auto">
                <a:xfrm>
                  <a:off x="1924582" y="5172606"/>
                  <a:ext cx="517524" cy="517525"/>
                </a:xfrm>
                <a:custGeom>
                  <a:avLst/>
                  <a:gdLst>
                    <a:gd name="T0" fmla="*/ 1 w 268"/>
                    <a:gd name="T1" fmla="*/ 135 h 269"/>
                    <a:gd name="T2" fmla="*/ 1 w 268"/>
                    <a:gd name="T3" fmla="*/ 54 h 269"/>
                    <a:gd name="T4" fmla="*/ 51 w 268"/>
                    <a:gd name="T5" fmla="*/ 1 h 269"/>
                    <a:gd name="T6" fmla="*/ 219 w 268"/>
                    <a:gd name="T7" fmla="*/ 1 h 269"/>
                    <a:gd name="T8" fmla="*/ 267 w 268"/>
                    <a:gd name="T9" fmla="*/ 51 h 269"/>
                    <a:gd name="T10" fmla="*/ 267 w 268"/>
                    <a:gd name="T11" fmla="*/ 219 h 269"/>
                    <a:gd name="T12" fmla="*/ 218 w 268"/>
                    <a:gd name="T13" fmla="*/ 268 h 269"/>
                    <a:gd name="T14" fmla="*/ 52 w 268"/>
                    <a:gd name="T15" fmla="*/ 268 h 269"/>
                    <a:gd name="T16" fmla="*/ 1 w 268"/>
                    <a:gd name="T17" fmla="*/ 215 h 269"/>
                    <a:gd name="T18" fmla="*/ 1 w 268"/>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9">
                      <a:moveTo>
                        <a:pt x="1" y="135"/>
                      </a:moveTo>
                      <a:cubicBezTo>
                        <a:pt x="1" y="108"/>
                        <a:pt x="0" y="81"/>
                        <a:pt x="1" y="54"/>
                      </a:cubicBezTo>
                      <a:cubicBezTo>
                        <a:pt x="1" y="20"/>
                        <a:pt x="18" y="2"/>
                        <a:pt x="51" y="1"/>
                      </a:cubicBezTo>
                      <a:cubicBezTo>
                        <a:pt x="107" y="0"/>
                        <a:pt x="163" y="0"/>
                        <a:pt x="219" y="1"/>
                      </a:cubicBezTo>
                      <a:cubicBezTo>
                        <a:pt x="250" y="2"/>
                        <a:pt x="267" y="20"/>
                        <a:pt x="267" y="51"/>
                      </a:cubicBezTo>
                      <a:cubicBezTo>
                        <a:pt x="268" y="107"/>
                        <a:pt x="268" y="163"/>
                        <a:pt x="267" y="219"/>
                      </a:cubicBezTo>
                      <a:cubicBezTo>
                        <a:pt x="267" y="252"/>
                        <a:pt x="251" y="268"/>
                        <a:pt x="218" y="268"/>
                      </a:cubicBezTo>
                      <a:cubicBezTo>
                        <a:pt x="162" y="269"/>
                        <a:pt x="107" y="269"/>
                        <a:pt x="52" y="268"/>
                      </a:cubicBezTo>
                      <a:cubicBezTo>
                        <a:pt x="17" y="268"/>
                        <a:pt x="1" y="250"/>
                        <a:pt x="1" y="215"/>
                      </a:cubicBezTo>
                      <a:cubicBezTo>
                        <a:pt x="1" y="189"/>
                        <a:pt x="1" y="162"/>
                        <a:pt x="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5" name="Freeform 17">
                  <a:extLst>
                    <a:ext uri="{FF2B5EF4-FFF2-40B4-BE49-F238E27FC236}">
                      <a16:creationId xmlns:a16="http://schemas.microsoft.com/office/drawing/2014/main" id="{502E05E8-614C-4C5A-8C6D-50125323DEAD}"/>
                    </a:ext>
                  </a:extLst>
                </p:cNvPr>
                <p:cNvSpPr>
                  <a:spLocks/>
                </p:cNvSpPr>
                <p:nvPr/>
              </p:nvSpPr>
              <p:spPr bwMode="auto">
                <a:xfrm>
                  <a:off x="-336015" y="5825069"/>
                  <a:ext cx="517524" cy="514350"/>
                </a:xfrm>
                <a:custGeom>
                  <a:avLst/>
                  <a:gdLst>
                    <a:gd name="T0" fmla="*/ 0 w 268"/>
                    <a:gd name="T1" fmla="*/ 132 h 267"/>
                    <a:gd name="T2" fmla="*/ 1 w 268"/>
                    <a:gd name="T3" fmla="*/ 48 h 267"/>
                    <a:gd name="T4" fmla="*/ 48 w 268"/>
                    <a:gd name="T5" fmla="*/ 1 h 267"/>
                    <a:gd name="T6" fmla="*/ 220 w 268"/>
                    <a:gd name="T7" fmla="*/ 1 h 267"/>
                    <a:gd name="T8" fmla="*/ 267 w 268"/>
                    <a:gd name="T9" fmla="*/ 46 h 267"/>
                    <a:gd name="T10" fmla="*/ 267 w 268"/>
                    <a:gd name="T11" fmla="*/ 220 h 267"/>
                    <a:gd name="T12" fmla="*/ 219 w 268"/>
                    <a:gd name="T13" fmla="*/ 266 h 267"/>
                    <a:gd name="T14" fmla="*/ 48 w 268"/>
                    <a:gd name="T15" fmla="*/ 266 h 267"/>
                    <a:gd name="T16" fmla="*/ 1 w 268"/>
                    <a:gd name="T17" fmla="*/ 216 h 267"/>
                    <a:gd name="T18" fmla="*/ 0 w 268"/>
                    <a:gd name="T19" fmla="*/ 13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132"/>
                      </a:moveTo>
                      <a:cubicBezTo>
                        <a:pt x="0" y="104"/>
                        <a:pt x="0" y="76"/>
                        <a:pt x="1" y="48"/>
                      </a:cubicBezTo>
                      <a:cubicBezTo>
                        <a:pt x="1" y="18"/>
                        <a:pt x="17" y="1"/>
                        <a:pt x="48" y="1"/>
                      </a:cubicBezTo>
                      <a:cubicBezTo>
                        <a:pt x="105" y="0"/>
                        <a:pt x="162" y="0"/>
                        <a:pt x="220" y="1"/>
                      </a:cubicBezTo>
                      <a:cubicBezTo>
                        <a:pt x="249" y="1"/>
                        <a:pt x="266" y="17"/>
                        <a:pt x="267" y="46"/>
                      </a:cubicBezTo>
                      <a:cubicBezTo>
                        <a:pt x="268" y="104"/>
                        <a:pt x="268" y="162"/>
                        <a:pt x="267" y="220"/>
                      </a:cubicBezTo>
                      <a:cubicBezTo>
                        <a:pt x="266" y="250"/>
                        <a:pt x="249" y="265"/>
                        <a:pt x="219" y="266"/>
                      </a:cubicBezTo>
                      <a:cubicBezTo>
                        <a:pt x="162" y="267"/>
                        <a:pt x="105" y="267"/>
                        <a:pt x="48" y="266"/>
                      </a:cubicBezTo>
                      <a:cubicBezTo>
                        <a:pt x="16" y="265"/>
                        <a:pt x="1" y="248"/>
                        <a:pt x="1" y="216"/>
                      </a:cubicBezTo>
                      <a:cubicBezTo>
                        <a:pt x="0" y="188"/>
                        <a:pt x="0" y="160"/>
                        <a:pt x="0"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6" name="Freeform 18">
                  <a:extLst>
                    <a:ext uri="{FF2B5EF4-FFF2-40B4-BE49-F238E27FC236}">
                      <a16:creationId xmlns:a16="http://schemas.microsoft.com/office/drawing/2014/main" id="{F7DF80DE-4238-4B09-9B1F-F889DB82EB65}"/>
                    </a:ext>
                  </a:extLst>
                </p:cNvPr>
                <p:cNvSpPr>
                  <a:spLocks/>
                </p:cNvSpPr>
                <p:nvPr/>
              </p:nvSpPr>
              <p:spPr bwMode="auto">
                <a:xfrm>
                  <a:off x="1280058" y="5172606"/>
                  <a:ext cx="515937" cy="517525"/>
                </a:xfrm>
                <a:custGeom>
                  <a:avLst/>
                  <a:gdLst>
                    <a:gd name="T0" fmla="*/ 266 w 267"/>
                    <a:gd name="T1" fmla="*/ 135 h 269"/>
                    <a:gd name="T2" fmla="*/ 266 w 267"/>
                    <a:gd name="T3" fmla="*/ 219 h 269"/>
                    <a:gd name="T4" fmla="*/ 220 w 267"/>
                    <a:gd name="T5" fmla="*/ 268 h 269"/>
                    <a:gd name="T6" fmla="*/ 46 w 267"/>
                    <a:gd name="T7" fmla="*/ 268 h 269"/>
                    <a:gd name="T8" fmla="*/ 0 w 267"/>
                    <a:gd name="T9" fmla="*/ 219 h 269"/>
                    <a:gd name="T10" fmla="*/ 0 w 267"/>
                    <a:gd name="T11" fmla="*/ 51 h 269"/>
                    <a:gd name="T12" fmla="*/ 48 w 267"/>
                    <a:gd name="T13" fmla="*/ 2 h 269"/>
                    <a:gd name="T14" fmla="*/ 218 w 267"/>
                    <a:gd name="T15" fmla="*/ 2 h 269"/>
                    <a:gd name="T16" fmla="*/ 266 w 267"/>
                    <a:gd name="T17" fmla="*/ 51 h 269"/>
                    <a:gd name="T18" fmla="*/ 266 w 267"/>
                    <a:gd name="T19" fmla="*/ 13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9">
                      <a:moveTo>
                        <a:pt x="266" y="135"/>
                      </a:moveTo>
                      <a:cubicBezTo>
                        <a:pt x="266" y="163"/>
                        <a:pt x="267" y="191"/>
                        <a:pt x="266" y="219"/>
                      </a:cubicBezTo>
                      <a:cubicBezTo>
                        <a:pt x="265" y="250"/>
                        <a:pt x="250" y="268"/>
                        <a:pt x="220" y="268"/>
                      </a:cubicBezTo>
                      <a:cubicBezTo>
                        <a:pt x="162" y="269"/>
                        <a:pt x="104" y="269"/>
                        <a:pt x="46" y="268"/>
                      </a:cubicBezTo>
                      <a:cubicBezTo>
                        <a:pt x="16" y="267"/>
                        <a:pt x="1" y="250"/>
                        <a:pt x="0" y="219"/>
                      </a:cubicBezTo>
                      <a:cubicBezTo>
                        <a:pt x="0" y="163"/>
                        <a:pt x="0" y="107"/>
                        <a:pt x="0" y="51"/>
                      </a:cubicBezTo>
                      <a:cubicBezTo>
                        <a:pt x="1" y="20"/>
                        <a:pt x="17" y="2"/>
                        <a:pt x="48" y="2"/>
                      </a:cubicBezTo>
                      <a:cubicBezTo>
                        <a:pt x="105" y="0"/>
                        <a:pt x="162" y="0"/>
                        <a:pt x="218" y="2"/>
                      </a:cubicBezTo>
                      <a:cubicBezTo>
                        <a:pt x="249" y="2"/>
                        <a:pt x="265" y="20"/>
                        <a:pt x="266" y="51"/>
                      </a:cubicBezTo>
                      <a:cubicBezTo>
                        <a:pt x="267" y="79"/>
                        <a:pt x="266" y="107"/>
                        <a:pt x="26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7" name="Freeform 19">
                  <a:extLst>
                    <a:ext uri="{FF2B5EF4-FFF2-40B4-BE49-F238E27FC236}">
                      <a16:creationId xmlns:a16="http://schemas.microsoft.com/office/drawing/2014/main" id="{F59B0563-716D-4821-850A-2BA79C443A82}"/>
                    </a:ext>
                  </a:extLst>
                </p:cNvPr>
                <p:cNvSpPr>
                  <a:spLocks/>
                </p:cNvSpPr>
                <p:nvPr/>
              </p:nvSpPr>
              <p:spPr bwMode="auto">
                <a:xfrm>
                  <a:off x="2894544" y="4531256"/>
                  <a:ext cx="515937" cy="515938"/>
                </a:xfrm>
                <a:custGeom>
                  <a:avLst/>
                  <a:gdLst>
                    <a:gd name="T0" fmla="*/ 267 w 267"/>
                    <a:gd name="T1" fmla="*/ 134 h 268"/>
                    <a:gd name="T2" fmla="*/ 267 w 267"/>
                    <a:gd name="T3" fmla="*/ 216 h 268"/>
                    <a:gd name="T4" fmla="*/ 219 w 267"/>
                    <a:gd name="T5" fmla="*/ 267 h 268"/>
                    <a:gd name="T6" fmla="*/ 49 w 267"/>
                    <a:gd name="T7" fmla="*/ 267 h 268"/>
                    <a:gd name="T8" fmla="*/ 1 w 267"/>
                    <a:gd name="T9" fmla="*/ 217 h 268"/>
                    <a:gd name="T10" fmla="*/ 1 w 267"/>
                    <a:gd name="T11" fmla="*/ 53 h 268"/>
                    <a:gd name="T12" fmla="*/ 54 w 267"/>
                    <a:gd name="T13" fmla="*/ 0 h 268"/>
                    <a:gd name="T14" fmla="*/ 214 w 267"/>
                    <a:gd name="T15" fmla="*/ 0 h 268"/>
                    <a:gd name="T16" fmla="*/ 267 w 267"/>
                    <a:gd name="T17" fmla="*/ 54 h 268"/>
                    <a:gd name="T18" fmla="*/ 267 w 267"/>
                    <a:gd name="T19" fmla="*/ 1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8">
                      <a:moveTo>
                        <a:pt x="267" y="134"/>
                      </a:moveTo>
                      <a:cubicBezTo>
                        <a:pt x="267" y="162"/>
                        <a:pt x="267" y="189"/>
                        <a:pt x="267" y="216"/>
                      </a:cubicBezTo>
                      <a:cubicBezTo>
                        <a:pt x="266" y="249"/>
                        <a:pt x="251" y="267"/>
                        <a:pt x="219" y="267"/>
                      </a:cubicBezTo>
                      <a:cubicBezTo>
                        <a:pt x="162" y="268"/>
                        <a:pt x="106" y="268"/>
                        <a:pt x="49" y="267"/>
                      </a:cubicBezTo>
                      <a:cubicBezTo>
                        <a:pt x="16" y="267"/>
                        <a:pt x="1" y="250"/>
                        <a:pt x="1" y="217"/>
                      </a:cubicBezTo>
                      <a:cubicBezTo>
                        <a:pt x="0" y="162"/>
                        <a:pt x="0" y="107"/>
                        <a:pt x="1" y="53"/>
                      </a:cubicBezTo>
                      <a:cubicBezTo>
                        <a:pt x="1" y="16"/>
                        <a:pt x="18" y="1"/>
                        <a:pt x="54" y="0"/>
                      </a:cubicBezTo>
                      <a:cubicBezTo>
                        <a:pt x="107" y="0"/>
                        <a:pt x="160" y="0"/>
                        <a:pt x="214" y="0"/>
                      </a:cubicBezTo>
                      <a:cubicBezTo>
                        <a:pt x="250" y="0"/>
                        <a:pt x="267" y="17"/>
                        <a:pt x="267" y="54"/>
                      </a:cubicBezTo>
                      <a:cubicBezTo>
                        <a:pt x="267" y="81"/>
                        <a:pt x="267" y="108"/>
                        <a:pt x="267"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128" name="Freeform 20">
                  <a:extLst>
                    <a:ext uri="{FF2B5EF4-FFF2-40B4-BE49-F238E27FC236}">
                      <a16:creationId xmlns:a16="http://schemas.microsoft.com/office/drawing/2014/main" id="{EDD2577E-320B-44FB-A929-4F8ABC5A3F91}"/>
                    </a:ext>
                  </a:extLst>
                </p:cNvPr>
                <p:cNvSpPr>
                  <a:spLocks/>
                </p:cNvSpPr>
                <p:nvPr/>
              </p:nvSpPr>
              <p:spPr bwMode="auto">
                <a:xfrm>
                  <a:off x="2894544" y="5825069"/>
                  <a:ext cx="515937" cy="514350"/>
                </a:xfrm>
                <a:custGeom>
                  <a:avLst/>
                  <a:gdLst>
                    <a:gd name="T0" fmla="*/ 267 w 267"/>
                    <a:gd name="T1" fmla="*/ 135 h 267"/>
                    <a:gd name="T2" fmla="*/ 267 w 267"/>
                    <a:gd name="T3" fmla="*/ 217 h 267"/>
                    <a:gd name="T4" fmla="*/ 219 w 267"/>
                    <a:gd name="T5" fmla="*/ 266 h 267"/>
                    <a:gd name="T6" fmla="*/ 49 w 267"/>
                    <a:gd name="T7" fmla="*/ 266 h 267"/>
                    <a:gd name="T8" fmla="*/ 1 w 267"/>
                    <a:gd name="T9" fmla="*/ 217 h 267"/>
                    <a:gd name="T10" fmla="*/ 1 w 267"/>
                    <a:gd name="T11" fmla="*/ 49 h 267"/>
                    <a:gd name="T12" fmla="*/ 51 w 267"/>
                    <a:gd name="T13" fmla="*/ 0 h 267"/>
                    <a:gd name="T14" fmla="*/ 217 w 267"/>
                    <a:gd name="T15" fmla="*/ 0 h 267"/>
                    <a:gd name="T16" fmla="*/ 267 w 267"/>
                    <a:gd name="T17" fmla="*/ 51 h 267"/>
                    <a:gd name="T18" fmla="*/ 267 w 267"/>
                    <a:gd name="T19" fmla="*/ 13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267" y="135"/>
                      </a:moveTo>
                      <a:cubicBezTo>
                        <a:pt x="267" y="162"/>
                        <a:pt x="267" y="190"/>
                        <a:pt x="267" y="217"/>
                      </a:cubicBezTo>
                      <a:cubicBezTo>
                        <a:pt x="266" y="249"/>
                        <a:pt x="251" y="265"/>
                        <a:pt x="219" y="266"/>
                      </a:cubicBezTo>
                      <a:cubicBezTo>
                        <a:pt x="162" y="267"/>
                        <a:pt x="106" y="267"/>
                        <a:pt x="49" y="266"/>
                      </a:cubicBezTo>
                      <a:cubicBezTo>
                        <a:pt x="17" y="265"/>
                        <a:pt x="1" y="249"/>
                        <a:pt x="1" y="217"/>
                      </a:cubicBezTo>
                      <a:cubicBezTo>
                        <a:pt x="0" y="161"/>
                        <a:pt x="0" y="105"/>
                        <a:pt x="1" y="49"/>
                      </a:cubicBezTo>
                      <a:cubicBezTo>
                        <a:pt x="1" y="17"/>
                        <a:pt x="18" y="1"/>
                        <a:pt x="51" y="0"/>
                      </a:cubicBezTo>
                      <a:cubicBezTo>
                        <a:pt x="106" y="0"/>
                        <a:pt x="161" y="0"/>
                        <a:pt x="217" y="0"/>
                      </a:cubicBezTo>
                      <a:cubicBezTo>
                        <a:pt x="251" y="1"/>
                        <a:pt x="266" y="17"/>
                        <a:pt x="267" y="51"/>
                      </a:cubicBezTo>
                      <a:cubicBezTo>
                        <a:pt x="267" y="79"/>
                        <a:pt x="267" y="107"/>
                        <a:pt x="267"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226" name="Group 225">
              <a:extLst>
                <a:ext uri="{FF2B5EF4-FFF2-40B4-BE49-F238E27FC236}">
                  <a16:creationId xmlns:a16="http://schemas.microsoft.com/office/drawing/2014/main" id="{52612FF3-5471-49B9-905F-5D90767DF28E}"/>
                </a:ext>
              </a:extLst>
            </p:cNvPr>
            <p:cNvGrpSpPr/>
            <p:nvPr/>
          </p:nvGrpSpPr>
          <p:grpSpPr>
            <a:xfrm>
              <a:off x="2560991" y="2427218"/>
              <a:ext cx="1507414" cy="992472"/>
              <a:chOff x="2560991" y="2486487"/>
              <a:chExt cx="1507414" cy="992472"/>
            </a:xfrm>
          </p:grpSpPr>
          <p:sp>
            <p:nvSpPr>
              <p:cNvPr id="148" name="Rectangle 147">
                <a:extLst>
                  <a:ext uri="{FF2B5EF4-FFF2-40B4-BE49-F238E27FC236}">
                    <a16:creationId xmlns:a16="http://schemas.microsoft.com/office/drawing/2014/main" id="{CB7CBEC2-EF62-4BF4-B0CB-7A93D0F0E613}"/>
                  </a:ext>
                </a:extLst>
              </p:cNvPr>
              <p:cNvSpPr/>
              <p:nvPr/>
            </p:nvSpPr>
            <p:spPr bwMode="auto">
              <a:xfrm>
                <a:off x="2560991"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29DA4FD1-2E13-470B-8B3A-CE75A1F6B634}"/>
                  </a:ext>
                </a:extLst>
              </p:cNvPr>
              <p:cNvSpPr/>
              <p:nvPr/>
            </p:nvSpPr>
            <p:spPr bwMode="auto">
              <a:xfrm>
                <a:off x="2769819" y="2486487"/>
                <a:ext cx="1089757" cy="29082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TALK</a:t>
                </a:r>
              </a:p>
            </p:txBody>
          </p:sp>
          <p:sp>
            <p:nvSpPr>
              <p:cNvPr id="20" name="Freeform 16">
                <a:extLst>
                  <a:ext uri="{FF2B5EF4-FFF2-40B4-BE49-F238E27FC236}">
                    <a16:creationId xmlns:a16="http://schemas.microsoft.com/office/drawing/2014/main" id="{6A5B070C-DF18-415A-9DCB-4B9B4BF3B602}"/>
                  </a:ext>
                </a:extLst>
              </p:cNvPr>
              <p:cNvSpPr>
                <a:spLocks noEditPoints="1"/>
              </p:cNvSpPr>
              <p:nvPr/>
            </p:nvSpPr>
            <p:spPr bwMode="auto">
              <a:xfrm>
                <a:off x="3022545" y="2889681"/>
                <a:ext cx="584305" cy="464960"/>
              </a:xfrm>
              <a:custGeom>
                <a:avLst/>
                <a:gdLst>
                  <a:gd name="T0" fmla="*/ 339 w 1390"/>
                  <a:gd name="T1" fmla="*/ 864 h 1111"/>
                  <a:gd name="T2" fmla="*/ 282 w 1390"/>
                  <a:gd name="T3" fmla="*/ 837 h 1111"/>
                  <a:gd name="T4" fmla="*/ 63 w 1390"/>
                  <a:gd name="T5" fmla="*/ 626 h 1111"/>
                  <a:gd name="T6" fmla="*/ 94 w 1390"/>
                  <a:gd name="T7" fmla="*/ 265 h 1111"/>
                  <a:gd name="T8" fmla="*/ 280 w 1390"/>
                  <a:gd name="T9" fmla="*/ 106 h 1111"/>
                  <a:gd name="T10" fmla="*/ 739 w 1390"/>
                  <a:gd name="T11" fmla="*/ 7 h 1111"/>
                  <a:gd name="T12" fmla="*/ 1091 w 1390"/>
                  <a:gd name="T13" fmla="*/ 95 h 1111"/>
                  <a:gd name="T14" fmla="*/ 1307 w 1390"/>
                  <a:gd name="T15" fmla="*/ 279 h 1111"/>
                  <a:gd name="T16" fmla="*/ 1297 w 1390"/>
                  <a:gd name="T17" fmla="*/ 677 h 1111"/>
                  <a:gd name="T18" fmla="*/ 1038 w 1390"/>
                  <a:gd name="T19" fmla="*/ 871 h 1111"/>
                  <a:gd name="T20" fmla="*/ 638 w 1390"/>
                  <a:gd name="T21" fmla="*/ 934 h 1111"/>
                  <a:gd name="T22" fmla="*/ 616 w 1390"/>
                  <a:gd name="T23" fmla="*/ 942 h 1111"/>
                  <a:gd name="T24" fmla="*/ 328 w 1390"/>
                  <a:gd name="T25" fmla="*/ 1101 h 1111"/>
                  <a:gd name="T26" fmla="*/ 233 w 1390"/>
                  <a:gd name="T27" fmla="*/ 1110 h 1111"/>
                  <a:gd name="T28" fmla="*/ 202 w 1390"/>
                  <a:gd name="T29" fmla="*/ 1093 h 1111"/>
                  <a:gd name="T30" fmla="*/ 209 w 1390"/>
                  <a:gd name="T31" fmla="*/ 1058 h 1111"/>
                  <a:gd name="T32" fmla="*/ 255 w 1390"/>
                  <a:gd name="T33" fmla="*/ 1002 h 1111"/>
                  <a:gd name="T34" fmla="*/ 336 w 1390"/>
                  <a:gd name="T35" fmla="*/ 871 h 1111"/>
                  <a:gd name="T36" fmla="*/ 339 w 1390"/>
                  <a:gd name="T37" fmla="*/ 864 h 1111"/>
                  <a:gd name="T38" fmla="*/ 298 w 1390"/>
                  <a:gd name="T39" fmla="*/ 1047 h 1111"/>
                  <a:gd name="T40" fmla="*/ 317 w 1390"/>
                  <a:gd name="T41" fmla="*/ 1044 h 1111"/>
                  <a:gd name="T42" fmla="*/ 584 w 1390"/>
                  <a:gd name="T43" fmla="*/ 891 h 1111"/>
                  <a:gd name="T44" fmla="*/ 628 w 1390"/>
                  <a:gd name="T45" fmla="*/ 874 h 1111"/>
                  <a:gd name="T46" fmla="*/ 951 w 1390"/>
                  <a:gd name="T47" fmla="*/ 841 h 1111"/>
                  <a:gd name="T48" fmla="*/ 1217 w 1390"/>
                  <a:gd name="T49" fmla="*/ 685 h 1111"/>
                  <a:gd name="T50" fmla="*/ 1308 w 1390"/>
                  <a:gd name="T51" fmla="*/ 485 h 1111"/>
                  <a:gd name="T52" fmla="*/ 1230 w 1390"/>
                  <a:gd name="T53" fmla="*/ 272 h 1111"/>
                  <a:gd name="T54" fmla="*/ 983 w 1390"/>
                  <a:gd name="T55" fmla="*/ 111 h 1111"/>
                  <a:gd name="T56" fmla="*/ 620 w 1390"/>
                  <a:gd name="T57" fmla="*/ 67 h 1111"/>
                  <a:gd name="T58" fmla="*/ 280 w 1390"/>
                  <a:gd name="T59" fmla="*/ 172 h 1111"/>
                  <a:gd name="T60" fmla="*/ 145 w 1390"/>
                  <a:gd name="T61" fmla="*/ 291 h 1111"/>
                  <a:gd name="T62" fmla="*/ 88 w 1390"/>
                  <a:gd name="T63" fmla="*/ 525 h 1111"/>
                  <a:gd name="T64" fmla="*/ 186 w 1390"/>
                  <a:gd name="T65" fmla="*/ 696 h 1111"/>
                  <a:gd name="T66" fmla="*/ 383 w 1390"/>
                  <a:gd name="T67" fmla="*/ 819 h 1111"/>
                  <a:gd name="T68" fmla="*/ 402 w 1390"/>
                  <a:gd name="T69" fmla="*/ 864 h 1111"/>
                  <a:gd name="T70" fmla="*/ 316 w 1390"/>
                  <a:gd name="T71" fmla="*/ 1020 h 1111"/>
                  <a:gd name="T72" fmla="*/ 298 w 1390"/>
                  <a:gd name="T73" fmla="*/ 1047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0" h="1111">
                    <a:moveTo>
                      <a:pt x="339" y="864"/>
                    </a:moveTo>
                    <a:cubicBezTo>
                      <a:pt x="319" y="855"/>
                      <a:pt x="300" y="847"/>
                      <a:pt x="282" y="837"/>
                    </a:cubicBezTo>
                    <a:cubicBezTo>
                      <a:pt x="190" y="787"/>
                      <a:pt x="111" y="721"/>
                      <a:pt x="63" y="626"/>
                    </a:cubicBezTo>
                    <a:cubicBezTo>
                      <a:pt x="0" y="500"/>
                      <a:pt x="14" y="379"/>
                      <a:pt x="94" y="265"/>
                    </a:cubicBezTo>
                    <a:cubicBezTo>
                      <a:pt x="142" y="196"/>
                      <a:pt x="206" y="145"/>
                      <a:pt x="280" y="106"/>
                    </a:cubicBezTo>
                    <a:cubicBezTo>
                      <a:pt x="423" y="30"/>
                      <a:pt x="577" y="0"/>
                      <a:pt x="739" y="7"/>
                    </a:cubicBezTo>
                    <a:cubicBezTo>
                      <a:pt x="863" y="13"/>
                      <a:pt x="981" y="39"/>
                      <a:pt x="1091" y="95"/>
                    </a:cubicBezTo>
                    <a:cubicBezTo>
                      <a:pt x="1178" y="139"/>
                      <a:pt x="1253" y="197"/>
                      <a:pt x="1307" y="279"/>
                    </a:cubicBezTo>
                    <a:cubicBezTo>
                      <a:pt x="1390" y="405"/>
                      <a:pt x="1386" y="555"/>
                      <a:pt x="1297" y="677"/>
                    </a:cubicBezTo>
                    <a:cubicBezTo>
                      <a:pt x="1231" y="768"/>
                      <a:pt x="1141" y="828"/>
                      <a:pt x="1038" y="871"/>
                    </a:cubicBezTo>
                    <a:cubicBezTo>
                      <a:pt x="910" y="924"/>
                      <a:pt x="776" y="941"/>
                      <a:pt x="638" y="934"/>
                    </a:cubicBezTo>
                    <a:cubicBezTo>
                      <a:pt x="629" y="933"/>
                      <a:pt x="622" y="935"/>
                      <a:pt x="616" y="942"/>
                    </a:cubicBezTo>
                    <a:cubicBezTo>
                      <a:pt x="536" y="1025"/>
                      <a:pt x="441" y="1081"/>
                      <a:pt x="328" y="1101"/>
                    </a:cubicBezTo>
                    <a:cubicBezTo>
                      <a:pt x="296" y="1107"/>
                      <a:pt x="264" y="1108"/>
                      <a:pt x="233" y="1110"/>
                    </a:cubicBezTo>
                    <a:cubicBezTo>
                      <a:pt x="219" y="1111"/>
                      <a:pt x="208" y="1106"/>
                      <a:pt x="202" y="1093"/>
                    </a:cubicBezTo>
                    <a:cubicBezTo>
                      <a:pt x="196" y="1080"/>
                      <a:pt x="200" y="1069"/>
                      <a:pt x="209" y="1058"/>
                    </a:cubicBezTo>
                    <a:cubicBezTo>
                      <a:pt x="225" y="1040"/>
                      <a:pt x="241" y="1022"/>
                      <a:pt x="255" y="1002"/>
                    </a:cubicBezTo>
                    <a:cubicBezTo>
                      <a:pt x="286" y="961"/>
                      <a:pt x="315" y="918"/>
                      <a:pt x="336" y="871"/>
                    </a:cubicBezTo>
                    <a:cubicBezTo>
                      <a:pt x="337" y="869"/>
                      <a:pt x="338" y="867"/>
                      <a:pt x="339" y="864"/>
                    </a:cubicBezTo>
                    <a:close/>
                    <a:moveTo>
                      <a:pt x="298" y="1047"/>
                    </a:moveTo>
                    <a:cubicBezTo>
                      <a:pt x="307" y="1046"/>
                      <a:pt x="312" y="1045"/>
                      <a:pt x="317" y="1044"/>
                    </a:cubicBezTo>
                    <a:cubicBezTo>
                      <a:pt x="424" y="1024"/>
                      <a:pt x="511" y="970"/>
                      <a:pt x="584" y="891"/>
                    </a:cubicBezTo>
                    <a:cubicBezTo>
                      <a:pt x="597" y="877"/>
                      <a:pt x="610" y="873"/>
                      <a:pt x="628" y="874"/>
                    </a:cubicBezTo>
                    <a:cubicBezTo>
                      <a:pt x="738" y="883"/>
                      <a:pt x="846" y="873"/>
                      <a:pt x="951" y="841"/>
                    </a:cubicBezTo>
                    <a:cubicBezTo>
                      <a:pt x="1052" y="810"/>
                      <a:pt x="1143" y="763"/>
                      <a:pt x="1217" y="685"/>
                    </a:cubicBezTo>
                    <a:cubicBezTo>
                      <a:pt x="1270" y="629"/>
                      <a:pt x="1304" y="563"/>
                      <a:pt x="1308" y="485"/>
                    </a:cubicBezTo>
                    <a:cubicBezTo>
                      <a:pt x="1312" y="403"/>
                      <a:pt x="1282" y="333"/>
                      <a:pt x="1230" y="272"/>
                    </a:cubicBezTo>
                    <a:cubicBezTo>
                      <a:pt x="1164" y="194"/>
                      <a:pt x="1078" y="145"/>
                      <a:pt x="983" y="111"/>
                    </a:cubicBezTo>
                    <a:cubicBezTo>
                      <a:pt x="866" y="70"/>
                      <a:pt x="744" y="58"/>
                      <a:pt x="620" y="67"/>
                    </a:cubicBezTo>
                    <a:cubicBezTo>
                      <a:pt x="499" y="77"/>
                      <a:pt x="385" y="111"/>
                      <a:pt x="280" y="172"/>
                    </a:cubicBezTo>
                    <a:cubicBezTo>
                      <a:pt x="227" y="203"/>
                      <a:pt x="182" y="242"/>
                      <a:pt x="145" y="291"/>
                    </a:cubicBezTo>
                    <a:cubicBezTo>
                      <a:pt x="94" y="361"/>
                      <a:pt x="71" y="438"/>
                      <a:pt x="88" y="525"/>
                    </a:cubicBezTo>
                    <a:cubicBezTo>
                      <a:pt x="102" y="592"/>
                      <a:pt x="138" y="647"/>
                      <a:pt x="186" y="696"/>
                    </a:cubicBezTo>
                    <a:cubicBezTo>
                      <a:pt x="242" y="752"/>
                      <a:pt x="310" y="789"/>
                      <a:pt x="383" y="819"/>
                    </a:cubicBezTo>
                    <a:cubicBezTo>
                      <a:pt x="405" y="829"/>
                      <a:pt x="411" y="842"/>
                      <a:pt x="402" y="864"/>
                    </a:cubicBezTo>
                    <a:cubicBezTo>
                      <a:pt x="380" y="920"/>
                      <a:pt x="350" y="971"/>
                      <a:pt x="316" y="1020"/>
                    </a:cubicBezTo>
                    <a:cubicBezTo>
                      <a:pt x="311" y="1028"/>
                      <a:pt x="306" y="1036"/>
                      <a:pt x="298" y="1047"/>
                    </a:cubicBezTo>
                    <a:close/>
                  </a:path>
                </a:pathLst>
              </a:custGeom>
              <a:solidFill>
                <a:schemeClr val="tx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228" name="Group 227">
              <a:extLst>
                <a:ext uri="{FF2B5EF4-FFF2-40B4-BE49-F238E27FC236}">
                  <a16:creationId xmlns:a16="http://schemas.microsoft.com/office/drawing/2014/main" id="{6CED46FE-32F3-4649-86FF-7B7CB22BE8A6}"/>
                </a:ext>
              </a:extLst>
            </p:cNvPr>
            <p:cNvGrpSpPr/>
            <p:nvPr/>
          </p:nvGrpSpPr>
          <p:grpSpPr>
            <a:xfrm>
              <a:off x="4347483" y="2427216"/>
              <a:ext cx="1507414" cy="992474"/>
              <a:chOff x="4347483" y="2486485"/>
              <a:chExt cx="1507414" cy="992474"/>
            </a:xfrm>
          </p:grpSpPr>
          <p:sp>
            <p:nvSpPr>
              <p:cNvPr id="167" name="Rectangle 166">
                <a:extLst>
                  <a:ext uri="{FF2B5EF4-FFF2-40B4-BE49-F238E27FC236}">
                    <a16:creationId xmlns:a16="http://schemas.microsoft.com/office/drawing/2014/main" id="{E9FBB436-9C6E-4230-B405-77025EE934E9}"/>
                  </a:ext>
                </a:extLst>
              </p:cNvPr>
              <p:cNvSpPr/>
              <p:nvPr/>
            </p:nvSpPr>
            <p:spPr bwMode="auto">
              <a:xfrm>
                <a:off x="4347483" y="2655999"/>
                <a:ext cx="1507414" cy="822960"/>
              </a:xfrm>
              <a:prstGeom prst="rect">
                <a:avLst/>
              </a:prstGeom>
              <a:noFill/>
              <a:ln w="31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A8B54027-16BF-4357-873D-998683A6A8C6}"/>
                  </a:ext>
                </a:extLst>
              </p:cNvPr>
              <p:cNvSpPr/>
              <p:nvPr/>
            </p:nvSpPr>
            <p:spPr bwMode="auto">
              <a:xfrm>
                <a:off x="4556311" y="2486485"/>
                <a:ext cx="1089757" cy="29082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2353">
                    <a:gradFill>
                      <a:gsLst>
                        <a:gs pos="1250">
                          <a:srgbClr val="353535"/>
                        </a:gs>
                        <a:gs pos="100000">
                          <a:srgbClr val="353535"/>
                        </a:gs>
                      </a:gsLst>
                      <a:lin ang="5400000" scaled="0"/>
                    </a:gradFill>
                    <a:latin typeface="Segoe UI Semilight"/>
                    <a:cs typeface="Segoe UI" pitchFamily="34" charset="0"/>
                  </a:rPr>
                  <a:t>TAP</a:t>
                </a:r>
              </a:p>
            </p:txBody>
          </p:sp>
          <p:grpSp>
            <p:nvGrpSpPr>
              <p:cNvPr id="26" name="Group 25">
                <a:extLst>
                  <a:ext uri="{FF2B5EF4-FFF2-40B4-BE49-F238E27FC236}">
                    <a16:creationId xmlns:a16="http://schemas.microsoft.com/office/drawing/2014/main" id="{9A2F6B86-D24A-454B-8A99-0F5038DB5309}"/>
                  </a:ext>
                </a:extLst>
              </p:cNvPr>
              <p:cNvGrpSpPr/>
              <p:nvPr/>
            </p:nvGrpSpPr>
            <p:grpSpPr>
              <a:xfrm>
                <a:off x="4889537" y="2808008"/>
                <a:ext cx="423306" cy="576801"/>
                <a:chOff x="-3352800" y="-1859841"/>
                <a:chExt cx="1970088" cy="2684462"/>
              </a:xfrm>
              <a:solidFill>
                <a:schemeClr val="tx1"/>
              </a:solidFill>
            </p:grpSpPr>
            <p:sp>
              <p:nvSpPr>
                <p:cNvPr id="23" name="Freeform 20">
                  <a:extLst>
                    <a:ext uri="{FF2B5EF4-FFF2-40B4-BE49-F238E27FC236}">
                      <a16:creationId xmlns:a16="http://schemas.microsoft.com/office/drawing/2014/main" id="{E433AE31-1482-464F-8C86-5A0558E7B639}"/>
                    </a:ext>
                  </a:extLst>
                </p:cNvPr>
                <p:cNvSpPr>
                  <a:spLocks noEditPoints="1"/>
                </p:cNvSpPr>
                <p:nvPr/>
              </p:nvSpPr>
              <p:spPr bwMode="auto">
                <a:xfrm>
                  <a:off x="-3352800" y="-1445505"/>
                  <a:ext cx="1970088" cy="2270126"/>
                </a:xfrm>
                <a:custGeom>
                  <a:avLst/>
                  <a:gdLst>
                    <a:gd name="T0" fmla="*/ 610 w 1017"/>
                    <a:gd name="T1" fmla="*/ 1179 h 1179"/>
                    <a:gd name="T2" fmla="*/ 542 w 1017"/>
                    <a:gd name="T3" fmla="*/ 1167 h 1179"/>
                    <a:gd name="T4" fmla="*/ 291 w 1017"/>
                    <a:gd name="T5" fmla="*/ 979 h 1179"/>
                    <a:gd name="T6" fmla="*/ 187 w 1017"/>
                    <a:gd name="T7" fmla="*/ 807 h 1179"/>
                    <a:gd name="T8" fmla="*/ 87 w 1017"/>
                    <a:gd name="T9" fmla="*/ 656 h 1179"/>
                    <a:gd name="T10" fmla="*/ 15 w 1017"/>
                    <a:gd name="T11" fmla="*/ 531 h 1179"/>
                    <a:gd name="T12" fmla="*/ 3 w 1017"/>
                    <a:gd name="T13" fmla="*/ 464 h 1179"/>
                    <a:gd name="T14" fmla="*/ 103 w 1017"/>
                    <a:gd name="T15" fmla="*/ 397 h 1179"/>
                    <a:gd name="T16" fmla="*/ 178 w 1017"/>
                    <a:gd name="T17" fmla="*/ 426 h 1179"/>
                    <a:gd name="T18" fmla="*/ 257 w 1017"/>
                    <a:gd name="T19" fmla="*/ 484 h 1179"/>
                    <a:gd name="T20" fmla="*/ 272 w 1017"/>
                    <a:gd name="T21" fmla="*/ 498 h 1179"/>
                    <a:gd name="T22" fmla="*/ 272 w 1017"/>
                    <a:gd name="T23" fmla="*/ 480 h 1179"/>
                    <a:gd name="T24" fmla="*/ 272 w 1017"/>
                    <a:gd name="T25" fmla="*/ 113 h 1179"/>
                    <a:gd name="T26" fmla="*/ 376 w 1017"/>
                    <a:gd name="T27" fmla="*/ 3 h 1179"/>
                    <a:gd name="T28" fmla="*/ 490 w 1017"/>
                    <a:gd name="T29" fmla="*/ 111 h 1179"/>
                    <a:gd name="T30" fmla="*/ 490 w 1017"/>
                    <a:gd name="T31" fmla="*/ 311 h 1179"/>
                    <a:gd name="T32" fmla="*/ 490 w 1017"/>
                    <a:gd name="T33" fmla="*/ 328 h 1179"/>
                    <a:gd name="T34" fmla="*/ 585 w 1017"/>
                    <a:gd name="T35" fmla="*/ 312 h 1179"/>
                    <a:gd name="T36" fmla="*/ 658 w 1017"/>
                    <a:gd name="T37" fmla="*/ 378 h 1179"/>
                    <a:gd name="T38" fmla="*/ 775 w 1017"/>
                    <a:gd name="T39" fmla="*/ 360 h 1179"/>
                    <a:gd name="T40" fmla="*/ 842 w 1017"/>
                    <a:gd name="T41" fmla="*/ 457 h 1179"/>
                    <a:gd name="T42" fmla="*/ 889 w 1017"/>
                    <a:gd name="T43" fmla="*/ 441 h 1179"/>
                    <a:gd name="T44" fmla="*/ 1016 w 1017"/>
                    <a:gd name="T45" fmla="*/ 547 h 1179"/>
                    <a:gd name="T46" fmla="*/ 1016 w 1017"/>
                    <a:gd name="T47" fmla="*/ 816 h 1179"/>
                    <a:gd name="T48" fmla="*/ 686 w 1017"/>
                    <a:gd name="T49" fmla="*/ 1177 h 1179"/>
                    <a:gd name="T50" fmla="*/ 675 w 1017"/>
                    <a:gd name="T51" fmla="*/ 1179 h 1179"/>
                    <a:gd name="T52" fmla="*/ 610 w 1017"/>
                    <a:gd name="T53" fmla="*/ 1179 h 1179"/>
                    <a:gd name="T54" fmla="*/ 316 w 1017"/>
                    <a:gd name="T55" fmla="*/ 600 h 1179"/>
                    <a:gd name="T56" fmla="*/ 312 w 1017"/>
                    <a:gd name="T57" fmla="*/ 602 h 1179"/>
                    <a:gd name="T58" fmla="*/ 302 w 1017"/>
                    <a:gd name="T59" fmla="*/ 590 h 1179"/>
                    <a:gd name="T60" fmla="*/ 160 w 1017"/>
                    <a:gd name="T61" fmla="*/ 466 h 1179"/>
                    <a:gd name="T62" fmla="*/ 98 w 1017"/>
                    <a:gd name="T63" fmla="*/ 440 h 1179"/>
                    <a:gd name="T64" fmla="*/ 48 w 1017"/>
                    <a:gd name="T65" fmla="*/ 492 h 1179"/>
                    <a:gd name="T66" fmla="*/ 60 w 1017"/>
                    <a:gd name="T67" fmla="*/ 525 h 1179"/>
                    <a:gd name="T68" fmla="*/ 105 w 1017"/>
                    <a:gd name="T69" fmla="*/ 602 h 1179"/>
                    <a:gd name="T70" fmla="*/ 310 w 1017"/>
                    <a:gd name="T71" fmla="*/ 925 h 1179"/>
                    <a:gd name="T72" fmla="*/ 351 w 1017"/>
                    <a:gd name="T73" fmla="*/ 985 h 1179"/>
                    <a:gd name="T74" fmla="*/ 682 w 1017"/>
                    <a:gd name="T75" fmla="*/ 1133 h 1179"/>
                    <a:gd name="T76" fmla="*/ 972 w 1017"/>
                    <a:gd name="T77" fmla="*/ 822 h 1179"/>
                    <a:gd name="T78" fmla="*/ 972 w 1017"/>
                    <a:gd name="T79" fmla="*/ 546 h 1179"/>
                    <a:gd name="T80" fmla="*/ 906 w 1017"/>
                    <a:gd name="T81" fmla="*/ 482 h 1179"/>
                    <a:gd name="T82" fmla="*/ 842 w 1017"/>
                    <a:gd name="T83" fmla="*/ 546 h 1179"/>
                    <a:gd name="T84" fmla="*/ 842 w 1017"/>
                    <a:gd name="T85" fmla="*/ 568 h 1179"/>
                    <a:gd name="T86" fmla="*/ 798 w 1017"/>
                    <a:gd name="T87" fmla="*/ 568 h 1179"/>
                    <a:gd name="T88" fmla="*/ 798 w 1017"/>
                    <a:gd name="T89" fmla="*/ 554 h 1179"/>
                    <a:gd name="T90" fmla="*/ 798 w 1017"/>
                    <a:gd name="T91" fmla="*/ 460 h 1179"/>
                    <a:gd name="T92" fmla="*/ 752 w 1017"/>
                    <a:gd name="T93" fmla="*/ 398 h 1179"/>
                    <a:gd name="T94" fmla="*/ 667 w 1017"/>
                    <a:gd name="T95" fmla="*/ 459 h 1179"/>
                    <a:gd name="T96" fmla="*/ 667 w 1017"/>
                    <a:gd name="T97" fmla="*/ 525 h 1179"/>
                    <a:gd name="T98" fmla="*/ 621 w 1017"/>
                    <a:gd name="T99" fmla="*/ 525 h 1179"/>
                    <a:gd name="T100" fmla="*/ 621 w 1017"/>
                    <a:gd name="T101" fmla="*/ 420 h 1179"/>
                    <a:gd name="T102" fmla="*/ 555 w 1017"/>
                    <a:gd name="T103" fmla="*/ 351 h 1179"/>
                    <a:gd name="T104" fmla="*/ 490 w 1017"/>
                    <a:gd name="T105" fmla="*/ 420 h 1179"/>
                    <a:gd name="T106" fmla="*/ 490 w 1017"/>
                    <a:gd name="T107" fmla="*/ 554 h 1179"/>
                    <a:gd name="T108" fmla="*/ 490 w 1017"/>
                    <a:gd name="T109" fmla="*/ 568 h 1179"/>
                    <a:gd name="T110" fmla="*/ 447 w 1017"/>
                    <a:gd name="T111" fmla="*/ 568 h 1179"/>
                    <a:gd name="T112" fmla="*/ 447 w 1017"/>
                    <a:gd name="T113" fmla="*/ 551 h 1179"/>
                    <a:gd name="T114" fmla="*/ 447 w 1017"/>
                    <a:gd name="T115" fmla="*/ 148 h 1179"/>
                    <a:gd name="T116" fmla="*/ 446 w 1017"/>
                    <a:gd name="T117" fmla="*/ 110 h 1179"/>
                    <a:gd name="T118" fmla="*/ 400 w 1017"/>
                    <a:gd name="T119" fmla="*/ 49 h 1179"/>
                    <a:gd name="T120" fmla="*/ 316 w 1017"/>
                    <a:gd name="T121" fmla="*/ 115 h 1179"/>
                    <a:gd name="T122" fmla="*/ 316 w 1017"/>
                    <a:gd name="T123" fmla="*/ 585 h 1179"/>
                    <a:gd name="T124" fmla="*/ 316 w 1017"/>
                    <a:gd name="T125" fmla="*/ 60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179">
                      <a:moveTo>
                        <a:pt x="610" y="1179"/>
                      </a:moveTo>
                      <a:cubicBezTo>
                        <a:pt x="587" y="1175"/>
                        <a:pt x="564" y="1172"/>
                        <a:pt x="542" y="1167"/>
                      </a:cubicBezTo>
                      <a:cubicBezTo>
                        <a:pt x="432" y="1139"/>
                        <a:pt x="351" y="1072"/>
                        <a:pt x="291" y="979"/>
                      </a:cubicBezTo>
                      <a:cubicBezTo>
                        <a:pt x="255" y="923"/>
                        <a:pt x="223" y="864"/>
                        <a:pt x="187" y="807"/>
                      </a:cubicBezTo>
                      <a:cubicBezTo>
                        <a:pt x="155" y="756"/>
                        <a:pt x="122" y="705"/>
                        <a:pt x="87" y="656"/>
                      </a:cubicBezTo>
                      <a:cubicBezTo>
                        <a:pt x="58" y="616"/>
                        <a:pt x="33" y="575"/>
                        <a:pt x="15" y="531"/>
                      </a:cubicBezTo>
                      <a:cubicBezTo>
                        <a:pt x="6" y="510"/>
                        <a:pt x="0" y="488"/>
                        <a:pt x="3" y="464"/>
                      </a:cubicBezTo>
                      <a:cubicBezTo>
                        <a:pt x="10" y="419"/>
                        <a:pt x="55" y="386"/>
                        <a:pt x="103" y="397"/>
                      </a:cubicBezTo>
                      <a:cubicBezTo>
                        <a:pt x="129" y="402"/>
                        <a:pt x="155" y="412"/>
                        <a:pt x="178" y="426"/>
                      </a:cubicBezTo>
                      <a:cubicBezTo>
                        <a:pt x="206" y="442"/>
                        <a:pt x="231" y="464"/>
                        <a:pt x="257" y="484"/>
                      </a:cubicBezTo>
                      <a:cubicBezTo>
                        <a:pt x="261" y="487"/>
                        <a:pt x="265" y="492"/>
                        <a:pt x="272" y="498"/>
                      </a:cubicBezTo>
                      <a:cubicBezTo>
                        <a:pt x="272" y="490"/>
                        <a:pt x="272" y="485"/>
                        <a:pt x="272" y="480"/>
                      </a:cubicBezTo>
                      <a:cubicBezTo>
                        <a:pt x="272" y="358"/>
                        <a:pt x="272" y="235"/>
                        <a:pt x="272" y="113"/>
                      </a:cubicBezTo>
                      <a:cubicBezTo>
                        <a:pt x="272" y="53"/>
                        <a:pt x="318" y="5"/>
                        <a:pt x="376" y="3"/>
                      </a:cubicBezTo>
                      <a:cubicBezTo>
                        <a:pt x="439" y="0"/>
                        <a:pt x="489" y="48"/>
                        <a:pt x="490" y="111"/>
                      </a:cubicBezTo>
                      <a:cubicBezTo>
                        <a:pt x="491" y="178"/>
                        <a:pt x="490" y="244"/>
                        <a:pt x="490" y="311"/>
                      </a:cubicBezTo>
                      <a:cubicBezTo>
                        <a:pt x="490" y="316"/>
                        <a:pt x="490" y="321"/>
                        <a:pt x="490" y="328"/>
                      </a:cubicBezTo>
                      <a:cubicBezTo>
                        <a:pt x="521" y="309"/>
                        <a:pt x="552" y="302"/>
                        <a:pt x="585" y="312"/>
                      </a:cubicBezTo>
                      <a:cubicBezTo>
                        <a:pt x="619" y="322"/>
                        <a:pt x="643" y="344"/>
                        <a:pt x="658" y="378"/>
                      </a:cubicBezTo>
                      <a:cubicBezTo>
                        <a:pt x="694" y="353"/>
                        <a:pt x="733" y="341"/>
                        <a:pt x="775" y="360"/>
                      </a:cubicBezTo>
                      <a:cubicBezTo>
                        <a:pt x="817" y="378"/>
                        <a:pt x="838" y="412"/>
                        <a:pt x="842" y="457"/>
                      </a:cubicBezTo>
                      <a:cubicBezTo>
                        <a:pt x="858" y="451"/>
                        <a:pt x="873" y="444"/>
                        <a:pt x="889" y="441"/>
                      </a:cubicBezTo>
                      <a:cubicBezTo>
                        <a:pt x="956" y="429"/>
                        <a:pt x="1016" y="479"/>
                        <a:pt x="1016" y="547"/>
                      </a:cubicBezTo>
                      <a:cubicBezTo>
                        <a:pt x="1016" y="637"/>
                        <a:pt x="1017" y="726"/>
                        <a:pt x="1016" y="816"/>
                      </a:cubicBezTo>
                      <a:cubicBezTo>
                        <a:pt x="1014" y="1001"/>
                        <a:pt x="870" y="1157"/>
                        <a:pt x="686" y="1177"/>
                      </a:cubicBezTo>
                      <a:cubicBezTo>
                        <a:pt x="682" y="1177"/>
                        <a:pt x="679" y="1179"/>
                        <a:pt x="675" y="1179"/>
                      </a:cubicBezTo>
                      <a:cubicBezTo>
                        <a:pt x="654" y="1179"/>
                        <a:pt x="632" y="1179"/>
                        <a:pt x="610" y="1179"/>
                      </a:cubicBezTo>
                      <a:close/>
                      <a:moveTo>
                        <a:pt x="316" y="600"/>
                      </a:moveTo>
                      <a:cubicBezTo>
                        <a:pt x="315" y="601"/>
                        <a:pt x="313" y="601"/>
                        <a:pt x="312" y="602"/>
                      </a:cubicBezTo>
                      <a:cubicBezTo>
                        <a:pt x="309" y="598"/>
                        <a:pt x="306" y="594"/>
                        <a:pt x="302" y="590"/>
                      </a:cubicBezTo>
                      <a:cubicBezTo>
                        <a:pt x="258" y="544"/>
                        <a:pt x="214" y="499"/>
                        <a:pt x="160" y="466"/>
                      </a:cubicBezTo>
                      <a:cubicBezTo>
                        <a:pt x="141" y="454"/>
                        <a:pt x="119" y="445"/>
                        <a:pt x="98" y="440"/>
                      </a:cubicBezTo>
                      <a:cubicBezTo>
                        <a:pt x="63" y="433"/>
                        <a:pt x="41" y="458"/>
                        <a:pt x="48" y="492"/>
                      </a:cubicBezTo>
                      <a:cubicBezTo>
                        <a:pt x="51" y="503"/>
                        <a:pt x="54" y="515"/>
                        <a:pt x="60" y="525"/>
                      </a:cubicBezTo>
                      <a:cubicBezTo>
                        <a:pt x="74" y="551"/>
                        <a:pt x="89" y="576"/>
                        <a:pt x="105" y="602"/>
                      </a:cubicBezTo>
                      <a:cubicBezTo>
                        <a:pt x="173" y="709"/>
                        <a:pt x="241" y="817"/>
                        <a:pt x="310" y="925"/>
                      </a:cubicBezTo>
                      <a:cubicBezTo>
                        <a:pt x="323" y="945"/>
                        <a:pt x="336" y="966"/>
                        <a:pt x="351" y="985"/>
                      </a:cubicBezTo>
                      <a:cubicBezTo>
                        <a:pt x="434" y="1096"/>
                        <a:pt x="543" y="1147"/>
                        <a:pt x="682" y="1133"/>
                      </a:cubicBezTo>
                      <a:cubicBezTo>
                        <a:pt x="835" y="1118"/>
                        <a:pt x="968" y="976"/>
                        <a:pt x="972" y="822"/>
                      </a:cubicBezTo>
                      <a:cubicBezTo>
                        <a:pt x="974" y="730"/>
                        <a:pt x="973" y="638"/>
                        <a:pt x="972" y="546"/>
                      </a:cubicBezTo>
                      <a:cubicBezTo>
                        <a:pt x="972" y="510"/>
                        <a:pt x="942" y="482"/>
                        <a:pt x="906" y="482"/>
                      </a:cubicBezTo>
                      <a:cubicBezTo>
                        <a:pt x="871" y="482"/>
                        <a:pt x="843" y="511"/>
                        <a:pt x="842" y="546"/>
                      </a:cubicBezTo>
                      <a:cubicBezTo>
                        <a:pt x="841" y="554"/>
                        <a:pt x="842" y="561"/>
                        <a:pt x="842" y="568"/>
                      </a:cubicBezTo>
                      <a:cubicBezTo>
                        <a:pt x="826" y="568"/>
                        <a:pt x="813" y="568"/>
                        <a:pt x="798" y="568"/>
                      </a:cubicBezTo>
                      <a:cubicBezTo>
                        <a:pt x="798" y="563"/>
                        <a:pt x="798" y="559"/>
                        <a:pt x="798" y="554"/>
                      </a:cubicBezTo>
                      <a:cubicBezTo>
                        <a:pt x="798" y="523"/>
                        <a:pt x="798" y="492"/>
                        <a:pt x="798" y="460"/>
                      </a:cubicBezTo>
                      <a:cubicBezTo>
                        <a:pt x="798" y="431"/>
                        <a:pt x="779" y="406"/>
                        <a:pt x="752" y="398"/>
                      </a:cubicBezTo>
                      <a:cubicBezTo>
                        <a:pt x="711" y="385"/>
                        <a:pt x="668" y="415"/>
                        <a:pt x="667" y="459"/>
                      </a:cubicBezTo>
                      <a:cubicBezTo>
                        <a:pt x="667" y="481"/>
                        <a:pt x="667" y="503"/>
                        <a:pt x="667" y="525"/>
                      </a:cubicBezTo>
                      <a:cubicBezTo>
                        <a:pt x="651" y="525"/>
                        <a:pt x="637" y="525"/>
                        <a:pt x="621" y="525"/>
                      </a:cubicBezTo>
                      <a:cubicBezTo>
                        <a:pt x="621" y="489"/>
                        <a:pt x="621" y="455"/>
                        <a:pt x="621" y="420"/>
                      </a:cubicBezTo>
                      <a:cubicBezTo>
                        <a:pt x="621" y="380"/>
                        <a:pt x="593" y="351"/>
                        <a:pt x="555" y="351"/>
                      </a:cubicBezTo>
                      <a:cubicBezTo>
                        <a:pt x="518" y="351"/>
                        <a:pt x="490" y="381"/>
                        <a:pt x="490" y="420"/>
                      </a:cubicBezTo>
                      <a:cubicBezTo>
                        <a:pt x="490" y="465"/>
                        <a:pt x="490" y="509"/>
                        <a:pt x="490" y="554"/>
                      </a:cubicBezTo>
                      <a:cubicBezTo>
                        <a:pt x="490" y="559"/>
                        <a:pt x="490" y="563"/>
                        <a:pt x="490" y="568"/>
                      </a:cubicBezTo>
                      <a:cubicBezTo>
                        <a:pt x="475" y="568"/>
                        <a:pt x="461" y="568"/>
                        <a:pt x="447" y="568"/>
                      </a:cubicBezTo>
                      <a:cubicBezTo>
                        <a:pt x="447" y="562"/>
                        <a:pt x="447" y="556"/>
                        <a:pt x="447" y="551"/>
                      </a:cubicBezTo>
                      <a:cubicBezTo>
                        <a:pt x="447" y="416"/>
                        <a:pt x="447" y="282"/>
                        <a:pt x="447" y="148"/>
                      </a:cubicBezTo>
                      <a:cubicBezTo>
                        <a:pt x="447" y="135"/>
                        <a:pt x="447" y="122"/>
                        <a:pt x="446" y="110"/>
                      </a:cubicBezTo>
                      <a:cubicBezTo>
                        <a:pt x="445" y="81"/>
                        <a:pt x="427" y="57"/>
                        <a:pt x="400" y="49"/>
                      </a:cubicBezTo>
                      <a:cubicBezTo>
                        <a:pt x="356" y="36"/>
                        <a:pt x="316" y="68"/>
                        <a:pt x="316" y="115"/>
                      </a:cubicBezTo>
                      <a:cubicBezTo>
                        <a:pt x="316" y="272"/>
                        <a:pt x="316" y="428"/>
                        <a:pt x="316" y="585"/>
                      </a:cubicBezTo>
                      <a:cubicBezTo>
                        <a:pt x="316" y="590"/>
                        <a:pt x="316" y="595"/>
                        <a:pt x="316"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4" name="Freeform 21">
                  <a:extLst>
                    <a:ext uri="{FF2B5EF4-FFF2-40B4-BE49-F238E27FC236}">
                      <a16:creationId xmlns:a16="http://schemas.microsoft.com/office/drawing/2014/main" id="{953558CF-2224-4ED0-BDB8-D8A011C49710}"/>
                    </a:ext>
                  </a:extLst>
                </p:cNvPr>
                <p:cNvSpPr>
                  <a:spLocks/>
                </p:cNvSpPr>
                <p:nvPr/>
              </p:nvSpPr>
              <p:spPr bwMode="auto">
                <a:xfrm>
                  <a:off x="-3251202" y="-1859841"/>
                  <a:ext cx="1246187" cy="1085851"/>
                </a:xfrm>
                <a:custGeom>
                  <a:avLst/>
                  <a:gdLst>
                    <a:gd name="T0" fmla="*/ 176 w 643"/>
                    <a:gd name="T1" fmla="*/ 564 h 564"/>
                    <a:gd name="T2" fmla="*/ 90 w 643"/>
                    <a:gd name="T3" fmla="*/ 173 h 564"/>
                    <a:gd name="T4" fmla="*/ 501 w 643"/>
                    <a:gd name="T5" fmla="*/ 103 h 564"/>
                    <a:gd name="T6" fmla="*/ 559 w 643"/>
                    <a:gd name="T7" fmla="*/ 489 h 564"/>
                    <a:gd name="T8" fmla="*/ 515 w 643"/>
                    <a:gd name="T9" fmla="*/ 478 h 564"/>
                    <a:gd name="T10" fmla="*/ 525 w 643"/>
                    <a:gd name="T11" fmla="*/ 463 h 564"/>
                    <a:gd name="T12" fmla="*/ 535 w 643"/>
                    <a:gd name="T13" fmla="*/ 207 h 564"/>
                    <a:gd name="T14" fmla="*/ 310 w 643"/>
                    <a:gd name="T15" fmla="*/ 88 h 564"/>
                    <a:gd name="T16" fmla="*/ 103 w 643"/>
                    <a:gd name="T17" fmla="*/ 246 h 564"/>
                    <a:gd name="T18" fmla="*/ 165 w 643"/>
                    <a:gd name="T19" fmla="*/ 501 h 564"/>
                    <a:gd name="T20" fmla="*/ 176 w 643"/>
                    <a:gd name="T21" fmla="*/ 527 h 564"/>
                    <a:gd name="T22" fmla="*/ 176 w 643"/>
                    <a:gd name="T23"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3" h="564">
                      <a:moveTo>
                        <a:pt x="176" y="564"/>
                      </a:moveTo>
                      <a:cubicBezTo>
                        <a:pt x="53" y="488"/>
                        <a:pt x="0" y="313"/>
                        <a:pt x="90" y="173"/>
                      </a:cubicBezTo>
                      <a:cubicBezTo>
                        <a:pt x="180" y="33"/>
                        <a:pt x="371" y="0"/>
                        <a:pt x="501" y="103"/>
                      </a:cubicBezTo>
                      <a:cubicBezTo>
                        <a:pt x="632" y="206"/>
                        <a:pt x="643" y="378"/>
                        <a:pt x="559" y="489"/>
                      </a:cubicBezTo>
                      <a:cubicBezTo>
                        <a:pt x="544" y="485"/>
                        <a:pt x="530" y="482"/>
                        <a:pt x="515" y="478"/>
                      </a:cubicBezTo>
                      <a:cubicBezTo>
                        <a:pt x="518" y="473"/>
                        <a:pt x="522" y="468"/>
                        <a:pt x="525" y="463"/>
                      </a:cubicBezTo>
                      <a:cubicBezTo>
                        <a:pt x="579" y="380"/>
                        <a:pt x="585" y="294"/>
                        <a:pt x="535" y="207"/>
                      </a:cubicBezTo>
                      <a:cubicBezTo>
                        <a:pt x="486" y="122"/>
                        <a:pt x="409" y="81"/>
                        <a:pt x="310" y="88"/>
                      </a:cubicBezTo>
                      <a:cubicBezTo>
                        <a:pt x="209" y="96"/>
                        <a:pt x="137" y="150"/>
                        <a:pt x="103" y="246"/>
                      </a:cubicBezTo>
                      <a:cubicBezTo>
                        <a:pt x="69" y="342"/>
                        <a:pt x="92" y="429"/>
                        <a:pt x="165" y="501"/>
                      </a:cubicBezTo>
                      <a:cubicBezTo>
                        <a:pt x="172" y="509"/>
                        <a:pt x="177" y="516"/>
                        <a:pt x="176" y="527"/>
                      </a:cubicBezTo>
                      <a:cubicBezTo>
                        <a:pt x="175" y="539"/>
                        <a:pt x="176" y="550"/>
                        <a:pt x="1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25" name="Freeform 22">
                  <a:extLst>
                    <a:ext uri="{FF2B5EF4-FFF2-40B4-BE49-F238E27FC236}">
                      <a16:creationId xmlns:a16="http://schemas.microsoft.com/office/drawing/2014/main" id="{688780A7-8AEE-4E3E-B8A9-C411CBCD79C3}"/>
                    </a:ext>
                  </a:extLst>
                </p:cNvPr>
                <p:cNvSpPr>
                  <a:spLocks/>
                </p:cNvSpPr>
                <p:nvPr/>
              </p:nvSpPr>
              <p:spPr bwMode="auto">
                <a:xfrm>
                  <a:off x="-3044823" y="-1659815"/>
                  <a:ext cx="846139" cy="661988"/>
                </a:xfrm>
                <a:custGeom>
                  <a:avLst/>
                  <a:gdLst>
                    <a:gd name="T0" fmla="*/ 375 w 437"/>
                    <a:gd name="T1" fmla="*/ 344 h 344"/>
                    <a:gd name="T2" fmla="*/ 375 w 437"/>
                    <a:gd name="T3" fmla="*/ 223 h 344"/>
                    <a:gd name="T4" fmla="*/ 215 w 437"/>
                    <a:gd name="T5" fmla="*/ 70 h 344"/>
                    <a:gd name="T6" fmla="*/ 70 w 437"/>
                    <a:gd name="T7" fmla="*/ 216 h 344"/>
                    <a:gd name="T8" fmla="*/ 70 w 437"/>
                    <a:gd name="T9" fmla="*/ 342 h 344"/>
                    <a:gd name="T10" fmla="*/ 67 w 437"/>
                    <a:gd name="T11" fmla="*/ 103 h 344"/>
                    <a:gd name="T12" fmla="*/ 347 w 437"/>
                    <a:gd name="T13" fmla="*/ 71 h 344"/>
                    <a:gd name="T14" fmla="*/ 375 w 437"/>
                    <a:gd name="T15" fmla="*/ 344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344">
                      <a:moveTo>
                        <a:pt x="375" y="344"/>
                      </a:moveTo>
                      <a:cubicBezTo>
                        <a:pt x="375" y="302"/>
                        <a:pt x="375" y="263"/>
                        <a:pt x="375" y="223"/>
                      </a:cubicBezTo>
                      <a:cubicBezTo>
                        <a:pt x="374" y="135"/>
                        <a:pt x="303" y="67"/>
                        <a:pt x="215" y="70"/>
                      </a:cubicBezTo>
                      <a:cubicBezTo>
                        <a:pt x="137" y="73"/>
                        <a:pt x="72" y="138"/>
                        <a:pt x="70" y="216"/>
                      </a:cubicBezTo>
                      <a:cubicBezTo>
                        <a:pt x="69" y="258"/>
                        <a:pt x="70" y="299"/>
                        <a:pt x="70" y="342"/>
                      </a:cubicBezTo>
                      <a:cubicBezTo>
                        <a:pt x="26" y="300"/>
                        <a:pt x="0" y="189"/>
                        <a:pt x="67" y="103"/>
                      </a:cubicBezTo>
                      <a:cubicBezTo>
                        <a:pt x="134" y="15"/>
                        <a:pt x="262" y="0"/>
                        <a:pt x="347" y="71"/>
                      </a:cubicBezTo>
                      <a:cubicBezTo>
                        <a:pt x="437" y="146"/>
                        <a:pt x="436" y="271"/>
                        <a:pt x="375"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99" name="Rectangle 98">
            <a:extLst>
              <a:ext uri="{FF2B5EF4-FFF2-40B4-BE49-F238E27FC236}">
                <a16:creationId xmlns:a16="http://schemas.microsoft.com/office/drawing/2014/main" id="{12FBA2EB-F4B7-4CA7-9C70-81E10F23D988}"/>
              </a:ext>
            </a:extLst>
          </p:cNvPr>
          <p:cNvSpPr/>
          <p:nvPr/>
        </p:nvSpPr>
        <p:spPr bwMode="auto">
          <a:xfrm>
            <a:off x="269241" y="6047552"/>
            <a:ext cx="11655840" cy="339962"/>
          </a:xfrm>
          <a:prstGeom prst="rect">
            <a:avLst/>
          </a:prstGeom>
          <a:solidFill>
            <a:schemeClr val="accent6">
              <a:lumMod val="7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2745">
              <a:solidFill>
                <a:srgbClr val="353535"/>
              </a:solidFill>
              <a:latin typeface="Segoe UI Semi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E6DCB4A8-2723-4861-AF3A-909C24D6BC56}"/>
              </a:ext>
            </a:extLst>
          </p:cNvPr>
          <p:cNvGrpSpPr/>
          <p:nvPr/>
        </p:nvGrpSpPr>
        <p:grpSpPr>
          <a:xfrm>
            <a:off x="1608098" y="4406849"/>
            <a:ext cx="1834122" cy="1664987"/>
            <a:chOff x="486042" y="5289232"/>
            <a:chExt cx="1728131" cy="1568768"/>
          </a:xfrm>
        </p:grpSpPr>
        <p:pic>
          <p:nvPicPr>
            <p:cNvPr id="402" name="Picture 401">
              <a:extLst>
                <a:ext uri="{FF2B5EF4-FFF2-40B4-BE49-F238E27FC236}">
                  <a16:creationId xmlns:a16="http://schemas.microsoft.com/office/drawing/2014/main" id="{79991B63-C944-4779-BEC4-8716A56D1326}"/>
                </a:ext>
              </a:extLst>
            </p:cNvPr>
            <p:cNvPicPr>
              <a:picLocks noChangeAspect="1"/>
            </p:cNvPicPr>
            <p:nvPr/>
          </p:nvPicPr>
          <p:blipFill>
            <a:blip r:embed="rId6"/>
            <a:stretch>
              <a:fillRect/>
            </a:stretch>
          </p:blipFill>
          <p:spPr>
            <a:xfrm>
              <a:off x="648512" y="5289232"/>
              <a:ext cx="1032968" cy="782233"/>
            </a:xfrm>
            <a:prstGeom prst="rect">
              <a:avLst/>
            </a:prstGeom>
          </p:spPr>
        </p:pic>
        <p:grpSp>
          <p:nvGrpSpPr>
            <p:cNvPr id="272" name="Group 271">
              <a:extLst>
                <a:ext uri="{FF2B5EF4-FFF2-40B4-BE49-F238E27FC236}">
                  <a16:creationId xmlns:a16="http://schemas.microsoft.com/office/drawing/2014/main" id="{CAC19CF4-F74B-4801-81EB-E44C74D6F23B}"/>
                </a:ext>
              </a:extLst>
            </p:cNvPr>
            <p:cNvGrpSpPr/>
            <p:nvPr/>
          </p:nvGrpSpPr>
          <p:grpSpPr>
            <a:xfrm>
              <a:off x="486042" y="6197503"/>
              <a:ext cx="1728131" cy="644725"/>
              <a:chOff x="4160492" y="5377912"/>
              <a:chExt cx="2585360" cy="1280165"/>
            </a:xfrm>
          </p:grpSpPr>
          <p:grpSp>
            <p:nvGrpSpPr>
              <p:cNvPr id="392" name="Group 391">
                <a:extLst>
                  <a:ext uri="{FF2B5EF4-FFF2-40B4-BE49-F238E27FC236}">
                    <a16:creationId xmlns:a16="http://schemas.microsoft.com/office/drawing/2014/main" id="{B030FDA1-1336-4AB1-9CB8-58B07FFB8BBB}"/>
                  </a:ext>
                </a:extLst>
              </p:cNvPr>
              <p:cNvGrpSpPr/>
              <p:nvPr/>
            </p:nvGrpSpPr>
            <p:grpSpPr>
              <a:xfrm>
                <a:off x="4352925" y="5495925"/>
                <a:ext cx="2201139" cy="1162152"/>
                <a:chOff x="4352925" y="5495925"/>
                <a:chExt cx="2201139" cy="1162152"/>
              </a:xfrm>
            </p:grpSpPr>
            <p:sp>
              <p:nvSpPr>
                <p:cNvPr id="397" name="Rectangle 396">
                  <a:extLst>
                    <a:ext uri="{FF2B5EF4-FFF2-40B4-BE49-F238E27FC236}">
                      <a16:creationId xmlns:a16="http://schemas.microsoft.com/office/drawing/2014/main" id="{1A8466CC-7C8D-487B-B7B2-D0C640F3708C}"/>
                    </a:ext>
                  </a:extLst>
                </p:cNvPr>
                <p:cNvSpPr/>
                <p:nvPr/>
              </p:nvSpPr>
              <p:spPr>
                <a:xfrm>
                  <a:off x="4352925" y="5495925"/>
                  <a:ext cx="2201139" cy="262166"/>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8" name="Rectangle 397">
                  <a:extLst>
                    <a:ext uri="{FF2B5EF4-FFF2-40B4-BE49-F238E27FC236}">
                      <a16:creationId xmlns:a16="http://schemas.microsoft.com/office/drawing/2014/main" id="{E07DA36E-7718-4209-B2ED-64AD8FE004F8}"/>
                    </a:ext>
                  </a:extLst>
                </p:cNvPr>
                <p:cNvSpPr/>
                <p:nvPr/>
              </p:nvSpPr>
              <p:spPr>
                <a:xfrm rot="5400000">
                  <a:off x="4016269" y="6065695"/>
                  <a:ext cx="991698" cy="193058"/>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9" name="Rectangle 398">
                  <a:extLst>
                    <a:ext uri="{FF2B5EF4-FFF2-40B4-BE49-F238E27FC236}">
                      <a16:creationId xmlns:a16="http://schemas.microsoft.com/office/drawing/2014/main" id="{FF29AE72-832F-49F2-B7B7-AE143F2103B0}"/>
                    </a:ext>
                  </a:extLst>
                </p:cNvPr>
                <p:cNvSpPr/>
                <p:nvPr/>
              </p:nvSpPr>
              <p:spPr>
                <a:xfrm rot="5400000">
                  <a:off x="5982014" y="6086027"/>
                  <a:ext cx="991698" cy="152401"/>
                </a:xfrm>
                <a:prstGeom prst="rect">
                  <a:avLst/>
                </a:prstGeom>
                <a:solidFill>
                  <a:srgbClr val="FFFFFF">
                    <a:lumMod val="8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sp>
            <p:nvSpPr>
              <p:cNvPr id="393" name="Rectangle 392">
                <a:extLst>
                  <a:ext uri="{FF2B5EF4-FFF2-40B4-BE49-F238E27FC236}">
                    <a16:creationId xmlns:a16="http://schemas.microsoft.com/office/drawing/2014/main" id="{29A68E5D-8397-4714-B1E5-B6FA16DFCD51}"/>
                  </a:ext>
                </a:extLst>
              </p:cNvPr>
              <p:cNvSpPr/>
              <p:nvPr/>
            </p:nvSpPr>
            <p:spPr>
              <a:xfrm rot="5400000">
                <a:off x="3719060" y="5920886"/>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4" name="Rectangle 393">
                <a:extLst>
                  <a:ext uri="{FF2B5EF4-FFF2-40B4-BE49-F238E27FC236}">
                    <a16:creationId xmlns:a16="http://schemas.microsoft.com/office/drawing/2014/main" id="{3EA63E53-8757-4214-B25C-53CE08CD828F}"/>
                  </a:ext>
                </a:extLst>
              </p:cNvPr>
              <p:cNvSpPr/>
              <p:nvPr/>
            </p:nvSpPr>
            <p:spPr>
              <a:xfrm rot="5400000">
                <a:off x="6008666" y="5920887"/>
                <a:ext cx="1280159"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5" name="Rectangle 394">
                <a:extLst>
                  <a:ext uri="{FF2B5EF4-FFF2-40B4-BE49-F238E27FC236}">
                    <a16:creationId xmlns:a16="http://schemas.microsoft.com/office/drawing/2014/main" id="{FA99620C-8012-4EEB-80C8-DD82CB5E5E20}"/>
                  </a:ext>
                </a:extLst>
              </p:cNvPr>
              <p:cNvSpPr/>
              <p:nvPr/>
            </p:nvSpPr>
            <p:spPr>
              <a:xfrm>
                <a:off x="4262034" y="5377912"/>
                <a:ext cx="2477277"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96" name="Rectangle 395">
                <a:extLst>
                  <a:ext uri="{FF2B5EF4-FFF2-40B4-BE49-F238E27FC236}">
                    <a16:creationId xmlns:a16="http://schemas.microsoft.com/office/drawing/2014/main" id="{B84D4480-84D3-46FB-A4DD-E77826109077}"/>
                  </a:ext>
                </a:extLst>
              </p:cNvPr>
              <p:cNvSpPr/>
              <p:nvPr/>
            </p:nvSpPr>
            <p:spPr>
              <a:xfrm rot="5400000">
                <a:off x="3617519" y="5920888"/>
                <a:ext cx="1280160" cy="194213"/>
              </a:xfrm>
              <a:prstGeom prst="rect">
                <a:avLst/>
              </a:pr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grpSp>
          <p:nvGrpSpPr>
            <p:cNvPr id="274" name="Group 273">
              <a:extLst>
                <a:ext uri="{FF2B5EF4-FFF2-40B4-BE49-F238E27FC236}">
                  <a16:creationId xmlns:a16="http://schemas.microsoft.com/office/drawing/2014/main" id="{F080D900-6F71-4635-9D95-742D3717DFC2}"/>
                </a:ext>
              </a:extLst>
            </p:cNvPr>
            <p:cNvGrpSpPr/>
            <p:nvPr/>
          </p:nvGrpSpPr>
          <p:grpSpPr>
            <a:xfrm>
              <a:off x="1588348" y="6376423"/>
              <a:ext cx="216637" cy="481577"/>
              <a:chOff x="6013796" y="6118930"/>
              <a:chExt cx="216637" cy="481577"/>
            </a:xfrm>
          </p:grpSpPr>
          <p:cxnSp>
            <p:nvCxnSpPr>
              <p:cNvPr id="371" name="Straight Connector 370">
                <a:extLst>
                  <a:ext uri="{FF2B5EF4-FFF2-40B4-BE49-F238E27FC236}">
                    <a16:creationId xmlns:a16="http://schemas.microsoft.com/office/drawing/2014/main" id="{B58DD8A0-A643-4517-B2FA-09065E5A30F0}"/>
                  </a:ext>
                </a:extLst>
              </p:cNvPr>
              <p:cNvCxnSpPr/>
              <p:nvPr/>
            </p:nvCxnSpPr>
            <p:spPr>
              <a:xfrm flipH="1" flipV="1">
                <a:off x="6122114" y="6118930"/>
                <a:ext cx="0" cy="69268"/>
              </a:xfrm>
              <a:prstGeom prst="line">
                <a:avLst/>
              </a:prstGeom>
              <a:noFill/>
              <a:ln w="9525" cap="flat" cmpd="sng" algn="ctr">
                <a:solidFill>
                  <a:srgbClr val="68217A"/>
                </a:solidFill>
                <a:prstDash val="solid"/>
              </a:ln>
              <a:effectLst/>
            </p:spPr>
          </p:cxnSp>
          <p:pic>
            <p:nvPicPr>
              <p:cNvPr id="372" name="Picture 371">
                <a:extLst>
                  <a:ext uri="{FF2B5EF4-FFF2-40B4-BE49-F238E27FC236}">
                    <a16:creationId xmlns:a16="http://schemas.microsoft.com/office/drawing/2014/main" id="{90E7FCD4-EF1E-4DE7-842C-6CB08285BF19}"/>
                  </a:ext>
                </a:extLst>
              </p:cNvPr>
              <p:cNvPicPr>
                <a:picLocks noChangeAspect="1"/>
              </p:cNvPicPr>
              <p:nvPr/>
            </p:nvPicPr>
            <p:blipFill>
              <a:blip r:embed="rId7"/>
              <a:stretch>
                <a:fillRect/>
              </a:stretch>
            </p:blipFill>
            <p:spPr>
              <a:xfrm>
                <a:off x="6013796" y="6188198"/>
                <a:ext cx="216637" cy="412309"/>
              </a:xfrm>
              <a:prstGeom prst="rect">
                <a:avLst/>
              </a:prstGeom>
            </p:spPr>
          </p:pic>
        </p:grpSp>
        <p:grpSp>
          <p:nvGrpSpPr>
            <p:cNvPr id="275" name="Group 274">
              <a:extLst>
                <a:ext uri="{FF2B5EF4-FFF2-40B4-BE49-F238E27FC236}">
                  <a16:creationId xmlns:a16="http://schemas.microsoft.com/office/drawing/2014/main" id="{21A12A06-F661-4AD9-84B7-B5F4B441C2B6}"/>
                </a:ext>
              </a:extLst>
            </p:cNvPr>
            <p:cNvGrpSpPr/>
            <p:nvPr/>
          </p:nvGrpSpPr>
          <p:grpSpPr>
            <a:xfrm>
              <a:off x="718726" y="5392636"/>
              <a:ext cx="1144775" cy="1441515"/>
              <a:chOff x="1232899" y="5003799"/>
              <a:chExt cx="1473811" cy="1855838"/>
            </a:xfrm>
          </p:grpSpPr>
          <p:sp>
            <p:nvSpPr>
              <p:cNvPr id="283" name="Rectangle: Rounded Corners 282">
                <a:extLst>
                  <a:ext uri="{FF2B5EF4-FFF2-40B4-BE49-F238E27FC236}">
                    <a16:creationId xmlns:a16="http://schemas.microsoft.com/office/drawing/2014/main" id="{A35F31EB-201E-4B50-A227-CF5066326EDF}"/>
                  </a:ext>
                </a:extLst>
              </p:cNvPr>
              <p:cNvSpPr/>
              <p:nvPr/>
            </p:nvSpPr>
            <p:spPr>
              <a:xfrm>
                <a:off x="2200750" y="5935263"/>
                <a:ext cx="505960" cy="100698"/>
              </a:xfrm>
              <a:prstGeom prst="roundRect">
                <a:avLst>
                  <a:gd name="adj" fmla="val 50000"/>
                </a:avLst>
              </a:prstGeom>
              <a:solidFill>
                <a:srgbClr val="505050">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4" name="Rectangle: Rounded Corners 283">
                <a:extLst>
                  <a:ext uri="{FF2B5EF4-FFF2-40B4-BE49-F238E27FC236}">
                    <a16:creationId xmlns:a16="http://schemas.microsoft.com/office/drawing/2014/main" id="{15BD0180-0D43-42F9-AEEA-8EEAB4C3CF6E}"/>
                  </a:ext>
                </a:extLst>
              </p:cNvPr>
              <p:cNvSpPr/>
              <p:nvPr/>
            </p:nvSpPr>
            <p:spPr>
              <a:xfrm>
                <a:off x="2167622" y="5874433"/>
                <a:ext cx="505960" cy="161529"/>
              </a:xfrm>
              <a:prstGeom prst="roundRect">
                <a:avLst>
                  <a:gd name="adj" fmla="val 50000"/>
                </a:avLst>
              </a:prstGeom>
              <a:solidFill>
                <a:srgbClr val="D8B195"/>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5" name="Rectangle: Rounded Corners 284">
                <a:extLst>
                  <a:ext uri="{FF2B5EF4-FFF2-40B4-BE49-F238E27FC236}">
                    <a16:creationId xmlns:a16="http://schemas.microsoft.com/office/drawing/2014/main" id="{9ABBECFF-D033-42F8-9F89-D6615D1E77D4}"/>
                  </a:ext>
                </a:extLst>
              </p:cNvPr>
              <p:cNvSpPr/>
              <p:nvPr/>
            </p:nvSpPr>
            <p:spPr>
              <a:xfrm>
                <a:off x="1262328" y="5916833"/>
                <a:ext cx="505960" cy="131631"/>
              </a:xfrm>
              <a:prstGeom prst="roundRect">
                <a:avLst>
                  <a:gd name="adj" fmla="val 50000"/>
                </a:avLst>
              </a:prstGeom>
              <a:solidFill>
                <a:srgbClr val="68217A">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88" name="Freeform 60">
                <a:extLst>
                  <a:ext uri="{FF2B5EF4-FFF2-40B4-BE49-F238E27FC236}">
                    <a16:creationId xmlns:a16="http://schemas.microsoft.com/office/drawing/2014/main" id="{8A4FE5AE-16AD-487E-ADDA-1D5B97B2E823}"/>
                  </a:ext>
                </a:extLst>
              </p:cNvPr>
              <p:cNvSpPr>
                <a:spLocks/>
              </p:cNvSpPr>
              <p:nvPr/>
            </p:nvSpPr>
            <p:spPr bwMode="auto">
              <a:xfrm>
                <a:off x="1590373" y="5185381"/>
                <a:ext cx="366207" cy="85964"/>
              </a:xfrm>
              <a:custGeom>
                <a:avLst/>
                <a:gdLst>
                  <a:gd name="T0" fmla="*/ 0 w 184"/>
                  <a:gd name="T1" fmla="*/ 41 h 54"/>
                  <a:gd name="T2" fmla="*/ 9 w 184"/>
                  <a:gd name="T3" fmla="*/ 54 h 54"/>
                  <a:gd name="T4" fmla="*/ 175 w 184"/>
                  <a:gd name="T5" fmla="*/ 54 h 54"/>
                  <a:gd name="T6" fmla="*/ 184 w 184"/>
                  <a:gd name="T7" fmla="*/ 41 h 54"/>
                  <a:gd name="T8" fmla="*/ 184 w 184"/>
                  <a:gd name="T9" fmla="*/ 13 h 54"/>
                  <a:gd name="T10" fmla="*/ 175 w 184"/>
                  <a:gd name="T11" fmla="*/ 0 h 54"/>
                  <a:gd name="T12" fmla="*/ 9 w 184"/>
                  <a:gd name="T13" fmla="*/ 0 h 54"/>
                  <a:gd name="T14" fmla="*/ 0 w 184"/>
                  <a:gd name="T15" fmla="*/ 13 h 54"/>
                  <a:gd name="T16" fmla="*/ 0 w 184"/>
                  <a:gd name="T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54">
                    <a:moveTo>
                      <a:pt x="0" y="41"/>
                    </a:moveTo>
                    <a:cubicBezTo>
                      <a:pt x="0" y="48"/>
                      <a:pt x="4" y="54"/>
                      <a:pt x="9" y="54"/>
                    </a:cubicBezTo>
                    <a:cubicBezTo>
                      <a:pt x="175" y="54"/>
                      <a:pt x="175" y="54"/>
                      <a:pt x="175" y="54"/>
                    </a:cubicBezTo>
                    <a:cubicBezTo>
                      <a:pt x="180" y="54"/>
                      <a:pt x="184" y="48"/>
                      <a:pt x="184" y="41"/>
                    </a:cubicBezTo>
                    <a:cubicBezTo>
                      <a:pt x="184" y="13"/>
                      <a:pt x="184" y="13"/>
                      <a:pt x="184" y="13"/>
                    </a:cubicBezTo>
                    <a:cubicBezTo>
                      <a:pt x="184" y="5"/>
                      <a:pt x="180" y="0"/>
                      <a:pt x="175" y="0"/>
                    </a:cubicBezTo>
                    <a:cubicBezTo>
                      <a:pt x="9" y="0"/>
                      <a:pt x="9" y="0"/>
                      <a:pt x="9" y="0"/>
                    </a:cubicBezTo>
                    <a:cubicBezTo>
                      <a:pt x="4" y="0"/>
                      <a:pt x="0" y="5"/>
                      <a:pt x="0" y="13"/>
                    </a:cubicBezTo>
                    <a:lnTo>
                      <a:pt x="0" y="41"/>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289" name="Freeform: Shape 288">
                <a:extLst>
                  <a:ext uri="{FF2B5EF4-FFF2-40B4-BE49-F238E27FC236}">
                    <a16:creationId xmlns:a16="http://schemas.microsoft.com/office/drawing/2014/main" id="{C00E955C-3483-406D-8E8B-393147D741C0}"/>
                  </a:ext>
                </a:extLst>
              </p:cNvPr>
              <p:cNvSpPr>
                <a:spLocks/>
              </p:cNvSpPr>
              <p:nvPr/>
            </p:nvSpPr>
            <p:spPr bwMode="auto">
              <a:xfrm>
                <a:off x="1629232" y="5068408"/>
                <a:ext cx="292278" cy="470947"/>
              </a:xfrm>
              <a:custGeom>
                <a:avLst/>
                <a:gdLst>
                  <a:gd name="connsiteX0" fmla="*/ 44980 w 269876"/>
                  <a:gd name="connsiteY0" fmla="*/ 0 h 434850"/>
                  <a:gd name="connsiteX1" fmla="*/ 224896 w 269876"/>
                  <a:gd name="connsiteY1" fmla="*/ 0 h 434850"/>
                  <a:gd name="connsiteX2" fmla="*/ 269876 w 269876"/>
                  <a:gd name="connsiteY2" fmla="*/ 44980 h 434850"/>
                  <a:gd name="connsiteX3" fmla="*/ 269876 w 269876"/>
                  <a:gd name="connsiteY3" fmla="*/ 292016 h 434850"/>
                  <a:gd name="connsiteX4" fmla="*/ 224896 w 269876"/>
                  <a:gd name="connsiteY4" fmla="*/ 336996 h 434850"/>
                  <a:gd name="connsiteX5" fmla="*/ 203995 w 269876"/>
                  <a:gd name="connsiteY5" fmla="*/ 336996 h 434850"/>
                  <a:gd name="connsiteX6" fmla="*/ 203995 w 269876"/>
                  <a:gd name="connsiteY6" fmla="*/ 345992 h 434850"/>
                  <a:gd name="connsiteX7" fmla="*/ 203995 w 269876"/>
                  <a:gd name="connsiteY7" fmla="*/ 368613 h 434850"/>
                  <a:gd name="connsiteX8" fmla="*/ 134939 w 269876"/>
                  <a:gd name="connsiteY8" fmla="*/ 434850 h 434850"/>
                  <a:gd name="connsiteX9" fmla="*/ 65882 w 269876"/>
                  <a:gd name="connsiteY9" fmla="*/ 368613 h 434850"/>
                  <a:gd name="connsiteX10" fmla="*/ 65882 w 269876"/>
                  <a:gd name="connsiteY10" fmla="*/ 337614 h 434850"/>
                  <a:gd name="connsiteX11" fmla="*/ 65882 w 269876"/>
                  <a:gd name="connsiteY11" fmla="*/ 336996 h 434850"/>
                  <a:gd name="connsiteX12" fmla="*/ 44980 w 269876"/>
                  <a:gd name="connsiteY12" fmla="*/ 336996 h 434850"/>
                  <a:gd name="connsiteX13" fmla="*/ 0 w 269876"/>
                  <a:gd name="connsiteY13" fmla="*/ 292016 h 434850"/>
                  <a:gd name="connsiteX14" fmla="*/ 0 w 269876"/>
                  <a:gd name="connsiteY14" fmla="*/ 44980 h 434850"/>
                  <a:gd name="connsiteX15" fmla="*/ 44980 w 269876"/>
                  <a:gd name="connsiteY15" fmla="*/ 0 h 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876" h="434850">
                    <a:moveTo>
                      <a:pt x="44980" y="0"/>
                    </a:moveTo>
                    <a:lnTo>
                      <a:pt x="224896" y="0"/>
                    </a:lnTo>
                    <a:cubicBezTo>
                      <a:pt x="249738" y="0"/>
                      <a:pt x="269876" y="20138"/>
                      <a:pt x="269876" y="44980"/>
                    </a:cubicBezTo>
                    <a:lnTo>
                      <a:pt x="269876" y="292016"/>
                    </a:lnTo>
                    <a:cubicBezTo>
                      <a:pt x="269876" y="316858"/>
                      <a:pt x="249738" y="336996"/>
                      <a:pt x="224896" y="336996"/>
                    </a:cubicBezTo>
                    <a:lnTo>
                      <a:pt x="203995" y="336996"/>
                    </a:lnTo>
                    <a:lnTo>
                      <a:pt x="203995" y="345992"/>
                    </a:lnTo>
                    <a:cubicBezTo>
                      <a:pt x="203995" y="368613"/>
                      <a:pt x="203995" y="368613"/>
                      <a:pt x="203995" y="368613"/>
                    </a:cubicBezTo>
                    <a:cubicBezTo>
                      <a:pt x="203995" y="409617"/>
                      <a:pt x="173140" y="434850"/>
                      <a:pt x="134939" y="434850"/>
                    </a:cubicBezTo>
                    <a:cubicBezTo>
                      <a:pt x="96737" y="434850"/>
                      <a:pt x="65882" y="409617"/>
                      <a:pt x="65882" y="368613"/>
                    </a:cubicBezTo>
                    <a:cubicBezTo>
                      <a:pt x="65882" y="355208"/>
                      <a:pt x="65882" y="345155"/>
                      <a:pt x="65882" y="337614"/>
                    </a:cubicBezTo>
                    <a:lnTo>
                      <a:pt x="65882" y="336996"/>
                    </a:lnTo>
                    <a:lnTo>
                      <a:pt x="44980" y="336996"/>
                    </a:lnTo>
                    <a:cubicBezTo>
                      <a:pt x="20138" y="336996"/>
                      <a:pt x="0" y="316858"/>
                      <a:pt x="0" y="292016"/>
                    </a:cubicBezTo>
                    <a:lnTo>
                      <a:pt x="0" y="44980"/>
                    </a:lnTo>
                    <a:cubicBezTo>
                      <a:pt x="0" y="20138"/>
                      <a:pt x="20138" y="0"/>
                      <a:pt x="44980" y="0"/>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sp>
            <p:nvSpPr>
              <p:cNvPr id="290" name="Rectangle: Rounded Corners 84">
                <a:extLst>
                  <a:ext uri="{FF2B5EF4-FFF2-40B4-BE49-F238E27FC236}">
                    <a16:creationId xmlns:a16="http://schemas.microsoft.com/office/drawing/2014/main" id="{55FE6E1F-6BCD-46A4-8C87-361A0AD36A4E}"/>
                  </a:ext>
                </a:extLst>
              </p:cNvPr>
              <p:cNvSpPr/>
              <p:nvPr/>
            </p:nvSpPr>
            <p:spPr>
              <a:xfrm>
                <a:off x="1601873" y="5003799"/>
                <a:ext cx="342136" cy="447675"/>
              </a:xfrm>
              <a:custGeom>
                <a:avLst/>
                <a:gdLst>
                  <a:gd name="connsiteX0" fmla="*/ 0 w 303212"/>
                  <a:gd name="connsiteY0" fmla="*/ 114284 h 315841"/>
                  <a:gd name="connsiteX1" fmla="*/ 114284 w 303212"/>
                  <a:gd name="connsiteY1" fmla="*/ 0 h 315841"/>
                  <a:gd name="connsiteX2" fmla="*/ 188928 w 303212"/>
                  <a:gd name="connsiteY2" fmla="*/ 0 h 315841"/>
                  <a:gd name="connsiteX3" fmla="*/ 303212 w 303212"/>
                  <a:gd name="connsiteY3" fmla="*/ 114284 h 315841"/>
                  <a:gd name="connsiteX4" fmla="*/ 303212 w 303212"/>
                  <a:gd name="connsiteY4" fmla="*/ 201557 h 315841"/>
                  <a:gd name="connsiteX5" fmla="*/ 188928 w 303212"/>
                  <a:gd name="connsiteY5" fmla="*/ 315841 h 315841"/>
                  <a:gd name="connsiteX6" fmla="*/ 114284 w 303212"/>
                  <a:gd name="connsiteY6" fmla="*/ 315841 h 315841"/>
                  <a:gd name="connsiteX7" fmla="*/ 0 w 303212"/>
                  <a:gd name="connsiteY7" fmla="*/ 201557 h 315841"/>
                  <a:gd name="connsiteX8" fmla="*/ 0 w 303212"/>
                  <a:gd name="connsiteY8" fmla="*/ 114284 h 315841"/>
                  <a:gd name="connsiteX0" fmla="*/ 151 w 303363"/>
                  <a:gd name="connsiteY0" fmla="*/ 114284 h 315841"/>
                  <a:gd name="connsiteX1" fmla="*/ 114435 w 303363"/>
                  <a:gd name="connsiteY1" fmla="*/ 0 h 315841"/>
                  <a:gd name="connsiteX2" fmla="*/ 189079 w 303363"/>
                  <a:gd name="connsiteY2" fmla="*/ 0 h 315841"/>
                  <a:gd name="connsiteX3" fmla="*/ 303363 w 303363"/>
                  <a:gd name="connsiteY3" fmla="*/ 114284 h 315841"/>
                  <a:gd name="connsiteX4" fmla="*/ 303363 w 303363"/>
                  <a:gd name="connsiteY4" fmla="*/ 201557 h 315841"/>
                  <a:gd name="connsiteX5" fmla="*/ 189079 w 303363"/>
                  <a:gd name="connsiteY5" fmla="*/ 315841 h 315841"/>
                  <a:gd name="connsiteX6" fmla="*/ 57285 w 303363"/>
                  <a:gd name="connsiteY6" fmla="*/ 309491 h 315841"/>
                  <a:gd name="connsiteX7" fmla="*/ 151 w 303363"/>
                  <a:gd name="connsiteY7" fmla="*/ 201557 h 315841"/>
                  <a:gd name="connsiteX8" fmla="*/ 151 w 303363"/>
                  <a:gd name="connsiteY8" fmla="*/ 114284 h 315841"/>
                  <a:gd name="connsiteX0" fmla="*/ 151 w 308261"/>
                  <a:gd name="connsiteY0" fmla="*/ 114284 h 319016"/>
                  <a:gd name="connsiteX1" fmla="*/ 114435 w 308261"/>
                  <a:gd name="connsiteY1" fmla="*/ 0 h 319016"/>
                  <a:gd name="connsiteX2" fmla="*/ 189079 w 308261"/>
                  <a:gd name="connsiteY2" fmla="*/ 0 h 319016"/>
                  <a:gd name="connsiteX3" fmla="*/ 303363 w 308261"/>
                  <a:gd name="connsiteY3" fmla="*/ 114284 h 319016"/>
                  <a:gd name="connsiteX4" fmla="*/ 303363 w 308261"/>
                  <a:gd name="connsiteY4" fmla="*/ 201557 h 319016"/>
                  <a:gd name="connsiteX5" fmla="*/ 265279 w 308261"/>
                  <a:gd name="connsiteY5" fmla="*/ 319016 h 319016"/>
                  <a:gd name="connsiteX6" fmla="*/ 57285 w 308261"/>
                  <a:gd name="connsiteY6" fmla="*/ 309491 h 319016"/>
                  <a:gd name="connsiteX7" fmla="*/ 151 w 308261"/>
                  <a:gd name="connsiteY7" fmla="*/ 201557 h 319016"/>
                  <a:gd name="connsiteX8" fmla="*/ 151 w 308261"/>
                  <a:gd name="connsiteY8" fmla="*/ 114284 h 319016"/>
                  <a:gd name="connsiteX0" fmla="*/ 7802 w 315912"/>
                  <a:gd name="connsiteY0" fmla="*/ 114284 h 319016"/>
                  <a:gd name="connsiteX1" fmla="*/ 122086 w 315912"/>
                  <a:gd name="connsiteY1" fmla="*/ 0 h 319016"/>
                  <a:gd name="connsiteX2" fmla="*/ 196730 w 315912"/>
                  <a:gd name="connsiteY2" fmla="*/ 0 h 319016"/>
                  <a:gd name="connsiteX3" fmla="*/ 311014 w 315912"/>
                  <a:gd name="connsiteY3" fmla="*/ 114284 h 319016"/>
                  <a:gd name="connsiteX4" fmla="*/ 311014 w 315912"/>
                  <a:gd name="connsiteY4" fmla="*/ 201557 h 319016"/>
                  <a:gd name="connsiteX5" fmla="*/ 272930 w 315912"/>
                  <a:gd name="connsiteY5" fmla="*/ 319016 h 319016"/>
                  <a:gd name="connsiteX6" fmla="*/ 39536 w 315912"/>
                  <a:gd name="connsiteY6" fmla="*/ 319016 h 319016"/>
                  <a:gd name="connsiteX7" fmla="*/ 7802 w 315912"/>
                  <a:gd name="connsiteY7" fmla="*/ 201557 h 319016"/>
                  <a:gd name="connsiteX8" fmla="*/ 7802 w 315912"/>
                  <a:gd name="connsiteY8" fmla="*/ 114284 h 31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12" h="319016">
                    <a:moveTo>
                      <a:pt x="7802" y="114284"/>
                    </a:moveTo>
                    <a:cubicBezTo>
                      <a:pt x="7802" y="51167"/>
                      <a:pt x="58969" y="0"/>
                      <a:pt x="122086" y="0"/>
                    </a:cubicBezTo>
                    <a:lnTo>
                      <a:pt x="196730" y="0"/>
                    </a:lnTo>
                    <a:cubicBezTo>
                      <a:pt x="259847" y="0"/>
                      <a:pt x="311014" y="51167"/>
                      <a:pt x="311014" y="114284"/>
                    </a:cubicBezTo>
                    <a:lnTo>
                      <a:pt x="311014" y="201557"/>
                    </a:lnTo>
                    <a:cubicBezTo>
                      <a:pt x="311014" y="264674"/>
                      <a:pt x="336047" y="319016"/>
                      <a:pt x="272930" y="319016"/>
                    </a:cubicBezTo>
                    <a:lnTo>
                      <a:pt x="39536" y="319016"/>
                    </a:lnTo>
                    <a:cubicBezTo>
                      <a:pt x="-23581" y="319016"/>
                      <a:pt x="7802" y="264674"/>
                      <a:pt x="7802" y="201557"/>
                    </a:cubicBezTo>
                    <a:lnTo>
                      <a:pt x="7802" y="114284"/>
                    </a:lnTo>
                    <a:close/>
                  </a:path>
                </a:pathLst>
              </a:custGeom>
              <a:solidFill>
                <a:srgbClr val="000000"/>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295" name="Freeform: Shape 294">
                <a:extLst>
                  <a:ext uri="{FF2B5EF4-FFF2-40B4-BE49-F238E27FC236}">
                    <a16:creationId xmlns:a16="http://schemas.microsoft.com/office/drawing/2014/main" id="{A64E9730-7AC0-4563-93A9-0E3CC29626D7}"/>
                  </a:ext>
                </a:extLst>
              </p:cNvPr>
              <p:cNvSpPr/>
              <p:nvPr/>
            </p:nvSpPr>
            <p:spPr>
              <a:xfrm>
                <a:off x="1427904" y="6285262"/>
                <a:ext cx="222972" cy="574374"/>
              </a:xfrm>
              <a:custGeom>
                <a:avLst/>
                <a:gdLst>
                  <a:gd name="connsiteX0" fmla="*/ 102941 w 205882"/>
                  <a:gd name="connsiteY0" fmla="*/ 0 h 530350"/>
                  <a:gd name="connsiteX1" fmla="*/ 205882 w 205882"/>
                  <a:gd name="connsiteY1" fmla="*/ 102941 h 530350"/>
                  <a:gd name="connsiteX2" fmla="*/ 205882 w 205882"/>
                  <a:gd name="connsiteY2" fmla="*/ 530350 h 530350"/>
                  <a:gd name="connsiteX3" fmla="*/ 0 w 205882"/>
                  <a:gd name="connsiteY3" fmla="*/ 530350 h 530350"/>
                  <a:gd name="connsiteX4" fmla="*/ 0 w 205882"/>
                  <a:gd name="connsiteY4" fmla="*/ 102941 h 530350"/>
                  <a:gd name="connsiteX5" fmla="*/ 102941 w 205882"/>
                  <a:gd name="connsiteY5" fmla="*/ 0 h 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82" h="530350">
                    <a:moveTo>
                      <a:pt x="102941" y="0"/>
                    </a:moveTo>
                    <a:cubicBezTo>
                      <a:pt x="159794" y="0"/>
                      <a:pt x="205882" y="46088"/>
                      <a:pt x="205882" y="102941"/>
                    </a:cubicBezTo>
                    <a:lnTo>
                      <a:pt x="205882" y="530350"/>
                    </a:lnTo>
                    <a:lnTo>
                      <a:pt x="0" y="530350"/>
                    </a:lnTo>
                    <a:lnTo>
                      <a:pt x="0" y="102941"/>
                    </a:lnTo>
                    <a:cubicBezTo>
                      <a:pt x="0" y="46088"/>
                      <a:pt x="46088" y="0"/>
                      <a:pt x="102941"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3" name="Freeform: Shape 302">
                <a:extLst>
                  <a:ext uri="{FF2B5EF4-FFF2-40B4-BE49-F238E27FC236}">
                    <a16:creationId xmlns:a16="http://schemas.microsoft.com/office/drawing/2014/main" id="{B5598B8D-1AF6-4F7C-88F5-DA3633E0D389}"/>
                  </a:ext>
                </a:extLst>
              </p:cNvPr>
              <p:cNvSpPr/>
              <p:nvPr/>
            </p:nvSpPr>
            <p:spPr>
              <a:xfrm>
                <a:off x="1938527" y="6285262"/>
                <a:ext cx="218766" cy="574375"/>
              </a:xfrm>
              <a:custGeom>
                <a:avLst/>
                <a:gdLst>
                  <a:gd name="connsiteX0" fmla="*/ 100999 w 201998"/>
                  <a:gd name="connsiteY0" fmla="*/ 0 h 530351"/>
                  <a:gd name="connsiteX1" fmla="*/ 201998 w 201998"/>
                  <a:gd name="connsiteY1" fmla="*/ 100999 h 530351"/>
                  <a:gd name="connsiteX2" fmla="*/ 201998 w 201998"/>
                  <a:gd name="connsiteY2" fmla="*/ 530351 h 530351"/>
                  <a:gd name="connsiteX3" fmla="*/ 0 w 201998"/>
                  <a:gd name="connsiteY3" fmla="*/ 530351 h 530351"/>
                  <a:gd name="connsiteX4" fmla="*/ 0 w 201998"/>
                  <a:gd name="connsiteY4" fmla="*/ 100999 h 530351"/>
                  <a:gd name="connsiteX5" fmla="*/ 100999 w 201998"/>
                  <a:gd name="connsiteY5" fmla="*/ 0 h 53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98" h="530351">
                    <a:moveTo>
                      <a:pt x="100999" y="0"/>
                    </a:moveTo>
                    <a:cubicBezTo>
                      <a:pt x="156779" y="0"/>
                      <a:pt x="201998" y="45219"/>
                      <a:pt x="201998" y="100999"/>
                    </a:cubicBezTo>
                    <a:lnTo>
                      <a:pt x="201998" y="530351"/>
                    </a:lnTo>
                    <a:lnTo>
                      <a:pt x="0" y="530351"/>
                    </a:lnTo>
                    <a:lnTo>
                      <a:pt x="0" y="100999"/>
                    </a:lnTo>
                    <a:cubicBezTo>
                      <a:pt x="0" y="45219"/>
                      <a:pt x="45219" y="0"/>
                      <a:pt x="100999" y="0"/>
                    </a:cubicBezTo>
                    <a:close/>
                  </a:path>
                </a:pathLst>
              </a:custGeom>
              <a:solidFill>
                <a:srgbClr val="FFFFFF">
                  <a:lumMod val="65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sp>
            <p:nvSpPr>
              <p:cNvPr id="304" name="Freeform: Shape 303">
                <a:extLst>
                  <a:ext uri="{FF2B5EF4-FFF2-40B4-BE49-F238E27FC236}">
                    <a16:creationId xmlns:a16="http://schemas.microsoft.com/office/drawing/2014/main" id="{3A87AB9A-A474-4DDD-9DD4-7EB150C1A31D}"/>
                  </a:ext>
                </a:extLst>
              </p:cNvPr>
              <p:cNvSpPr/>
              <p:nvPr/>
            </p:nvSpPr>
            <p:spPr>
              <a:xfrm>
                <a:off x="1232899" y="5480041"/>
                <a:ext cx="1330989" cy="990304"/>
              </a:xfrm>
              <a:custGeom>
                <a:avLst/>
                <a:gdLst>
                  <a:gd name="connsiteX0" fmla="*/ 323097 w 1228972"/>
                  <a:gd name="connsiteY0" fmla="*/ 0 h 914400"/>
                  <a:gd name="connsiteX1" fmla="*/ 704093 w 1228972"/>
                  <a:gd name="connsiteY1" fmla="*/ 0 h 914400"/>
                  <a:gd name="connsiteX2" fmla="*/ 734728 w 1228972"/>
                  <a:gd name="connsiteY2" fmla="*/ 6185 h 914400"/>
                  <a:gd name="connsiteX3" fmla="*/ 743472 w 1228972"/>
                  <a:gd name="connsiteY3" fmla="*/ 6340 h 914400"/>
                  <a:gd name="connsiteX4" fmla="*/ 805041 w 1228972"/>
                  <a:gd name="connsiteY4" fmla="*/ 48694 h 914400"/>
                  <a:gd name="connsiteX5" fmla="*/ 981548 w 1228972"/>
                  <a:gd name="connsiteY5" fmla="*/ 351630 h 914400"/>
                  <a:gd name="connsiteX6" fmla="*/ 1204765 w 1228972"/>
                  <a:gd name="connsiteY6" fmla="*/ 351630 h 914400"/>
                  <a:gd name="connsiteX7" fmla="*/ 1228972 w 1228972"/>
                  <a:gd name="connsiteY7" fmla="*/ 356518 h 914400"/>
                  <a:gd name="connsiteX8" fmla="*/ 1228972 w 1228972"/>
                  <a:gd name="connsiteY8" fmla="*/ 516979 h 914400"/>
                  <a:gd name="connsiteX9" fmla="*/ 1204765 w 1228972"/>
                  <a:gd name="connsiteY9" fmla="*/ 521866 h 914400"/>
                  <a:gd name="connsiteX10" fmla="*/ 940796 w 1228972"/>
                  <a:gd name="connsiteY10" fmla="*/ 521866 h 914400"/>
                  <a:gd name="connsiteX11" fmla="*/ 940049 w 1228972"/>
                  <a:gd name="connsiteY11" fmla="*/ 522121 h 914400"/>
                  <a:gd name="connsiteX12" fmla="*/ 936178 w 1228972"/>
                  <a:gd name="connsiteY12" fmla="*/ 521866 h 914400"/>
                  <a:gd name="connsiteX13" fmla="*/ 925739 w 1228972"/>
                  <a:gd name="connsiteY13" fmla="*/ 521866 h 914400"/>
                  <a:gd name="connsiteX14" fmla="*/ 920699 w 1228972"/>
                  <a:gd name="connsiteY14" fmla="*/ 520849 h 914400"/>
                  <a:gd name="connsiteX15" fmla="*/ 906543 w 1228972"/>
                  <a:gd name="connsiteY15" fmla="*/ 519918 h 914400"/>
                  <a:gd name="connsiteX16" fmla="*/ 899688 w 1228972"/>
                  <a:gd name="connsiteY16" fmla="*/ 516606 h 914400"/>
                  <a:gd name="connsiteX17" fmla="*/ 892608 w 1228972"/>
                  <a:gd name="connsiteY17" fmla="*/ 515177 h 914400"/>
                  <a:gd name="connsiteX18" fmla="*/ 882193 w 1228972"/>
                  <a:gd name="connsiteY18" fmla="*/ 508155 h 914400"/>
                  <a:gd name="connsiteX19" fmla="*/ 876307 w 1228972"/>
                  <a:gd name="connsiteY19" fmla="*/ 505312 h 914400"/>
                  <a:gd name="connsiteX20" fmla="*/ 873809 w 1228972"/>
                  <a:gd name="connsiteY20" fmla="*/ 502503 h 914400"/>
                  <a:gd name="connsiteX21" fmla="*/ 865552 w 1228972"/>
                  <a:gd name="connsiteY21" fmla="*/ 496936 h 914400"/>
                  <a:gd name="connsiteX22" fmla="*/ 855176 w 1228972"/>
                  <a:gd name="connsiteY22" fmla="*/ 481546 h 914400"/>
                  <a:gd name="connsiteX23" fmla="*/ 853195 w 1228972"/>
                  <a:gd name="connsiteY23" fmla="*/ 479318 h 914400"/>
                  <a:gd name="connsiteX24" fmla="*/ 850147 w 1228972"/>
                  <a:gd name="connsiteY24" fmla="*/ 474087 h 914400"/>
                  <a:gd name="connsiteX25" fmla="*/ 847310 w 1228972"/>
                  <a:gd name="connsiteY25" fmla="*/ 469880 h 914400"/>
                  <a:gd name="connsiteX26" fmla="*/ 847106 w 1228972"/>
                  <a:gd name="connsiteY26" fmla="*/ 468868 h 914400"/>
                  <a:gd name="connsiteX27" fmla="*/ 799345 w 1228972"/>
                  <a:gd name="connsiteY27" fmla="*/ 386896 h 914400"/>
                  <a:gd name="connsiteX28" fmla="*/ 799345 w 1228972"/>
                  <a:gd name="connsiteY28" fmla="*/ 819148 h 914400"/>
                  <a:gd name="connsiteX29" fmla="*/ 704093 w 1228972"/>
                  <a:gd name="connsiteY29" fmla="*/ 914400 h 914400"/>
                  <a:gd name="connsiteX30" fmla="*/ 323097 w 1228972"/>
                  <a:gd name="connsiteY30" fmla="*/ 914400 h 914400"/>
                  <a:gd name="connsiteX31" fmla="*/ 227845 w 1228972"/>
                  <a:gd name="connsiteY31" fmla="*/ 819148 h 914400"/>
                  <a:gd name="connsiteX32" fmla="*/ 227845 w 1228972"/>
                  <a:gd name="connsiteY32" fmla="*/ 366140 h 914400"/>
                  <a:gd name="connsiteX33" fmla="*/ 163288 w 1228972"/>
                  <a:gd name="connsiteY33" fmla="*/ 476938 h 914400"/>
                  <a:gd name="connsiteX34" fmla="*/ 43509 w 1228972"/>
                  <a:gd name="connsiteY34" fmla="*/ 508524 h 914400"/>
                  <a:gd name="connsiteX35" fmla="*/ 43509 w 1228972"/>
                  <a:gd name="connsiteY35" fmla="*/ 508525 h 914400"/>
                  <a:gd name="connsiteX36" fmla="*/ 11923 w 1228972"/>
                  <a:gd name="connsiteY36" fmla="*/ 388745 h 914400"/>
                  <a:gd name="connsiteX37" fmla="*/ 211442 w 1228972"/>
                  <a:gd name="connsiteY37" fmla="*/ 46314 h 914400"/>
                  <a:gd name="connsiteX38" fmla="*/ 298297 w 1228972"/>
                  <a:gd name="connsiteY38" fmla="*/ 3511 h 914400"/>
                  <a:gd name="connsiteX39" fmla="*/ 301054 w 1228972"/>
                  <a:gd name="connsiteY39" fmla="*/ 445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28972" h="914400">
                    <a:moveTo>
                      <a:pt x="323097" y="0"/>
                    </a:moveTo>
                    <a:lnTo>
                      <a:pt x="704093" y="0"/>
                    </a:lnTo>
                    <a:lnTo>
                      <a:pt x="734728" y="6185"/>
                    </a:lnTo>
                    <a:lnTo>
                      <a:pt x="743472" y="6340"/>
                    </a:lnTo>
                    <a:cubicBezTo>
                      <a:pt x="768380" y="10421"/>
                      <a:pt x="791341" y="25182"/>
                      <a:pt x="805041" y="48694"/>
                    </a:cubicBezTo>
                    <a:lnTo>
                      <a:pt x="981548" y="351630"/>
                    </a:lnTo>
                    <a:lnTo>
                      <a:pt x="1204765" y="351630"/>
                    </a:lnTo>
                    <a:lnTo>
                      <a:pt x="1228972" y="356518"/>
                    </a:lnTo>
                    <a:lnTo>
                      <a:pt x="1228972" y="516979"/>
                    </a:lnTo>
                    <a:lnTo>
                      <a:pt x="1204765" y="521866"/>
                    </a:lnTo>
                    <a:lnTo>
                      <a:pt x="940796" y="521866"/>
                    </a:lnTo>
                    <a:lnTo>
                      <a:pt x="940049" y="522121"/>
                    </a:lnTo>
                    <a:lnTo>
                      <a:pt x="936178" y="521866"/>
                    </a:lnTo>
                    <a:lnTo>
                      <a:pt x="925739" y="521866"/>
                    </a:lnTo>
                    <a:lnTo>
                      <a:pt x="920699" y="520849"/>
                    </a:lnTo>
                    <a:lnTo>
                      <a:pt x="906543" y="519918"/>
                    </a:lnTo>
                    <a:lnTo>
                      <a:pt x="899688" y="516606"/>
                    </a:lnTo>
                    <a:lnTo>
                      <a:pt x="892608" y="515177"/>
                    </a:lnTo>
                    <a:lnTo>
                      <a:pt x="882193" y="508155"/>
                    </a:lnTo>
                    <a:lnTo>
                      <a:pt x="876307" y="505312"/>
                    </a:lnTo>
                    <a:lnTo>
                      <a:pt x="873809" y="502503"/>
                    </a:lnTo>
                    <a:lnTo>
                      <a:pt x="865552" y="496936"/>
                    </a:lnTo>
                    <a:lnTo>
                      <a:pt x="855176" y="481546"/>
                    </a:lnTo>
                    <a:lnTo>
                      <a:pt x="853195" y="479318"/>
                    </a:lnTo>
                    <a:lnTo>
                      <a:pt x="850147" y="474087"/>
                    </a:lnTo>
                    <a:lnTo>
                      <a:pt x="847310" y="469880"/>
                    </a:lnTo>
                    <a:lnTo>
                      <a:pt x="847106" y="468868"/>
                    </a:lnTo>
                    <a:lnTo>
                      <a:pt x="799345" y="386896"/>
                    </a:lnTo>
                    <a:lnTo>
                      <a:pt x="799345" y="819148"/>
                    </a:lnTo>
                    <a:cubicBezTo>
                      <a:pt x="799345" y="871754"/>
                      <a:pt x="756699" y="914400"/>
                      <a:pt x="704093" y="914400"/>
                    </a:cubicBezTo>
                    <a:lnTo>
                      <a:pt x="323097" y="914400"/>
                    </a:lnTo>
                    <a:cubicBezTo>
                      <a:pt x="270491" y="914400"/>
                      <a:pt x="227845" y="871754"/>
                      <a:pt x="227845" y="819148"/>
                    </a:cubicBezTo>
                    <a:lnTo>
                      <a:pt x="227845" y="366140"/>
                    </a:lnTo>
                    <a:lnTo>
                      <a:pt x="163288" y="476938"/>
                    </a:lnTo>
                    <a:cubicBezTo>
                      <a:pt x="138934" y="518736"/>
                      <a:pt x="85308" y="532878"/>
                      <a:pt x="43509" y="508524"/>
                    </a:cubicBezTo>
                    <a:lnTo>
                      <a:pt x="43509" y="508525"/>
                    </a:lnTo>
                    <a:cubicBezTo>
                      <a:pt x="1710" y="484170"/>
                      <a:pt x="-12431" y="430544"/>
                      <a:pt x="11923" y="388745"/>
                    </a:cubicBezTo>
                    <a:lnTo>
                      <a:pt x="211442" y="46314"/>
                    </a:lnTo>
                    <a:cubicBezTo>
                      <a:pt x="229708" y="14965"/>
                      <a:pt x="264439" y="-827"/>
                      <a:pt x="298297" y="3511"/>
                    </a:cubicBezTo>
                    <a:lnTo>
                      <a:pt x="301054" y="4450"/>
                    </a:lnTo>
                    <a:close/>
                  </a:path>
                </a:pathLst>
              </a:custGeom>
              <a:solidFill>
                <a:srgbClr val="B4009E">
                  <a:lumMod val="50000"/>
                </a:srgbClr>
              </a:solidFill>
              <a:ln w="10795" cap="flat" cmpd="sng" algn="ctr">
                <a:noFill/>
                <a:prstDash val="solid"/>
              </a:ln>
              <a:effectLst/>
            </p:spPr>
            <p:txBody>
              <a:bodyPr rtlCol="0" anchor="ctr"/>
              <a:lstStyle/>
              <a:p>
                <a:pPr algn="ctr" defTabSz="749141">
                  <a:defRPr/>
                </a:pPr>
                <a:endParaRPr lang="en-US" sz="1961" kern="0">
                  <a:solidFill>
                    <a:srgbClr val="FFFFFF"/>
                  </a:solidFill>
                  <a:latin typeface="Segoe UI"/>
                </a:endParaRPr>
              </a:p>
            </p:txBody>
          </p:sp>
          <p:grpSp>
            <p:nvGrpSpPr>
              <p:cNvPr id="308" name="Group 307">
                <a:extLst>
                  <a:ext uri="{FF2B5EF4-FFF2-40B4-BE49-F238E27FC236}">
                    <a16:creationId xmlns:a16="http://schemas.microsoft.com/office/drawing/2014/main" id="{E3A66E4F-2E66-440F-8987-945F26452D3F}"/>
                  </a:ext>
                </a:extLst>
              </p:cNvPr>
              <p:cNvGrpSpPr/>
              <p:nvPr/>
            </p:nvGrpSpPr>
            <p:grpSpPr>
              <a:xfrm>
                <a:off x="1397646" y="5850619"/>
                <a:ext cx="757129" cy="1006385"/>
                <a:chOff x="3666811" y="5009099"/>
                <a:chExt cx="1108389" cy="1473283"/>
              </a:xfrm>
            </p:grpSpPr>
            <p:sp>
              <p:nvSpPr>
                <p:cNvPr id="309" name="Freeform 148">
                  <a:extLst>
                    <a:ext uri="{FF2B5EF4-FFF2-40B4-BE49-F238E27FC236}">
                      <a16:creationId xmlns:a16="http://schemas.microsoft.com/office/drawing/2014/main" id="{6A47D367-8ABA-420F-9908-446754B80D50}"/>
                    </a:ext>
                  </a:extLst>
                </p:cNvPr>
                <p:cNvSpPr>
                  <a:spLocks/>
                </p:cNvSpPr>
                <p:nvPr/>
              </p:nvSpPr>
              <p:spPr bwMode="auto">
                <a:xfrm>
                  <a:off x="4147135" y="6218594"/>
                  <a:ext cx="154774" cy="263788"/>
                </a:xfrm>
                <a:custGeom>
                  <a:avLst/>
                  <a:gdLst>
                    <a:gd name="T0" fmla="*/ 48 w 48"/>
                    <a:gd name="T1" fmla="*/ 90 h 90"/>
                    <a:gd name="T2" fmla="*/ 0 w 48"/>
                    <a:gd name="T3" fmla="*/ 90 h 90"/>
                    <a:gd name="T4" fmla="*/ 5 w 48"/>
                    <a:gd name="T5" fmla="*/ 0 h 90"/>
                    <a:gd name="T6" fmla="*/ 41 w 48"/>
                    <a:gd name="T7" fmla="*/ 0 h 90"/>
                    <a:gd name="T8" fmla="*/ 48 w 48"/>
                    <a:gd name="T9" fmla="*/ 90 h 90"/>
                  </a:gdLst>
                  <a:ahLst/>
                  <a:cxnLst>
                    <a:cxn ang="0">
                      <a:pos x="T0" y="T1"/>
                    </a:cxn>
                    <a:cxn ang="0">
                      <a:pos x="T2" y="T3"/>
                    </a:cxn>
                    <a:cxn ang="0">
                      <a:pos x="T4" y="T5"/>
                    </a:cxn>
                    <a:cxn ang="0">
                      <a:pos x="T6" y="T7"/>
                    </a:cxn>
                    <a:cxn ang="0">
                      <a:pos x="T8" y="T9"/>
                    </a:cxn>
                  </a:cxnLst>
                  <a:rect l="0" t="0" r="r" b="b"/>
                  <a:pathLst>
                    <a:path w="48" h="90">
                      <a:moveTo>
                        <a:pt x="48" y="90"/>
                      </a:moveTo>
                      <a:lnTo>
                        <a:pt x="0" y="90"/>
                      </a:lnTo>
                      <a:lnTo>
                        <a:pt x="5" y="0"/>
                      </a:lnTo>
                      <a:lnTo>
                        <a:pt x="41" y="0"/>
                      </a:lnTo>
                      <a:lnTo>
                        <a:pt x="48" y="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10" name="Freeform 149">
                  <a:extLst>
                    <a:ext uri="{FF2B5EF4-FFF2-40B4-BE49-F238E27FC236}">
                      <a16:creationId xmlns:a16="http://schemas.microsoft.com/office/drawing/2014/main" id="{0940654D-5907-4860-9519-C6E34B98A762}"/>
                    </a:ext>
                  </a:extLst>
                </p:cNvPr>
                <p:cNvSpPr>
                  <a:spLocks/>
                </p:cNvSpPr>
                <p:nvPr/>
              </p:nvSpPr>
              <p:spPr bwMode="auto">
                <a:xfrm>
                  <a:off x="4176071" y="6080042"/>
                  <a:ext cx="89869" cy="138550"/>
                </a:xfrm>
                <a:custGeom>
                  <a:avLst/>
                  <a:gdLst>
                    <a:gd name="T0" fmla="*/ 24 w 24"/>
                    <a:gd name="T1" fmla="*/ 37 h 37"/>
                    <a:gd name="T2" fmla="*/ 0 w 24"/>
                    <a:gd name="T3" fmla="*/ 37 h 37"/>
                    <a:gd name="T4" fmla="*/ 2 w 24"/>
                    <a:gd name="T5" fmla="*/ 0 h 37"/>
                    <a:gd name="T6" fmla="*/ 22 w 24"/>
                    <a:gd name="T7" fmla="*/ 0 h 37"/>
                    <a:gd name="T8" fmla="*/ 24 w 24"/>
                    <a:gd name="T9" fmla="*/ 37 h 37"/>
                  </a:gdLst>
                  <a:ahLst/>
                  <a:cxnLst>
                    <a:cxn ang="0">
                      <a:pos x="T0" y="T1"/>
                    </a:cxn>
                    <a:cxn ang="0">
                      <a:pos x="T2" y="T3"/>
                    </a:cxn>
                    <a:cxn ang="0">
                      <a:pos x="T4" y="T5"/>
                    </a:cxn>
                    <a:cxn ang="0">
                      <a:pos x="T6" y="T7"/>
                    </a:cxn>
                    <a:cxn ang="0">
                      <a:pos x="T8" y="T9"/>
                    </a:cxn>
                  </a:cxnLst>
                  <a:rect l="0" t="0" r="r" b="b"/>
                  <a:pathLst>
                    <a:path w="24" h="37">
                      <a:moveTo>
                        <a:pt x="24" y="37"/>
                      </a:moveTo>
                      <a:lnTo>
                        <a:pt x="0" y="37"/>
                      </a:lnTo>
                      <a:lnTo>
                        <a:pt x="2" y="0"/>
                      </a:lnTo>
                      <a:lnTo>
                        <a:pt x="22" y="0"/>
                      </a:lnTo>
                      <a:lnTo>
                        <a:pt x="24" y="3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0" name="Freeform 152">
                  <a:extLst>
                    <a:ext uri="{FF2B5EF4-FFF2-40B4-BE49-F238E27FC236}">
                      <a16:creationId xmlns:a16="http://schemas.microsoft.com/office/drawing/2014/main" id="{051525D5-7373-412E-A991-64EAA2C4152B}"/>
                    </a:ext>
                  </a:extLst>
                </p:cNvPr>
                <p:cNvSpPr>
                  <a:spLocks/>
                </p:cNvSpPr>
                <p:nvPr/>
              </p:nvSpPr>
              <p:spPr bwMode="auto">
                <a:xfrm>
                  <a:off x="3839061" y="6095021"/>
                  <a:ext cx="265865" cy="82380"/>
                </a:xfrm>
                <a:custGeom>
                  <a:avLst/>
                  <a:gdLst>
                    <a:gd name="T0" fmla="*/ 33 w 33"/>
                    <a:gd name="T1" fmla="*/ 0 h 10"/>
                    <a:gd name="T2" fmla="*/ 33 w 33"/>
                    <a:gd name="T3" fmla="*/ 3 h 10"/>
                    <a:gd name="T4" fmla="*/ 26 w 33"/>
                    <a:gd name="T5" fmla="*/ 10 h 10"/>
                    <a:gd name="T6" fmla="*/ 0 w 33"/>
                    <a:gd name="T7" fmla="*/ 10 h 10"/>
                  </a:gdLst>
                  <a:ahLst/>
                  <a:cxnLst>
                    <a:cxn ang="0">
                      <a:pos x="T0" y="T1"/>
                    </a:cxn>
                    <a:cxn ang="0">
                      <a:pos x="T2" y="T3"/>
                    </a:cxn>
                    <a:cxn ang="0">
                      <a:pos x="T4" y="T5"/>
                    </a:cxn>
                    <a:cxn ang="0">
                      <a:pos x="T6" y="T7"/>
                    </a:cxn>
                  </a:cxnLst>
                  <a:rect l="0" t="0" r="r" b="b"/>
                  <a:pathLst>
                    <a:path w="33" h="10">
                      <a:moveTo>
                        <a:pt x="33" y="0"/>
                      </a:moveTo>
                      <a:cubicBezTo>
                        <a:pt x="33" y="3"/>
                        <a:pt x="33" y="3"/>
                        <a:pt x="33" y="3"/>
                      </a:cubicBezTo>
                      <a:cubicBezTo>
                        <a:pt x="33" y="7"/>
                        <a:pt x="30" y="10"/>
                        <a:pt x="26" y="10"/>
                      </a:cubicBezTo>
                      <a:cubicBezTo>
                        <a:pt x="0" y="10"/>
                        <a:pt x="0" y="10"/>
                        <a:pt x="0" y="10"/>
                      </a:cubicBezTo>
                    </a:path>
                  </a:pathLst>
                </a:custGeom>
                <a:noFill/>
                <a:ln w="63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21" name="Freeform 153">
                  <a:extLst>
                    <a:ext uri="{FF2B5EF4-FFF2-40B4-BE49-F238E27FC236}">
                      <a16:creationId xmlns:a16="http://schemas.microsoft.com/office/drawing/2014/main" id="{D19F19EE-A2B8-4B41-877E-3CCDC149A350}"/>
                    </a:ext>
                  </a:extLst>
                </p:cNvPr>
                <p:cNvSpPr>
                  <a:spLocks/>
                </p:cNvSpPr>
                <p:nvPr/>
              </p:nvSpPr>
              <p:spPr bwMode="auto">
                <a:xfrm>
                  <a:off x="3693022" y="6143699"/>
                  <a:ext cx="161017" cy="67402"/>
                </a:xfrm>
                <a:custGeom>
                  <a:avLst/>
                  <a:gdLst>
                    <a:gd name="T0" fmla="*/ 43 w 43"/>
                    <a:gd name="T1" fmla="*/ 13 h 18"/>
                    <a:gd name="T2" fmla="*/ 0 w 43"/>
                    <a:gd name="T3" fmla="*/ 18 h 18"/>
                    <a:gd name="T4" fmla="*/ 0 w 43"/>
                    <a:gd name="T5" fmla="*/ 0 h 18"/>
                    <a:gd name="T6" fmla="*/ 43 w 43"/>
                    <a:gd name="T7" fmla="*/ 2 h 18"/>
                    <a:gd name="T8" fmla="*/ 43 w 43"/>
                    <a:gd name="T9" fmla="*/ 13 h 18"/>
                  </a:gdLst>
                  <a:ahLst/>
                  <a:cxnLst>
                    <a:cxn ang="0">
                      <a:pos x="T0" y="T1"/>
                    </a:cxn>
                    <a:cxn ang="0">
                      <a:pos x="T2" y="T3"/>
                    </a:cxn>
                    <a:cxn ang="0">
                      <a:pos x="T4" y="T5"/>
                    </a:cxn>
                    <a:cxn ang="0">
                      <a:pos x="T6" y="T7"/>
                    </a:cxn>
                    <a:cxn ang="0">
                      <a:pos x="T8" y="T9"/>
                    </a:cxn>
                  </a:cxnLst>
                  <a:rect l="0" t="0" r="r" b="b"/>
                  <a:pathLst>
                    <a:path w="43" h="18">
                      <a:moveTo>
                        <a:pt x="43" y="13"/>
                      </a:moveTo>
                      <a:lnTo>
                        <a:pt x="0" y="18"/>
                      </a:lnTo>
                      <a:lnTo>
                        <a:pt x="0" y="0"/>
                      </a:lnTo>
                      <a:lnTo>
                        <a:pt x="43" y="2"/>
                      </a:lnTo>
                      <a:lnTo>
                        <a:pt x="43" y="13"/>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grpSp>
              <p:nvGrpSpPr>
                <p:cNvPr id="366" name="Group 365">
                  <a:extLst>
                    <a:ext uri="{FF2B5EF4-FFF2-40B4-BE49-F238E27FC236}">
                      <a16:creationId xmlns:a16="http://schemas.microsoft.com/office/drawing/2014/main" id="{89ACDBB4-E9A8-4251-93B3-0D07B2401A07}"/>
                    </a:ext>
                  </a:extLst>
                </p:cNvPr>
                <p:cNvGrpSpPr/>
                <p:nvPr/>
              </p:nvGrpSpPr>
              <p:grpSpPr>
                <a:xfrm>
                  <a:off x="3666811" y="5009099"/>
                  <a:ext cx="1108389" cy="1085922"/>
                  <a:chOff x="3666811" y="5009099"/>
                  <a:chExt cx="1108389" cy="1085922"/>
                </a:xfrm>
              </p:grpSpPr>
              <p:sp>
                <p:nvSpPr>
                  <p:cNvPr id="367" name="Freeform 145">
                    <a:extLst>
                      <a:ext uri="{FF2B5EF4-FFF2-40B4-BE49-F238E27FC236}">
                        <a16:creationId xmlns:a16="http://schemas.microsoft.com/office/drawing/2014/main" id="{8B2AE9D6-BC3D-4D75-BEE5-E4E7E3B60FDE}"/>
                      </a:ext>
                    </a:extLst>
                  </p:cNvPr>
                  <p:cNvSpPr>
                    <a:spLocks/>
                  </p:cNvSpPr>
                  <p:nvPr/>
                </p:nvSpPr>
                <p:spPr bwMode="auto">
                  <a:xfrm>
                    <a:off x="4003821" y="6016384"/>
                    <a:ext cx="434369" cy="78637"/>
                  </a:xfrm>
                  <a:custGeom>
                    <a:avLst/>
                    <a:gdLst>
                      <a:gd name="T0" fmla="*/ 54 w 54"/>
                      <a:gd name="T1" fmla="*/ 5 h 10"/>
                      <a:gd name="T2" fmla="*/ 49 w 54"/>
                      <a:gd name="T3" fmla="*/ 10 h 10"/>
                      <a:gd name="T4" fmla="*/ 4 w 54"/>
                      <a:gd name="T5" fmla="*/ 10 h 10"/>
                      <a:gd name="T6" fmla="*/ 0 w 54"/>
                      <a:gd name="T7" fmla="*/ 5 h 10"/>
                      <a:gd name="T8" fmla="*/ 0 w 54"/>
                      <a:gd name="T9" fmla="*/ 5 h 10"/>
                      <a:gd name="T10" fmla="*/ 4 w 54"/>
                      <a:gd name="T11" fmla="*/ 0 h 10"/>
                      <a:gd name="T12" fmla="*/ 49 w 54"/>
                      <a:gd name="T13" fmla="*/ 0 h 10"/>
                      <a:gd name="T14" fmla="*/ 54 w 5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0">
                        <a:moveTo>
                          <a:pt x="54" y="5"/>
                        </a:moveTo>
                        <a:cubicBezTo>
                          <a:pt x="54" y="8"/>
                          <a:pt x="52" y="10"/>
                          <a:pt x="49" y="10"/>
                        </a:cubicBezTo>
                        <a:cubicBezTo>
                          <a:pt x="4" y="10"/>
                          <a:pt x="4" y="10"/>
                          <a:pt x="4" y="10"/>
                        </a:cubicBezTo>
                        <a:cubicBezTo>
                          <a:pt x="2" y="10"/>
                          <a:pt x="0" y="8"/>
                          <a:pt x="0" y="5"/>
                        </a:cubicBezTo>
                        <a:cubicBezTo>
                          <a:pt x="0" y="5"/>
                          <a:pt x="0" y="5"/>
                          <a:pt x="0" y="5"/>
                        </a:cubicBezTo>
                        <a:cubicBezTo>
                          <a:pt x="0" y="2"/>
                          <a:pt x="2" y="0"/>
                          <a:pt x="4" y="0"/>
                        </a:cubicBezTo>
                        <a:cubicBezTo>
                          <a:pt x="49" y="0"/>
                          <a:pt x="49" y="0"/>
                          <a:pt x="49" y="0"/>
                        </a:cubicBezTo>
                        <a:cubicBezTo>
                          <a:pt x="52" y="0"/>
                          <a:pt x="54" y="2"/>
                          <a:pt x="54"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8" name="Freeform 146">
                    <a:extLst>
                      <a:ext uri="{FF2B5EF4-FFF2-40B4-BE49-F238E27FC236}">
                        <a16:creationId xmlns:a16="http://schemas.microsoft.com/office/drawing/2014/main" id="{CD2884AA-0066-4D8D-81A1-CC87A8EA4D36}"/>
                      </a:ext>
                    </a:extLst>
                  </p:cNvPr>
                  <p:cNvSpPr>
                    <a:spLocks/>
                  </p:cNvSpPr>
                  <p:nvPr/>
                </p:nvSpPr>
                <p:spPr bwMode="auto">
                  <a:xfrm>
                    <a:off x="3666811" y="5896558"/>
                    <a:ext cx="1108389" cy="161017"/>
                  </a:xfrm>
                  <a:custGeom>
                    <a:avLst/>
                    <a:gdLst>
                      <a:gd name="T0" fmla="*/ 137 w 137"/>
                      <a:gd name="T1" fmla="*/ 10 h 20"/>
                      <a:gd name="T2" fmla="*/ 127 w 137"/>
                      <a:gd name="T3" fmla="*/ 20 h 20"/>
                      <a:gd name="T4" fmla="*/ 10 w 137"/>
                      <a:gd name="T5" fmla="*/ 20 h 20"/>
                      <a:gd name="T6" fmla="*/ 0 w 137"/>
                      <a:gd name="T7" fmla="*/ 10 h 20"/>
                      <a:gd name="T8" fmla="*/ 0 w 137"/>
                      <a:gd name="T9" fmla="*/ 10 h 20"/>
                      <a:gd name="T10" fmla="*/ 10 w 137"/>
                      <a:gd name="T11" fmla="*/ 0 h 20"/>
                      <a:gd name="T12" fmla="*/ 127 w 137"/>
                      <a:gd name="T13" fmla="*/ 0 h 20"/>
                      <a:gd name="T14" fmla="*/ 137 w 137"/>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0">
                        <a:moveTo>
                          <a:pt x="137" y="10"/>
                        </a:moveTo>
                        <a:cubicBezTo>
                          <a:pt x="137" y="15"/>
                          <a:pt x="133" y="20"/>
                          <a:pt x="127" y="20"/>
                        </a:cubicBezTo>
                        <a:cubicBezTo>
                          <a:pt x="10" y="20"/>
                          <a:pt x="10" y="20"/>
                          <a:pt x="10" y="20"/>
                        </a:cubicBezTo>
                        <a:cubicBezTo>
                          <a:pt x="4" y="20"/>
                          <a:pt x="0" y="15"/>
                          <a:pt x="0" y="10"/>
                        </a:cubicBezTo>
                        <a:cubicBezTo>
                          <a:pt x="0" y="10"/>
                          <a:pt x="0" y="10"/>
                          <a:pt x="0" y="10"/>
                        </a:cubicBezTo>
                        <a:cubicBezTo>
                          <a:pt x="0" y="5"/>
                          <a:pt x="4" y="0"/>
                          <a:pt x="10" y="0"/>
                        </a:cubicBezTo>
                        <a:cubicBezTo>
                          <a:pt x="127" y="0"/>
                          <a:pt x="127" y="0"/>
                          <a:pt x="127" y="0"/>
                        </a:cubicBezTo>
                        <a:cubicBezTo>
                          <a:pt x="133" y="0"/>
                          <a:pt x="137" y="5"/>
                          <a:pt x="137" y="1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69" name="Freeform 154">
                    <a:extLst>
                      <a:ext uri="{FF2B5EF4-FFF2-40B4-BE49-F238E27FC236}">
                        <a16:creationId xmlns:a16="http://schemas.microsoft.com/office/drawing/2014/main" id="{92AD46B9-D5D6-42B9-B39B-6AFABBD9D6E7}"/>
                      </a:ext>
                    </a:extLst>
                  </p:cNvPr>
                  <p:cNvSpPr>
                    <a:spLocks/>
                  </p:cNvSpPr>
                  <p:nvPr/>
                </p:nvSpPr>
                <p:spPr bwMode="auto">
                  <a:xfrm>
                    <a:off x="3760425" y="5009099"/>
                    <a:ext cx="921161" cy="565429"/>
                  </a:xfrm>
                  <a:custGeom>
                    <a:avLst/>
                    <a:gdLst>
                      <a:gd name="T0" fmla="*/ 114 w 114"/>
                      <a:gd name="T1" fmla="*/ 54 h 70"/>
                      <a:gd name="T2" fmla="*/ 97 w 114"/>
                      <a:gd name="T3" fmla="*/ 70 h 70"/>
                      <a:gd name="T4" fmla="*/ 16 w 114"/>
                      <a:gd name="T5" fmla="*/ 70 h 70"/>
                      <a:gd name="T6" fmla="*/ 0 w 114"/>
                      <a:gd name="T7" fmla="*/ 54 h 70"/>
                      <a:gd name="T8" fmla="*/ 0 w 114"/>
                      <a:gd name="T9" fmla="*/ 17 h 70"/>
                      <a:gd name="T10" fmla="*/ 16 w 114"/>
                      <a:gd name="T11" fmla="*/ 0 h 70"/>
                      <a:gd name="T12" fmla="*/ 97 w 114"/>
                      <a:gd name="T13" fmla="*/ 0 h 70"/>
                      <a:gd name="T14" fmla="*/ 114 w 114"/>
                      <a:gd name="T15" fmla="*/ 17 h 70"/>
                      <a:gd name="T16" fmla="*/ 114 w 114"/>
                      <a:gd name="T17"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70">
                        <a:moveTo>
                          <a:pt x="114" y="54"/>
                        </a:moveTo>
                        <a:cubicBezTo>
                          <a:pt x="114" y="63"/>
                          <a:pt x="106" y="70"/>
                          <a:pt x="97" y="70"/>
                        </a:cubicBezTo>
                        <a:cubicBezTo>
                          <a:pt x="16" y="70"/>
                          <a:pt x="16" y="70"/>
                          <a:pt x="16" y="70"/>
                        </a:cubicBezTo>
                        <a:cubicBezTo>
                          <a:pt x="7" y="70"/>
                          <a:pt x="0" y="63"/>
                          <a:pt x="0" y="54"/>
                        </a:cubicBezTo>
                        <a:cubicBezTo>
                          <a:pt x="0" y="17"/>
                          <a:pt x="0" y="17"/>
                          <a:pt x="0" y="17"/>
                        </a:cubicBezTo>
                        <a:cubicBezTo>
                          <a:pt x="0" y="8"/>
                          <a:pt x="7" y="0"/>
                          <a:pt x="16" y="0"/>
                        </a:cubicBezTo>
                        <a:cubicBezTo>
                          <a:pt x="97" y="0"/>
                          <a:pt x="97" y="0"/>
                          <a:pt x="97" y="0"/>
                        </a:cubicBezTo>
                        <a:cubicBezTo>
                          <a:pt x="106" y="0"/>
                          <a:pt x="114" y="8"/>
                          <a:pt x="114" y="17"/>
                        </a:cubicBezTo>
                        <a:lnTo>
                          <a:pt x="114" y="5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961" kern="0">
                      <a:solidFill>
                        <a:srgbClr val="505050"/>
                      </a:solidFill>
                      <a:latin typeface="Segoe UI"/>
                    </a:endParaRPr>
                  </a:p>
                </p:txBody>
              </p:sp>
              <p:sp>
                <p:nvSpPr>
                  <p:cNvPr id="370" name="Freeform: Shape 369">
                    <a:extLst>
                      <a:ext uri="{FF2B5EF4-FFF2-40B4-BE49-F238E27FC236}">
                        <a16:creationId xmlns:a16="http://schemas.microsoft.com/office/drawing/2014/main" id="{6EFDE722-88EB-4055-B3CB-43C6EE0DD7D2}"/>
                      </a:ext>
                    </a:extLst>
                  </p:cNvPr>
                  <p:cNvSpPr>
                    <a:spLocks noChangeArrowheads="1"/>
                  </p:cNvSpPr>
                  <p:nvPr/>
                </p:nvSpPr>
                <p:spPr bwMode="auto">
                  <a:xfrm>
                    <a:off x="4157347" y="5435179"/>
                    <a:ext cx="127316" cy="629865"/>
                  </a:xfrm>
                  <a:custGeom>
                    <a:avLst/>
                    <a:gdLst>
                      <a:gd name="connsiteX0" fmla="*/ 63658 w 127316"/>
                      <a:gd name="connsiteY0" fmla="*/ 0 h 618633"/>
                      <a:gd name="connsiteX1" fmla="*/ 127316 w 127316"/>
                      <a:gd name="connsiteY1" fmla="*/ 63658 h 618633"/>
                      <a:gd name="connsiteX2" fmla="*/ 127315 w 127316"/>
                      <a:gd name="connsiteY2" fmla="*/ 618633 h 618633"/>
                      <a:gd name="connsiteX3" fmla="*/ 53060 w 127316"/>
                      <a:gd name="connsiteY3" fmla="*/ 618633 h 618633"/>
                      <a:gd name="connsiteX4" fmla="*/ 0 w 127316"/>
                      <a:gd name="connsiteY4" fmla="*/ 618633 h 618633"/>
                      <a:gd name="connsiteX5" fmla="*/ 0 w 127316"/>
                      <a:gd name="connsiteY5" fmla="*/ 63658 h 618633"/>
                      <a:gd name="connsiteX6" fmla="*/ 63658 w 127316"/>
                      <a:gd name="connsiteY6" fmla="*/ 0 h 6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316" h="618633">
                        <a:moveTo>
                          <a:pt x="63658" y="0"/>
                        </a:moveTo>
                        <a:cubicBezTo>
                          <a:pt x="98815" y="0"/>
                          <a:pt x="127316" y="28501"/>
                          <a:pt x="127316" y="63658"/>
                        </a:cubicBezTo>
                        <a:lnTo>
                          <a:pt x="127315" y="618633"/>
                        </a:lnTo>
                        <a:lnTo>
                          <a:pt x="53060" y="618633"/>
                        </a:lnTo>
                        <a:lnTo>
                          <a:pt x="0" y="618633"/>
                        </a:lnTo>
                        <a:lnTo>
                          <a:pt x="0" y="63658"/>
                        </a:lnTo>
                        <a:cubicBezTo>
                          <a:pt x="0" y="28501"/>
                          <a:pt x="28501" y="0"/>
                          <a:pt x="63658"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961" kern="0">
                      <a:solidFill>
                        <a:srgbClr val="505050"/>
                      </a:solidFill>
                      <a:latin typeface="Segoe UI"/>
                    </a:endParaRPr>
                  </a:p>
                </p:txBody>
              </p:sp>
            </p:grpSp>
          </p:grpSp>
        </p:grpSp>
      </p:grpSp>
      <p:grpSp>
        <p:nvGrpSpPr>
          <p:cNvPr id="470" name="Group 469">
            <a:extLst>
              <a:ext uri="{FF2B5EF4-FFF2-40B4-BE49-F238E27FC236}">
                <a16:creationId xmlns:a16="http://schemas.microsoft.com/office/drawing/2014/main" id="{50AB5B14-A383-4B2E-82E5-1CC00DBF2F68}"/>
              </a:ext>
            </a:extLst>
          </p:cNvPr>
          <p:cNvGrpSpPr/>
          <p:nvPr/>
        </p:nvGrpSpPr>
        <p:grpSpPr>
          <a:xfrm>
            <a:off x="4636257" y="3462392"/>
            <a:ext cx="1123778" cy="2593255"/>
            <a:chOff x="1722966" y="-749830"/>
            <a:chExt cx="3527743" cy="8140700"/>
          </a:xfrm>
        </p:grpSpPr>
        <p:sp>
          <p:nvSpPr>
            <p:cNvPr id="471" name="Freeform 19">
              <a:extLst>
                <a:ext uri="{FF2B5EF4-FFF2-40B4-BE49-F238E27FC236}">
                  <a16:creationId xmlns:a16="http://schemas.microsoft.com/office/drawing/2014/main" id="{17223D53-9056-4D25-AA67-5D3A7ED6AE66}"/>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2" name="Freeform 20">
              <a:extLst>
                <a:ext uri="{FF2B5EF4-FFF2-40B4-BE49-F238E27FC236}">
                  <a16:creationId xmlns:a16="http://schemas.microsoft.com/office/drawing/2014/main" id="{85CAD243-14F3-4A87-93E5-70614531C4E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3" name="Freeform 21">
              <a:extLst>
                <a:ext uri="{FF2B5EF4-FFF2-40B4-BE49-F238E27FC236}">
                  <a16:creationId xmlns:a16="http://schemas.microsoft.com/office/drawing/2014/main" id="{C0B2D4F2-BC0B-4695-B105-3B191D12FF68}"/>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4" name="Freeform 22">
              <a:extLst>
                <a:ext uri="{FF2B5EF4-FFF2-40B4-BE49-F238E27FC236}">
                  <a16:creationId xmlns:a16="http://schemas.microsoft.com/office/drawing/2014/main" id="{0CBBC48A-C3EC-4D44-A362-6088549C07B6}"/>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5" name="Freeform 23">
              <a:extLst>
                <a:ext uri="{FF2B5EF4-FFF2-40B4-BE49-F238E27FC236}">
                  <a16:creationId xmlns:a16="http://schemas.microsoft.com/office/drawing/2014/main" id="{0574E2EA-9977-4632-A9FE-E5F6E0F1D51C}"/>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6" name="Oval 24">
              <a:extLst>
                <a:ext uri="{FF2B5EF4-FFF2-40B4-BE49-F238E27FC236}">
                  <a16:creationId xmlns:a16="http://schemas.microsoft.com/office/drawing/2014/main" id="{5DB3FE57-BE25-4C4C-A5C8-6E9C700E74A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7" name="Freeform 25">
              <a:extLst>
                <a:ext uri="{FF2B5EF4-FFF2-40B4-BE49-F238E27FC236}">
                  <a16:creationId xmlns:a16="http://schemas.microsoft.com/office/drawing/2014/main" id="{CC038324-45B3-4523-9C24-50DC792F5987}"/>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8" name="Oval 26">
              <a:extLst>
                <a:ext uri="{FF2B5EF4-FFF2-40B4-BE49-F238E27FC236}">
                  <a16:creationId xmlns:a16="http://schemas.microsoft.com/office/drawing/2014/main" id="{C1BC2C58-BE06-4E5C-906C-A6263A93BD13}"/>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79" name="Oval 27">
              <a:extLst>
                <a:ext uri="{FF2B5EF4-FFF2-40B4-BE49-F238E27FC236}">
                  <a16:creationId xmlns:a16="http://schemas.microsoft.com/office/drawing/2014/main" id="{1F0097D2-C6F5-4154-BD31-23BA1AF6C524}"/>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0" name="Freeform 28">
              <a:extLst>
                <a:ext uri="{FF2B5EF4-FFF2-40B4-BE49-F238E27FC236}">
                  <a16:creationId xmlns:a16="http://schemas.microsoft.com/office/drawing/2014/main" id="{E04CFE23-CA0C-4D16-8BC8-F2B6400B7A22}"/>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1" name="Oval 29">
              <a:extLst>
                <a:ext uri="{FF2B5EF4-FFF2-40B4-BE49-F238E27FC236}">
                  <a16:creationId xmlns:a16="http://schemas.microsoft.com/office/drawing/2014/main" id="{AD92CBF0-AD9C-4D0F-810C-C721DAA0F026}"/>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2" name="Oval 30">
              <a:extLst>
                <a:ext uri="{FF2B5EF4-FFF2-40B4-BE49-F238E27FC236}">
                  <a16:creationId xmlns:a16="http://schemas.microsoft.com/office/drawing/2014/main" id="{41C8106E-596F-4636-B844-135072A57578}"/>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3" name="Oval 31">
              <a:extLst>
                <a:ext uri="{FF2B5EF4-FFF2-40B4-BE49-F238E27FC236}">
                  <a16:creationId xmlns:a16="http://schemas.microsoft.com/office/drawing/2014/main" id="{7662D043-E04D-49F6-A2A6-152634ED8E6B}"/>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4" name="Oval 32">
              <a:extLst>
                <a:ext uri="{FF2B5EF4-FFF2-40B4-BE49-F238E27FC236}">
                  <a16:creationId xmlns:a16="http://schemas.microsoft.com/office/drawing/2014/main" id="{DD85FB75-E9AF-4150-A3B8-EA219E07AD78}"/>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5" name="Freeform 33">
              <a:extLst>
                <a:ext uri="{FF2B5EF4-FFF2-40B4-BE49-F238E27FC236}">
                  <a16:creationId xmlns:a16="http://schemas.microsoft.com/office/drawing/2014/main" id="{5E4CA234-1FB5-4AE8-A0C4-74BF2CEFC3C5}"/>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6" name="Freeform 36">
              <a:extLst>
                <a:ext uri="{FF2B5EF4-FFF2-40B4-BE49-F238E27FC236}">
                  <a16:creationId xmlns:a16="http://schemas.microsoft.com/office/drawing/2014/main" id="{9B0B144E-8144-40DB-AF7C-15D7CD07581E}"/>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7" name="Freeform 37">
              <a:extLst>
                <a:ext uri="{FF2B5EF4-FFF2-40B4-BE49-F238E27FC236}">
                  <a16:creationId xmlns:a16="http://schemas.microsoft.com/office/drawing/2014/main" id="{AD125312-717C-4D16-801A-6D96CDE24CDA}"/>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8" name="Freeform 38">
              <a:extLst>
                <a:ext uri="{FF2B5EF4-FFF2-40B4-BE49-F238E27FC236}">
                  <a16:creationId xmlns:a16="http://schemas.microsoft.com/office/drawing/2014/main" id="{97EC6848-51B9-49F2-9D8A-D46E43CCBD43}"/>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89" name="Freeform 39">
              <a:extLst>
                <a:ext uri="{FF2B5EF4-FFF2-40B4-BE49-F238E27FC236}">
                  <a16:creationId xmlns:a16="http://schemas.microsoft.com/office/drawing/2014/main" id="{6AF99560-0021-496D-A1AD-543E5319794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0" name="Freeform 40">
              <a:extLst>
                <a:ext uri="{FF2B5EF4-FFF2-40B4-BE49-F238E27FC236}">
                  <a16:creationId xmlns:a16="http://schemas.microsoft.com/office/drawing/2014/main" id="{03EEB90B-EE47-4054-949E-0E911A7B685A}"/>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1" name="Oval 49">
              <a:extLst>
                <a:ext uri="{FF2B5EF4-FFF2-40B4-BE49-F238E27FC236}">
                  <a16:creationId xmlns:a16="http://schemas.microsoft.com/office/drawing/2014/main" id="{D8C6CCD1-7727-4D28-8AE8-EC0D6414E396}"/>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2" name="Oval 50">
              <a:extLst>
                <a:ext uri="{FF2B5EF4-FFF2-40B4-BE49-F238E27FC236}">
                  <a16:creationId xmlns:a16="http://schemas.microsoft.com/office/drawing/2014/main" id="{FFDA9F80-3939-44C5-B9FE-57CBCD09B30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3" name="Oval 51">
              <a:extLst>
                <a:ext uri="{FF2B5EF4-FFF2-40B4-BE49-F238E27FC236}">
                  <a16:creationId xmlns:a16="http://schemas.microsoft.com/office/drawing/2014/main" id="{14D0490F-84A8-4857-81F0-F164C6551E54}"/>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4" name="Oval 52">
              <a:extLst>
                <a:ext uri="{FF2B5EF4-FFF2-40B4-BE49-F238E27FC236}">
                  <a16:creationId xmlns:a16="http://schemas.microsoft.com/office/drawing/2014/main" id="{EE389ECD-D30C-4FC2-8106-53822552D73D}"/>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5" name="Oval 53">
              <a:extLst>
                <a:ext uri="{FF2B5EF4-FFF2-40B4-BE49-F238E27FC236}">
                  <a16:creationId xmlns:a16="http://schemas.microsoft.com/office/drawing/2014/main" id="{C5244898-BC8E-4258-AD68-70B31AFE7883}"/>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6" name="Oval 55">
              <a:extLst>
                <a:ext uri="{FF2B5EF4-FFF2-40B4-BE49-F238E27FC236}">
                  <a16:creationId xmlns:a16="http://schemas.microsoft.com/office/drawing/2014/main" id="{69A04EB8-90B0-4524-B690-62C6A7E7FE43}"/>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497" name="Oval 56">
              <a:extLst>
                <a:ext uri="{FF2B5EF4-FFF2-40B4-BE49-F238E27FC236}">
                  <a16:creationId xmlns:a16="http://schemas.microsoft.com/office/drawing/2014/main" id="{DC2C493A-FE13-4F9A-8C12-EE2AFACF3E8C}"/>
                </a:ext>
              </a:extLst>
            </p:cNvPr>
            <p:cNvSpPr>
              <a:spLocks noChangeArrowheads="1"/>
            </p:cNvSpPr>
            <p:nvPr/>
          </p:nvSpPr>
          <p:spPr bwMode="auto">
            <a:xfrm>
              <a:off x="3350154" y="3210983"/>
              <a:ext cx="334963" cy="33178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498" name="Oval 57">
              <a:extLst>
                <a:ext uri="{FF2B5EF4-FFF2-40B4-BE49-F238E27FC236}">
                  <a16:creationId xmlns:a16="http://schemas.microsoft.com/office/drawing/2014/main" id="{8258B291-9799-4ED2-830C-475544543866}"/>
                </a:ext>
              </a:extLst>
            </p:cNvPr>
            <p:cNvSpPr>
              <a:spLocks noChangeArrowheads="1"/>
            </p:cNvSpPr>
            <p:nvPr/>
          </p:nvSpPr>
          <p:spPr bwMode="auto">
            <a:xfrm>
              <a:off x="3420004" y="3280833"/>
              <a:ext cx="200025" cy="1968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499" name="Group 498">
              <a:extLst>
                <a:ext uri="{FF2B5EF4-FFF2-40B4-BE49-F238E27FC236}">
                  <a16:creationId xmlns:a16="http://schemas.microsoft.com/office/drawing/2014/main" id="{AF349446-3B3E-47F1-82EF-540DDD6BC92B}"/>
                </a:ext>
              </a:extLst>
            </p:cNvPr>
            <p:cNvGrpSpPr/>
            <p:nvPr/>
          </p:nvGrpSpPr>
          <p:grpSpPr>
            <a:xfrm>
              <a:off x="1722966" y="1077383"/>
              <a:ext cx="1084263" cy="3084513"/>
              <a:chOff x="1722966" y="1077383"/>
              <a:chExt cx="1084263" cy="3084513"/>
            </a:xfrm>
          </p:grpSpPr>
          <p:sp>
            <p:nvSpPr>
              <p:cNvPr id="556" name="Freeform 8">
                <a:extLst>
                  <a:ext uri="{FF2B5EF4-FFF2-40B4-BE49-F238E27FC236}">
                    <a16:creationId xmlns:a16="http://schemas.microsoft.com/office/drawing/2014/main" id="{7F51BA1A-CCE4-42CA-B8D9-762F840136D2}"/>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7" name="Freeform 9">
                <a:extLst>
                  <a:ext uri="{FF2B5EF4-FFF2-40B4-BE49-F238E27FC236}">
                    <a16:creationId xmlns:a16="http://schemas.microsoft.com/office/drawing/2014/main" id="{97124BEE-69D0-447B-8A98-835737001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8" name="Freeform 10">
                <a:extLst>
                  <a:ext uri="{FF2B5EF4-FFF2-40B4-BE49-F238E27FC236}">
                    <a16:creationId xmlns:a16="http://schemas.microsoft.com/office/drawing/2014/main" id="{5E7B3E71-C1C9-4086-87B2-92F968D06DF2}"/>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9" name="Group 558">
                <a:extLst>
                  <a:ext uri="{FF2B5EF4-FFF2-40B4-BE49-F238E27FC236}">
                    <a16:creationId xmlns:a16="http://schemas.microsoft.com/office/drawing/2014/main" id="{6A9667BF-0DAD-426E-99B4-B3F1F2830394}"/>
                  </a:ext>
                </a:extLst>
              </p:cNvPr>
              <p:cNvGrpSpPr/>
              <p:nvPr/>
            </p:nvGrpSpPr>
            <p:grpSpPr>
              <a:xfrm>
                <a:off x="1749954" y="1077383"/>
                <a:ext cx="1057275" cy="2817813"/>
                <a:chOff x="1749954" y="1077383"/>
                <a:chExt cx="1057275" cy="2817813"/>
              </a:xfrm>
            </p:grpSpPr>
            <p:sp>
              <p:nvSpPr>
                <p:cNvPr id="560" name="Freeform 16">
                  <a:extLst>
                    <a:ext uri="{FF2B5EF4-FFF2-40B4-BE49-F238E27FC236}">
                      <a16:creationId xmlns:a16="http://schemas.microsoft.com/office/drawing/2014/main" id="{B7A0786A-F816-42CF-8513-F7094E6B13AA}"/>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1" name="Freeform 5">
                  <a:extLst>
                    <a:ext uri="{FF2B5EF4-FFF2-40B4-BE49-F238E27FC236}">
                      <a16:creationId xmlns:a16="http://schemas.microsoft.com/office/drawing/2014/main" id="{3CF928C1-7B9E-499D-A3C1-87DF26FA9FF7}"/>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2" name="Freeform 6">
                  <a:extLst>
                    <a:ext uri="{FF2B5EF4-FFF2-40B4-BE49-F238E27FC236}">
                      <a16:creationId xmlns:a16="http://schemas.microsoft.com/office/drawing/2014/main" id="{8C6474FA-3A0B-4812-A15E-6419E10EC92F}"/>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3" name="Freeform 7">
                  <a:extLst>
                    <a:ext uri="{FF2B5EF4-FFF2-40B4-BE49-F238E27FC236}">
                      <a16:creationId xmlns:a16="http://schemas.microsoft.com/office/drawing/2014/main" id="{75549212-B56A-4B59-A665-129B5702B694}"/>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4" name="Freeform 11">
                  <a:extLst>
                    <a:ext uri="{FF2B5EF4-FFF2-40B4-BE49-F238E27FC236}">
                      <a16:creationId xmlns:a16="http://schemas.microsoft.com/office/drawing/2014/main" id="{304AB426-2CA6-4AE8-9152-C30486493CD7}"/>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5" name="Freeform 12">
                  <a:extLst>
                    <a:ext uri="{FF2B5EF4-FFF2-40B4-BE49-F238E27FC236}">
                      <a16:creationId xmlns:a16="http://schemas.microsoft.com/office/drawing/2014/main" id="{89B0DA6A-A694-46EC-AD67-2CA96E3DB720}"/>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6" name="Freeform 15">
                  <a:extLst>
                    <a:ext uri="{FF2B5EF4-FFF2-40B4-BE49-F238E27FC236}">
                      <a16:creationId xmlns:a16="http://schemas.microsoft.com/office/drawing/2014/main" id="{74B38DB0-5B40-4AB8-A08A-5EE512CE2DF9}"/>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67" name="Freeform 17">
                  <a:extLst>
                    <a:ext uri="{FF2B5EF4-FFF2-40B4-BE49-F238E27FC236}">
                      <a16:creationId xmlns:a16="http://schemas.microsoft.com/office/drawing/2014/main" id="{28140CB9-7A8C-4034-8366-5C4846E64947}"/>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68" name="Freeform 18">
                  <a:extLst>
                    <a:ext uri="{FF2B5EF4-FFF2-40B4-BE49-F238E27FC236}">
                      <a16:creationId xmlns:a16="http://schemas.microsoft.com/office/drawing/2014/main" id="{130A5B66-174A-494B-99B1-A169C25FD88E}"/>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69" name="Group 568">
                  <a:extLst>
                    <a:ext uri="{FF2B5EF4-FFF2-40B4-BE49-F238E27FC236}">
                      <a16:creationId xmlns:a16="http://schemas.microsoft.com/office/drawing/2014/main" id="{FB11313F-915D-4A8F-BBEC-FAA01FBBE97D}"/>
                    </a:ext>
                  </a:extLst>
                </p:cNvPr>
                <p:cNvGrpSpPr/>
                <p:nvPr/>
              </p:nvGrpSpPr>
              <p:grpSpPr>
                <a:xfrm>
                  <a:off x="2235729" y="1077383"/>
                  <a:ext cx="571500" cy="566738"/>
                  <a:chOff x="2235729" y="1077383"/>
                  <a:chExt cx="571500" cy="566738"/>
                </a:xfrm>
              </p:grpSpPr>
              <p:sp>
                <p:nvSpPr>
                  <p:cNvPr id="570" name="Oval 63">
                    <a:extLst>
                      <a:ext uri="{FF2B5EF4-FFF2-40B4-BE49-F238E27FC236}">
                        <a16:creationId xmlns:a16="http://schemas.microsoft.com/office/drawing/2014/main" id="{4E0A785D-02B9-4C65-AC23-92D9979C593C}"/>
                      </a:ext>
                    </a:extLst>
                  </p:cNvPr>
                  <p:cNvSpPr>
                    <a:spLocks noChangeArrowheads="1"/>
                  </p:cNvSpPr>
                  <p:nvPr/>
                </p:nvSpPr>
                <p:spPr bwMode="auto">
                  <a:xfrm>
                    <a:off x="2235729"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71" name="Oval 64">
                    <a:extLst>
                      <a:ext uri="{FF2B5EF4-FFF2-40B4-BE49-F238E27FC236}">
                        <a16:creationId xmlns:a16="http://schemas.microsoft.com/office/drawing/2014/main" id="{DA9B42F9-1709-47AC-B2F2-FED90F0C4C23}"/>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72" name="Oval 65">
                    <a:extLst>
                      <a:ext uri="{FF2B5EF4-FFF2-40B4-BE49-F238E27FC236}">
                        <a16:creationId xmlns:a16="http://schemas.microsoft.com/office/drawing/2014/main" id="{8B67BB26-05CD-4914-9743-5B58C8CC6304}"/>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sp>
          <p:nvSpPr>
            <p:cNvPr id="500" name="Line 84">
              <a:extLst>
                <a:ext uri="{FF2B5EF4-FFF2-40B4-BE49-F238E27FC236}">
                  <a16:creationId xmlns:a16="http://schemas.microsoft.com/office/drawing/2014/main" id="{95925BA8-9C8F-4812-8163-D77FAABC72F7}"/>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1" name="Line 85">
              <a:extLst>
                <a:ext uri="{FF2B5EF4-FFF2-40B4-BE49-F238E27FC236}">
                  <a16:creationId xmlns:a16="http://schemas.microsoft.com/office/drawing/2014/main" id="{E5F2C4EA-71F3-49AC-BF35-38A2DCF676C9}"/>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2" name="Line 86">
              <a:extLst>
                <a:ext uri="{FF2B5EF4-FFF2-40B4-BE49-F238E27FC236}">
                  <a16:creationId xmlns:a16="http://schemas.microsoft.com/office/drawing/2014/main" id="{B5EDD1E1-4C21-4717-8B01-4A4BDCAA9D27}"/>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nvGrpSpPr>
            <p:cNvPr id="503" name="Group 502">
              <a:extLst>
                <a:ext uri="{FF2B5EF4-FFF2-40B4-BE49-F238E27FC236}">
                  <a16:creationId xmlns:a16="http://schemas.microsoft.com/office/drawing/2014/main" id="{56189674-319E-487B-B560-8A24034337EF}"/>
                </a:ext>
              </a:extLst>
            </p:cNvPr>
            <p:cNvGrpSpPr/>
            <p:nvPr/>
          </p:nvGrpSpPr>
          <p:grpSpPr>
            <a:xfrm>
              <a:off x="4166446" y="1077383"/>
              <a:ext cx="1084263" cy="3084513"/>
              <a:chOff x="4166446" y="1077383"/>
              <a:chExt cx="1084263" cy="3084513"/>
            </a:xfrm>
          </p:grpSpPr>
          <p:sp>
            <p:nvSpPr>
              <p:cNvPr id="540" name="Freeform 16">
                <a:extLst>
                  <a:ext uri="{FF2B5EF4-FFF2-40B4-BE49-F238E27FC236}">
                    <a16:creationId xmlns:a16="http://schemas.microsoft.com/office/drawing/2014/main" id="{43533D79-3A73-4309-8C7B-319A633B93FE}"/>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1" name="Freeform 5">
                <a:extLst>
                  <a:ext uri="{FF2B5EF4-FFF2-40B4-BE49-F238E27FC236}">
                    <a16:creationId xmlns:a16="http://schemas.microsoft.com/office/drawing/2014/main" id="{E226FAF2-A708-496C-B579-CAE1D8BC390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2" name="Freeform 6">
                <a:extLst>
                  <a:ext uri="{FF2B5EF4-FFF2-40B4-BE49-F238E27FC236}">
                    <a16:creationId xmlns:a16="http://schemas.microsoft.com/office/drawing/2014/main" id="{50516705-0A88-47C7-8A62-0878B745AF8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3" name="Freeform 7">
                <a:extLst>
                  <a:ext uri="{FF2B5EF4-FFF2-40B4-BE49-F238E27FC236}">
                    <a16:creationId xmlns:a16="http://schemas.microsoft.com/office/drawing/2014/main" id="{CABC8763-D118-4A28-9B39-045FB44DC8AF}"/>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4" name="Freeform 8">
                <a:extLst>
                  <a:ext uri="{FF2B5EF4-FFF2-40B4-BE49-F238E27FC236}">
                    <a16:creationId xmlns:a16="http://schemas.microsoft.com/office/drawing/2014/main" id="{E460851E-CBB1-4232-96CD-0E09686AB5F1}"/>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5" name="Freeform 9">
                <a:extLst>
                  <a:ext uri="{FF2B5EF4-FFF2-40B4-BE49-F238E27FC236}">
                    <a16:creationId xmlns:a16="http://schemas.microsoft.com/office/drawing/2014/main" id="{742E4674-6B0E-4F9C-AE08-17D14D8405EA}"/>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6" name="Freeform 10">
                <a:extLst>
                  <a:ext uri="{FF2B5EF4-FFF2-40B4-BE49-F238E27FC236}">
                    <a16:creationId xmlns:a16="http://schemas.microsoft.com/office/drawing/2014/main" id="{E730A4F0-5867-421E-BA18-64DA7445E9BA}"/>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7" name="Freeform 11">
                <a:extLst>
                  <a:ext uri="{FF2B5EF4-FFF2-40B4-BE49-F238E27FC236}">
                    <a16:creationId xmlns:a16="http://schemas.microsoft.com/office/drawing/2014/main" id="{AE25FB6E-737F-4D5B-8835-534F1E406128}"/>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48" name="Freeform 12">
                <a:extLst>
                  <a:ext uri="{FF2B5EF4-FFF2-40B4-BE49-F238E27FC236}">
                    <a16:creationId xmlns:a16="http://schemas.microsoft.com/office/drawing/2014/main" id="{E0F73A44-5CE6-4D4E-BF6E-7457D726BCF2}"/>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49" name="Freeform 15">
                <a:extLst>
                  <a:ext uri="{FF2B5EF4-FFF2-40B4-BE49-F238E27FC236}">
                    <a16:creationId xmlns:a16="http://schemas.microsoft.com/office/drawing/2014/main" id="{75FC72F8-5244-4233-9737-3DC852978C25}"/>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0" name="Freeform 17">
                <a:extLst>
                  <a:ext uri="{FF2B5EF4-FFF2-40B4-BE49-F238E27FC236}">
                    <a16:creationId xmlns:a16="http://schemas.microsoft.com/office/drawing/2014/main" id="{7910F9F7-A1A3-4664-8D82-0E77E4720CFE}"/>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1" name="Freeform 18">
                <a:extLst>
                  <a:ext uri="{FF2B5EF4-FFF2-40B4-BE49-F238E27FC236}">
                    <a16:creationId xmlns:a16="http://schemas.microsoft.com/office/drawing/2014/main" id="{4114C766-E8CC-480F-A7C4-67A9FE0ECD84}"/>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552" name="Group 551">
                <a:extLst>
                  <a:ext uri="{FF2B5EF4-FFF2-40B4-BE49-F238E27FC236}">
                    <a16:creationId xmlns:a16="http://schemas.microsoft.com/office/drawing/2014/main" id="{B5E0A626-651A-488A-9490-7AE26D238830}"/>
                  </a:ext>
                </a:extLst>
              </p:cNvPr>
              <p:cNvGrpSpPr/>
              <p:nvPr/>
            </p:nvGrpSpPr>
            <p:grpSpPr>
              <a:xfrm>
                <a:off x="4166446" y="1077383"/>
                <a:ext cx="571500" cy="566738"/>
                <a:chOff x="4166446" y="1077383"/>
                <a:chExt cx="571500" cy="566738"/>
              </a:xfrm>
            </p:grpSpPr>
            <p:sp>
              <p:nvSpPr>
                <p:cNvPr id="553" name="Oval 63">
                  <a:extLst>
                    <a:ext uri="{FF2B5EF4-FFF2-40B4-BE49-F238E27FC236}">
                      <a16:creationId xmlns:a16="http://schemas.microsoft.com/office/drawing/2014/main" id="{0F5C7398-E44C-4A10-9C6D-D9C582FE147C}"/>
                    </a:ext>
                  </a:extLst>
                </p:cNvPr>
                <p:cNvSpPr>
                  <a:spLocks noChangeArrowheads="1"/>
                </p:cNvSpPr>
                <p:nvPr/>
              </p:nvSpPr>
              <p:spPr bwMode="auto">
                <a:xfrm flipH="1">
                  <a:off x="4166446" y="1077383"/>
                  <a:ext cx="571500" cy="566738"/>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554" name="Oval 64">
                  <a:extLst>
                    <a:ext uri="{FF2B5EF4-FFF2-40B4-BE49-F238E27FC236}">
                      <a16:creationId xmlns:a16="http://schemas.microsoft.com/office/drawing/2014/main" id="{72057C0E-FC05-4783-B43E-70B0885DE26E}"/>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55" name="Oval 65">
                  <a:extLst>
                    <a:ext uri="{FF2B5EF4-FFF2-40B4-BE49-F238E27FC236}">
                      <a16:creationId xmlns:a16="http://schemas.microsoft.com/office/drawing/2014/main" id="{094DDCAF-0E4C-45F4-B9E3-5A04CF1F4ED8}"/>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04" name="Group 503">
              <a:extLst>
                <a:ext uri="{FF2B5EF4-FFF2-40B4-BE49-F238E27FC236}">
                  <a16:creationId xmlns:a16="http://schemas.microsoft.com/office/drawing/2014/main" id="{2CD4BDC3-C367-4754-AC86-DF16E4A93602}"/>
                </a:ext>
              </a:extLst>
            </p:cNvPr>
            <p:cNvGrpSpPr/>
            <p:nvPr/>
          </p:nvGrpSpPr>
          <p:grpSpPr>
            <a:xfrm>
              <a:off x="2159529" y="3980920"/>
              <a:ext cx="1012825" cy="3409950"/>
              <a:chOff x="2159529" y="3980920"/>
              <a:chExt cx="1012825" cy="3409950"/>
            </a:xfrm>
          </p:grpSpPr>
          <p:sp>
            <p:nvSpPr>
              <p:cNvPr id="523" name="Freeform 13">
                <a:extLst>
                  <a:ext uri="{FF2B5EF4-FFF2-40B4-BE49-F238E27FC236}">
                    <a16:creationId xmlns:a16="http://schemas.microsoft.com/office/drawing/2014/main" id="{D49EF28A-F40E-4445-863D-6F68376879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4" name="Freeform 14">
                <a:extLst>
                  <a:ext uri="{FF2B5EF4-FFF2-40B4-BE49-F238E27FC236}">
                    <a16:creationId xmlns:a16="http://schemas.microsoft.com/office/drawing/2014/main" id="{7B40D632-8F9B-435F-93AD-4B0222C85FC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5" name="Freeform 35">
                <a:extLst>
                  <a:ext uri="{FF2B5EF4-FFF2-40B4-BE49-F238E27FC236}">
                    <a16:creationId xmlns:a16="http://schemas.microsoft.com/office/drawing/2014/main" id="{884AE495-15C1-4171-9DCB-2D7BB011BE6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6" name="Oval 41">
                <a:extLst>
                  <a:ext uri="{FF2B5EF4-FFF2-40B4-BE49-F238E27FC236}">
                    <a16:creationId xmlns:a16="http://schemas.microsoft.com/office/drawing/2014/main" id="{2FE0EA35-966F-41FB-854E-BA11EC52BDE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7" name="Freeform 43">
                <a:extLst>
                  <a:ext uri="{FF2B5EF4-FFF2-40B4-BE49-F238E27FC236}">
                    <a16:creationId xmlns:a16="http://schemas.microsoft.com/office/drawing/2014/main" id="{82488E8F-84F9-4E7C-8F98-D13F6BDFF081}"/>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8" name="Freeform 45">
                <a:extLst>
                  <a:ext uri="{FF2B5EF4-FFF2-40B4-BE49-F238E27FC236}">
                    <a16:creationId xmlns:a16="http://schemas.microsoft.com/office/drawing/2014/main" id="{AEF7538A-498D-46E4-82ED-ABEA56F4BE14}"/>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9" name="Freeform 47">
                <a:extLst>
                  <a:ext uri="{FF2B5EF4-FFF2-40B4-BE49-F238E27FC236}">
                    <a16:creationId xmlns:a16="http://schemas.microsoft.com/office/drawing/2014/main" id="{E689D4B3-2F94-4E12-A51F-6AEC4CE607A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0" name="Freeform 66">
                <a:extLst>
                  <a:ext uri="{FF2B5EF4-FFF2-40B4-BE49-F238E27FC236}">
                    <a16:creationId xmlns:a16="http://schemas.microsoft.com/office/drawing/2014/main" id="{5DFB631E-B85A-4C4D-BC86-17D820F84B7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1" name="Freeform 68">
                <a:extLst>
                  <a:ext uri="{FF2B5EF4-FFF2-40B4-BE49-F238E27FC236}">
                    <a16:creationId xmlns:a16="http://schemas.microsoft.com/office/drawing/2014/main" id="{28F8A73A-3A1C-4FF2-8935-2D03F3C55D8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2" name="Freeform 69">
                <a:extLst>
                  <a:ext uri="{FF2B5EF4-FFF2-40B4-BE49-F238E27FC236}">
                    <a16:creationId xmlns:a16="http://schemas.microsoft.com/office/drawing/2014/main" id="{69307338-8EAA-4D41-A536-B1AA1EE928F3}"/>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3" name="Freeform 70">
                <a:extLst>
                  <a:ext uri="{FF2B5EF4-FFF2-40B4-BE49-F238E27FC236}">
                    <a16:creationId xmlns:a16="http://schemas.microsoft.com/office/drawing/2014/main" id="{DC0144AD-14C2-49EF-BD87-06910B77AC31}"/>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4" name="Oval 71">
                <a:extLst>
                  <a:ext uri="{FF2B5EF4-FFF2-40B4-BE49-F238E27FC236}">
                    <a16:creationId xmlns:a16="http://schemas.microsoft.com/office/drawing/2014/main" id="{6F76F7A7-588D-42F9-82F1-2353D9B41A2C}"/>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5" name="Oval 72">
                <a:extLst>
                  <a:ext uri="{FF2B5EF4-FFF2-40B4-BE49-F238E27FC236}">
                    <a16:creationId xmlns:a16="http://schemas.microsoft.com/office/drawing/2014/main" id="{37A87AE2-F7E9-41EA-B0D7-E8F58F89107F}"/>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6" name="Oval 73">
                <a:extLst>
                  <a:ext uri="{FF2B5EF4-FFF2-40B4-BE49-F238E27FC236}">
                    <a16:creationId xmlns:a16="http://schemas.microsoft.com/office/drawing/2014/main" id="{E8951EB3-94DC-4DCB-9CB8-D85813D7F2D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7" name="Oval 74">
                <a:extLst>
                  <a:ext uri="{FF2B5EF4-FFF2-40B4-BE49-F238E27FC236}">
                    <a16:creationId xmlns:a16="http://schemas.microsoft.com/office/drawing/2014/main" id="{2B4DA07B-AEAD-49EF-8D93-660E16BE2327}"/>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8" name="Oval 41">
                <a:extLst>
                  <a:ext uri="{FF2B5EF4-FFF2-40B4-BE49-F238E27FC236}">
                    <a16:creationId xmlns:a16="http://schemas.microsoft.com/office/drawing/2014/main" id="{F544D6FA-01FF-47CD-B129-8DF8400E65E0}"/>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39" name="Oval 41">
                <a:extLst>
                  <a:ext uri="{FF2B5EF4-FFF2-40B4-BE49-F238E27FC236}">
                    <a16:creationId xmlns:a16="http://schemas.microsoft.com/office/drawing/2014/main" id="{29903C29-17C0-4A8B-94DA-1FA9B18631B4}"/>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505" name="Group 504">
              <a:extLst>
                <a:ext uri="{FF2B5EF4-FFF2-40B4-BE49-F238E27FC236}">
                  <a16:creationId xmlns:a16="http://schemas.microsoft.com/office/drawing/2014/main" id="{EB46A555-501A-4A2B-98DE-39869BEFE77A}"/>
                </a:ext>
              </a:extLst>
            </p:cNvPr>
            <p:cNvGrpSpPr/>
            <p:nvPr/>
          </p:nvGrpSpPr>
          <p:grpSpPr>
            <a:xfrm flipH="1">
              <a:off x="3812222" y="3980920"/>
              <a:ext cx="1012825" cy="3409950"/>
              <a:chOff x="2159529" y="3980920"/>
              <a:chExt cx="1012825" cy="3409950"/>
            </a:xfrm>
          </p:grpSpPr>
          <p:sp>
            <p:nvSpPr>
              <p:cNvPr id="506" name="Freeform 13">
                <a:extLst>
                  <a:ext uri="{FF2B5EF4-FFF2-40B4-BE49-F238E27FC236}">
                    <a16:creationId xmlns:a16="http://schemas.microsoft.com/office/drawing/2014/main" id="{11559FFD-0BAC-491C-A8E6-C105543985D9}"/>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7" name="Freeform 14">
                <a:extLst>
                  <a:ext uri="{FF2B5EF4-FFF2-40B4-BE49-F238E27FC236}">
                    <a16:creationId xmlns:a16="http://schemas.microsoft.com/office/drawing/2014/main" id="{142A44B2-6D0E-473B-93AC-6CC3FA7A7497}"/>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8" name="Freeform 35">
                <a:extLst>
                  <a:ext uri="{FF2B5EF4-FFF2-40B4-BE49-F238E27FC236}">
                    <a16:creationId xmlns:a16="http://schemas.microsoft.com/office/drawing/2014/main" id="{666F3990-6172-4A26-BA7F-B9F300082470}"/>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09" name="Oval 41">
                <a:extLst>
                  <a:ext uri="{FF2B5EF4-FFF2-40B4-BE49-F238E27FC236}">
                    <a16:creationId xmlns:a16="http://schemas.microsoft.com/office/drawing/2014/main" id="{6CDD4726-38F9-4E6B-A7F5-051D036C43F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0" name="Freeform 43">
                <a:extLst>
                  <a:ext uri="{FF2B5EF4-FFF2-40B4-BE49-F238E27FC236}">
                    <a16:creationId xmlns:a16="http://schemas.microsoft.com/office/drawing/2014/main" id="{F7ED32AC-B5E6-4860-83A4-0830B198B99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1" name="Freeform 45">
                <a:extLst>
                  <a:ext uri="{FF2B5EF4-FFF2-40B4-BE49-F238E27FC236}">
                    <a16:creationId xmlns:a16="http://schemas.microsoft.com/office/drawing/2014/main" id="{A5114AF3-2581-43D1-B8B5-FDBBA7733658}"/>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2" name="Freeform 47">
                <a:extLst>
                  <a:ext uri="{FF2B5EF4-FFF2-40B4-BE49-F238E27FC236}">
                    <a16:creationId xmlns:a16="http://schemas.microsoft.com/office/drawing/2014/main" id="{972DB60D-5943-46C9-A7D1-7158E1D175F2}"/>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13" name="Freeform 66">
                <a:extLst>
                  <a:ext uri="{FF2B5EF4-FFF2-40B4-BE49-F238E27FC236}">
                    <a16:creationId xmlns:a16="http://schemas.microsoft.com/office/drawing/2014/main" id="{7DEFCDB5-F4A0-4076-89CC-726FEE509529}"/>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4" name="Freeform 68">
                <a:extLst>
                  <a:ext uri="{FF2B5EF4-FFF2-40B4-BE49-F238E27FC236}">
                    <a16:creationId xmlns:a16="http://schemas.microsoft.com/office/drawing/2014/main" id="{4C54916E-7569-484A-8DBF-EE0AB515B790}"/>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5" name="Freeform 69">
                <a:extLst>
                  <a:ext uri="{FF2B5EF4-FFF2-40B4-BE49-F238E27FC236}">
                    <a16:creationId xmlns:a16="http://schemas.microsoft.com/office/drawing/2014/main" id="{CEFE759A-E7AE-423E-84BC-B7C6C8E7DD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6" name="Freeform 70">
                <a:extLst>
                  <a:ext uri="{FF2B5EF4-FFF2-40B4-BE49-F238E27FC236}">
                    <a16:creationId xmlns:a16="http://schemas.microsoft.com/office/drawing/2014/main" id="{2F6DFC5E-DF7E-44BC-9AE9-0CE1DB8458F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7" name="Oval 71">
                <a:extLst>
                  <a:ext uri="{FF2B5EF4-FFF2-40B4-BE49-F238E27FC236}">
                    <a16:creationId xmlns:a16="http://schemas.microsoft.com/office/drawing/2014/main" id="{782CAF7D-D199-479F-BED1-694E3B63674A}"/>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8" name="Oval 72">
                <a:extLst>
                  <a:ext uri="{FF2B5EF4-FFF2-40B4-BE49-F238E27FC236}">
                    <a16:creationId xmlns:a16="http://schemas.microsoft.com/office/drawing/2014/main" id="{CDBE9A39-4F8E-43B0-8FE8-28BC99567B7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19" name="Oval 73">
                <a:extLst>
                  <a:ext uri="{FF2B5EF4-FFF2-40B4-BE49-F238E27FC236}">
                    <a16:creationId xmlns:a16="http://schemas.microsoft.com/office/drawing/2014/main" id="{885F1D69-3396-45BD-A984-92B01CFC351E}"/>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0" name="Oval 74">
                <a:extLst>
                  <a:ext uri="{FF2B5EF4-FFF2-40B4-BE49-F238E27FC236}">
                    <a16:creationId xmlns:a16="http://schemas.microsoft.com/office/drawing/2014/main" id="{4EB7D33D-3F9E-458C-9527-9C43F4405C0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21" name="Oval 41">
                <a:extLst>
                  <a:ext uri="{FF2B5EF4-FFF2-40B4-BE49-F238E27FC236}">
                    <a16:creationId xmlns:a16="http://schemas.microsoft.com/office/drawing/2014/main" id="{8B9C09DE-83E8-42C2-8355-B3CFCC5EEEDF}"/>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522" name="Oval 41">
                <a:extLst>
                  <a:ext uri="{FF2B5EF4-FFF2-40B4-BE49-F238E27FC236}">
                    <a16:creationId xmlns:a16="http://schemas.microsoft.com/office/drawing/2014/main" id="{1B2E65AB-A0DE-4AF4-B86D-F13EB02C93C3}"/>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grpSp>
        <p:nvGrpSpPr>
          <p:cNvPr id="573" name="Group 572">
            <a:extLst>
              <a:ext uri="{FF2B5EF4-FFF2-40B4-BE49-F238E27FC236}">
                <a16:creationId xmlns:a16="http://schemas.microsoft.com/office/drawing/2014/main" id="{35DFF753-ECF7-4566-925C-35204CCB2FB6}"/>
              </a:ext>
            </a:extLst>
          </p:cNvPr>
          <p:cNvGrpSpPr/>
          <p:nvPr/>
        </p:nvGrpSpPr>
        <p:grpSpPr>
          <a:xfrm>
            <a:off x="1963542" y="3552814"/>
            <a:ext cx="552736" cy="584652"/>
            <a:chOff x="1091128" y="4199873"/>
            <a:chExt cx="578161" cy="611545"/>
          </a:xfrm>
        </p:grpSpPr>
        <p:sp>
          <p:nvSpPr>
            <p:cNvPr id="574" name="Oval 573">
              <a:extLst>
                <a:ext uri="{FF2B5EF4-FFF2-40B4-BE49-F238E27FC236}">
                  <a16:creationId xmlns:a16="http://schemas.microsoft.com/office/drawing/2014/main" id="{CA0D4230-D8C2-4D5B-AC5A-84D5511404EE}"/>
                </a:ext>
              </a:extLst>
            </p:cNvPr>
            <p:cNvSpPr/>
            <p:nvPr/>
          </p:nvSpPr>
          <p:spPr bwMode="auto">
            <a:xfrm>
              <a:off x="1181869"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75" name="TextBox 574">
              <a:extLst>
                <a:ext uri="{FF2B5EF4-FFF2-40B4-BE49-F238E27FC236}">
                  <a16:creationId xmlns:a16="http://schemas.microsoft.com/office/drawing/2014/main" id="{4679A6F0-5C00-43F1-9274-7D29A1CC2C33}"/>
                </a:ext>
              </a:extLst>
            </p:cNvPr>
            <p:cNvSpPr txBox="1"/>
            <p:nvPr/>
          </p:nvSpPr>
          <p:spPr>
            <a:xfrm>
              <a:off x="1091128" y="4199873"/>
              <a:ext cx="578161" cy="170426"/>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Cortana</a:t>
              </a:r>
            </a:p>
          </p:txBody>
        </p:sp>
        <p:pic>
          <p:nvPicPr>
            <p:cNvPr id="576" name="Picture 575">
              <a:extLst>
                <a:ext uri="{FF2B5EF4-FFF2-40B4-BE49-F238E27FC236}">
                  <a16:creationId xmlns:a16="http://schemas.microsoft.com/office/drawing/2014/main" id="{A76C64B4-B057-4F36-99B8-9671775CDA2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269544" y="4482881"/>
              <a:ext cx="240862" cy="240862"/>
            </a:xfrm>
            <a:prstGeom prst="rect">
              <a:avLst/>
            </a:prstGeom>
            <a:ln>
              <a:noFill/>
            </a:ln>
          </p:spPr>
        </p:pic>
      </p:grpSp>
      <p:grpSp>
        <p:nvGrpSpPr>
          <p:cNvPr id="589" name="Group 588">
            <a:extLst>
              <a:ext uri="{FF2B5EF4-FFF2-40B4-BE49-F238E27FC236}">
                <a16:creationId xmlns:a16="http://schemas.microsoft.com/office/drawing/2014/main" id="{EB13A992-9E93-428F-931A-831B44ECECFB}"/>
              </a:ext>
            </a:extLst>
          </p:cNvPr>
          <p:cNvGrpSpPr/>
          <p:nvPr/>
        </p:nvGrpSpPr>
        <p:grpSpPr>
          <a:xfrm>
            <a:off x="2994816" y="4657944"/>
            <a:ext cx="552736" cy="594769"/>
            <a:chOff x="2911979" y="5259981"/>
            <a:chExt cx="578161" cy="622128"/>
          </a:xfrm>
        </p:grpSpPr>
        <p:sp>
          <p:nvSpPr>
            <p:cNvPr id="590" name="TextBox 589">
              <a:extLst>
                <a:ext uri="{FF2B5EF4-FFF2-40B4-BE49-F238E27FC236}">
                  <a16:creationId xmlns:a16="http://schemas.microsoft.com/office/drawing/2014/main" id="{348A8AFF-6C4B-4592-BAF6-10D76D720F8C}"/>
                </a:ext>
              </a:extLst>
            </p:cNvPr>
            <p:cNvSpPr txBox="1"/>
            <p:nvPr/>
          </p:nvSpPr>
          <p:spPr>
            <a:xfrm>
              <a:off x="2911979" y="5711682"/>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Bing</a:t>
              </a:r>
            </a:p>
          </p:txBody>
        </p:sp>
        <p:grpSp>
          <p:nvGrpSpPr>
            <p:cNvPr id="591" name="Group 590">
              <a:extLst>
                <a:ext uri="{FF2B5EF4-FFF2-40B4-BE49-F238E27FC236}">
                  <a16:creationId xmlns:a16="http://schemas.microsoft.com/office/drawing/2014/main" id="{36655076-16DF-4447-B1C7-CA9442680670}"/>
                </a:ext>
              </a:extLst>
            </p:cNvPr>
            <p:cNvGrpSpPr/>
            <p:nvPr/>
          </p:nvGrpSpPr>
          <p:grpSpPr>
            <a:xfrm>
              <a:off x="2990684" y="5259981"/>
              <a:ext cx="416212" cy="416212"/>
              <a:chOff x="2990684" y="5259981"/>
              <a:chExt cx="416212" cy="416212"/>
            </a:xfrm>
          </p:grpSpPr>
          <p:sp>
            <p:nvSpPr>
              <p:cNvPr id="592" name="Oval 591">
                <a:extLst>
                  <a:ext uri="{FF2B5EF4-FFF2-40B4-BE49-F238E27FC236}">
                    <a16:creationId xmlns:a16="http://schemas.microsoft.com/office/drawing/2014/main" id="{CFC99F0E-C1DA-47D0-A445-8B546C054DA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pic>
            <p:nvPicPr>
              <p:cNvPr id="593" name="Picture 12" descr="Image result for bing logo">
                <a:extLst>
                  <a:ext uri="{FF2B5EF4-FFF2-40B4-BE49-F238E27FC236}">
                    <a16:creationId xmlns:a16="http://schemas.microsoft.com/office/drawing/2014/main" id="{5027CEC3-63D0-44CB-BA00-CCC7C82FC4BE}"/>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594" name="Group 593">
            <a:extLst>
              <a:ext uri="{FF2B5EF4-FFF2-40B4-BE49-F238E27FC236}">
                <a16:creationId xmlns:a16="http://schemas.microsoft.com/office/drawing/2014/main" id="{FD4CB3BA-CA48-4DB2-B931-99B354C13967}"/>
              </a:ext>
            </a:extLst>
          </p:cNvPr>
          <p:cNvGrpSpPr/>
          <p:nvPr/>
        </p:nvGrpSpPr>
        <p:grpSpPr>
          <a:xfrm>
            <a:off x="472247" y="3829649"/>
            <a:ext cx="1298542" cy="397909"/>
            <a:chOff x="3655566" y="4793261"/>
            <a:chExt cx="1358273" cy="416212"/>
          </a:xfrm>
        </p:grpSpPr>
        <p:sp>
          <p:nvSpPr>
            <p:cNvPr id="595" name="Oval 594">
              <a:extLst>
                <a:ext uri="{FF2B5EF4-FFF2-40B4-BE49-F238E27FC236}">
                  <a16:creationId xmlns:a16="http://schemas.microsoft.com/office/drawing/2014/main" id="{E91D150A-7CBF-4556-909D-EAEFEB658322}"/>
                </a:ext>
              </a:extLst>
            </p:cNvPr>
            <p:cNvSpPr/>
            <p:nvPr/>
          </p:nvSpPr>
          <p:spPr bwMode="auto">
            <a:xfrm>
              <a:off x="4597627" y="479326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96" name="TextBox 595">
              <a:extLst>
                <a:ext uri="{FF2B5EF4-FFF2-40B4-BE49-F238E27FC236}">
                  <a16:creationId xmlns:a16="http://schemas.microsoft.com/office/drawing/2014/main" id="{C3E30C72-5113-4337-B8F5-A529D652B120}"/>
                </a:ext>
              </a:extLst>
            </p:cNvPr>
            <p:cNvSpPr txBox="1"/>
            <p:nvPr/>
          </p:nvSpPr>
          <p:spPr>
            <a:xfrm>
              <a:off x="3655566" y="4821111"/>
              <a:ext cx="863886" cy="340854"/>
            </a:xfrm>
            <a:prstGeom prst="rect">
              <a:avLst/>
            </a:prstGeom>
            <a:noFill/>
            <a:ln>
              <a:noFill/>
            </a:ln>
          </p:spPr>
          <p:txBody>
            <a:bodyPr wrap="square" lIns="36722" tIns="0" rIns="0" bIns="0" rtlCol="0">
              <a:spAutoFit/>
            </a:bodyPr>
            <a:lstStyle/>
            <a:p>
              <a:pPr algn="r" defTabSz="1043394">
                <a:lnSpc>
                  <a:spcPct val="90000"/>
                </a:lnSpc>
                <a:spcAft>
                  <a:spcPts val="482"/>
                </a:spcAft>
              </a:pPr>
              <a:r>
                <a:rPr lang="en-US" sz="1176">
                  <a:gradFill>
                    <a:gsLst>
                      <a:gs pos="2917">
                        <a:srgbClr val="353535"/>
                      </a:gs>
                      <a:gs pos="30000">
                        <a:srgbClr val="353535"/>
                      </a:gs>
                    </a:gsLst>
                    <a:lin ang="5400000" scaled="0"/>
                  </a:gradFill>
                  <a:latin typeface="Segoe UI Semilight"/>
                </a:rPr>
                <a:t>Facebook Messenger</a:t>
              </a:r>
            </a:p>
          </p:txBody>
        </p:sp>
        <p:pic>
          <p:nvPicPr>
            <p:cNvPr id="597" name="Picture 125" descr="Image result for facebook messenger logo">
              <a:extLst>
                <a:ext uri="{FF2B5EF4-FFF2-40B4-BE49-F238E27FC236}">
                  <a16:creationId xmlns:a16="http://schemas.microsoft.com/office/drawing/2014/main" id="{33CE37A2-C431-44F9-8986-3527990C474C}"/>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4685669" y="4881303"/>
              <a:ext cx="240129" cy="24012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585" name="Group 584">
            <a:extLst>
              <a:ext uri="{FF2B5EF4-FFF2-40B4-BE49-F238E27FC236}">
                <a16:creationId xmlns:a16="http://schemas.microsoft.com/office/drawing/2014/main" id="{764BAFFA-0130-431D-9169-73A1DB98C64F}"/>
              </a:ext>
            </a:extLst>
          </p:cNvPr>
          <p:cNvGrpSpPr/>
          <p:nvPr/>
        </p:nvGrpSpPr>
        <p:grpSpPr>
          <a:xfrm>
            <a:off x="3125216" y="3955530"/>
            <a:ext cx="552736" cy="597418"/>
            <a:chOff x="2909710" y="4186519"/>
            <a:chExt cx="578161" cy="624899"/>
          </a:xfrm>
        </p:grpSpPr>
        <p:sp>
          <p:nvSpPr>
            <p:cNvPr id="586" name="Oval 585">
              <a:extLst>
                <a:ext uri="{FF2B5EF4-FFF2-40B4-BE49-F238E27FC236}">
                  <a16:creationId xmlns:a16="http://schemas.microsoft.com/office/drawing/2014/main" id="{99CC7AE6-269F-4BAE-A3FD-AA7D152367CA}"/>
                </a:ext>
              </a:extLst>
            </p:cNvPr>
            <p:cNvSpPr/>
            <p:nvPr/>
          </p:nvSpPr>
          <p:spPr bwMode="auto">
            <a:xfrm>
              <a:off x="2990684" y="4395206"/>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176">
                <a:solidFill>
                  <a:srgbClr val="FFFFFF"/>
                </a:solidFill>
                <a:latin typeface="Segoe UI Semilight"/>
              </a:endParaRPr>
            </a:p>
          </p:txBody>
        </p:sp>
        <p:sp>
          <p:nvSpPr>
            <p:cNvPr id="587" name="TextBox 586">
              <a:extLst>
                <a:ext uri="{FF2B5EF4-FFF2-40B4-BE49-F238E27FC236}">
                  <a16:creationId xmlns:a16="http://schemas.microsoft.com/office/drawing/2014/main" id="{A4F7D0B9-6901-4665-8209-90BE93E407E0}"/>
                </a:ext>
              </a:extLst>
            </p:cNvPr>
            <p:cNvSpPr txBox="1"/>
            <p:nvPr/>
          </p:nvSpPr>
          <p:spPr>
            <a:xfrm>
              <a:off x="2909710" y="4186519"/>
              <a:ext cx="578161" cy="170427"/>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1176">
                  <a:gradFill>
                    <a:gsLst>
                      <a:gs pos="2917">
                        <a:srgbClr val="353535"/>
                      </a:gs>
                      <a:gs pos="30000">
                        <a:srgbClr val="353535"/>
                      </a:gs>
                    </a:gsLst>
                    <a:lin ang="5400000" scaled="0"/>
                  </a:gradFill>
                  <a:latin typeface="Segoe UI Semilight"/>
                </a:rPr>
                <a:t>Skype</a:t>
              </a:r>
            </a:p>
          </p:txBody>
        </p:sp>
        <p:pic>
          <p:nvPicPr>
            <p:cNvPr id="588" name="Picture 587">
              <a:extLst>
                <a:ext uri="{FF2B5EF4-FFF2-40B4-BE49-F238E27FC236}">
                  <a16:creationId xmlns:a16="http://schemas.microsoft.com/office/drawing/2014/main" id="{1ECC0E9B-4567-4CD0-AE34-8D1A43F0DA4B}"/>
                </a:ext>
              </a:extLst>
            </p:cNvPr>
            <p:cNvPicPr>
              <a:picLocks noChangeAspect="1"/>
            </p:cNvPicPr>
            <p:nvPr/>
          </p:nvPicPr>
          <p:blipFill>
            <a:blip r:embed="rId11"/>
            <a:stretch>
              <a:fillRect/>
            </a:stretch>
          </p:blipFill>
          <p:spPr>
            <a:xfrm>
              <a:off x="3087078" y="4489903"/>
              <a:ext cx="223424" cy="226819"/>
            </a:xfrm>
            <a:prstGeom prst="rect">
              <a:avLst/>
            </a:prstGeom>
            <a:ln>
              <a:noFill/>
            </a:ln>
          </p:spPr>
        </p:pic>
      </p:grpSp>
      <p:grpSp>
        <p:nvGrpSpPr>
          <p:cNvPr id="604" name="Group 25">
            <a:extLst>
              <a:ext uri="{FF2B5EF4-FFF2-40B4-BE49-F238E27FC236}">
                <a16:creationId xmlns:a16="http://schemas.microsoft.com/office/drawing/2014/main" id="{78A9E29B-6E2D-4B8F-B9D9-BC832DA08BDF}"/>
              </a:ext>
            </a:extLst>
          </p:cNvPr>
          <p:cNvGrpSpPr>
            <a:grpSpLocks noChangeAspect="1"/>
          </p:cNvGrpSpPr>
          <p:nvPr/>
        </p:nvGrpSpPr>
        <p:grpSpPr bwMode="auto">
          <a:xfrm>
            <a:off x="6213708" y="3396454"/>
            <a:ext cx="682499" cy="680004"/>
            <a:chOff x="3594" y="922"/>
            <a:chExt cx="547" cy="545"/>
          </a:xfrm>
        </p:grpSpPr>
        <p:sp>
          <p:nvSpPr>
            <p:cNvPr id="613" name="Freeform 27">
              <a:extLst>
                <a:ext uri="{FF2B5EF4-FFF2-40B4-BE49-F238E27FC236}">
                  <a16:creationId xmlns:a16="http://schemas.microsoft.com/office/drawing/2014/main" id="{A960C5E4-CB91-495C-921F-3AEC47157F27}"/>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5" name="Freeform 26">
              <a:extLst>
                <a:ext uri="{FF2B5EF4-FFF2-40B4-BE49-F238E27FC236}">
                  <a16:creationId xmlns:a16="http://schemas.microsoft.com/office/drawing/2014/main" id="{C321A07D-33EC-4030-91FC-C7E85862088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06" name="Freeform 27">
              <a:extLst>
                <a:ext uri="{FF2B5EF4-FFF2-40B4-BE49-F238E27FC236}">
                  <a16:creationId xmlns:a16="http://schemas.microsoft.com/office/drawing/2014/main" id="{892EB457-4AF5-444A-8850-E09E1AFA6B9E}"/>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4" name="Group 25">
            <a:extLst>
              <a:ext uri="{FF2B5EF4-FFF2-40B4-BE49-F238E27FC236}">
                <a16:creationId xmlns:a16="http://schemas.microsoft.com/office/drawing/2014/main" id="{A06CADBB-EE67-4CDC-B006-E7BCA9AFD5B5}"/>
              </a:ext>
            </a:extLst>
          </p:cNvPr>
          <p:cNvGrpSpPr>
            <a:grpSpLocks noChangeAspect="1"/>
          </p:cNvGrpSpPr>
          <p:nvPr/>
        </p:nvGrpSpPr>
        <p:grpSpPr bwMode="auto">
          <a:xfrm>
            <a:off x="6821576" y="3762825"/>
            <a:ext cx="682499" cy="680004"/>
            <a:chOff x="3594" y="922"/>
            <a:chExt cx="547" cy="545"/>
          </a:xfrm>
        </p:grpSpPr>
        <p:sp>
          <p:nvSpPr>
            <p:cNvPr id="615" name="Freeform 27">
              <a:extLst>
                <a:ext uri="{FF2B5EF4-FFF2-40B4-BE49-F238E27FC236}">
                  <a16:creationId xmlns:a16="http://schemas.microsoft.com/office/drawing/2014/main" id="{70CFEF74-06DF-4279-AD3C-A7992FA1CBEE}"/>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6" name="Freeform 26">
              <a:extLst>
                <a:ext uri="{FF2B5EF4-FFF2-40B4-BE49-F238E27FC236}">
                  <a16:creationId xmlns:a16="http://schemas.microsoft.com/office/drawing/2014/main" id="{8B1193D9-62D1-4B37-ACBB-A0848FC8566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17" name="Freeform 27">
              <a:extLst>
                <a:ext uri="{FF2B5EF4-FFF2-40B4-BE49-F238E27FC236}">
                  <a16:creationId xmlns:a16="http://schemas.microsoft.com/office/drawing/2014/main" id="{C3496E86-B30E-4D51-A392-CB60D3803B75}"/>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grpSp>
        <p:nvGrpSpPr>
          <p:cNvPr id="618" name="Group 25">
            <a:extLst>
              <a:ext uri="{FF2B5EF4-FFF2-40B4-BE49-F238E27FC236}">
                <a16:creationId xmlns:a16="http://schemas.microsoft.com/office/drawing/2014/main" id="{100A2B7A-AF9F-415C-B636-D868BBA4CD04}"/>
              </a:ext>
            </a:extLst>
          </p:cNvPr>
          <p:cNvGrpSpPr>
            <a:grpSpLocks noChangeAspect="1"/>
          </p:cNvGrpSpPr>
          <p:nvPr/>
        </p:nvGrpSpPr>
        <p:grpSpPr bwMode="auto">
          <a:xfrm>
            <a:off x="6193796" y="4212878"/>
            <a:ext cx="682499" cy="680004"/>
            <a:chOff x="3594" y="922"/>
            <a:chExt cx="547" cy="545"/>
          </a:xfrm>
        </p:grpSpPr>
        <p:sp>
          <p:nvSpPr>
            <p:cNvPr id="619" name="Freeform 27">
              <a:extLst>
                <a:ext uri="{FF2B5EF4-FFF2-40B4-BE49-F238E27FC236}">
                  <a16:creationId xmlns:a16="http://schemas.microsoft.com/office/drawing/2014/main" id="{8FF9E190-2804-4264-8D72-394A165EA210}"/>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0" name="Freeform 26">
              <a:extLst>
                <a:ext uri="{FF2B5EF4-FFF2-40B4-BE49-F238E27FC236}">
                  <a16:creationId xmlns:a16="http://schemas.microsoft.com/office/drawing/2014/main" id="{960CCC32-426F-4064-AF54-C27505E9EDB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sp>
          <p:nvSpPr>
            <p:cNvPr id="621" name="Freeform 27">
              <a:extLst>
                <a:ext uri="{FF2B5EF4-FFF2-40B4-BE49-F238E27FC236}">
                  <a16:creationId xmlns:a16="http://schemas.microsoft.com/office/drawing/2014/main" id="{6458A3CD-FA0A-4FF9-A108-7CB87FF0251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353">
                <a:solidFill>
                  <a:srgbClr val="353535"/>
                </a:solidFill>
                <a:latin typeface="Segoe UI Semilight"/>
              </a:endParaRPr>
            </a:p>
          </p:txBody>
        </p:sp>
      </p:grpSp>
      <p:sp>
        <p:nvSpPr>
          <p:cNvPr id="622" name="Rectangle 621">
            <a:extLst>
              <a:ext uri="{FF2B5EF4-FFF2-40B4-BE49-F238E27FC236}">
                <a16:creationId xmlns:a16="http://schemas.microsoft.com/office/drawing/2014/main" id="{AE847601-4F7C-4472-B264-F7FDCBE3A474}"/>
              </a:ext>
            </a:extLst>
          </p:cNvPr>
          <p:cNvSpPr/>
          <p:nvPr/>
        </p:nvSpPr>
        <p:spPr bwMode="auto">
          <a:xfrm>
            <a:off x="6892180" y="3328742"/>
            <a:ext cx="1665994" cy="348675"/>
          </a:xfrm>
          <a:custGeom>
            <a:avLst/>
            <a:gdLst>
              <a:gd name="connsiteX0" fmla="*/ 0 w 1699401"/>
              <a:gd name="connsiteY0" fmla="*/ 0 h 355667"/>
              <a:gd name="connsiteX1" fmla="*/ 1699401 w 1699401"/>
              <a:gd name="connsiteY1" fmla="*/ 0 h 355667"/>
              <a:gd name="connsiteX2" fmla="*/ 1699401 w 1699401"/>
              <a:gd name="connsiteY2" fmla="*/ 355667 h 355667"/>
              <a:gd name="connsiteX3" fmla="*/ 0 w 1699401"/>
              <a:gd name="connsiteY3" fmla="*/ 355667 h 355667"/>
              <a:gd name="connsiteX4" fmla="*/ 0 w 1699401"/>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401" h="355667">
                <a:moveTo>
                  <a:pt x="0" y="0"/>
                </a:moveTo>
                <a:lnTo>
                  <a:pt x="1699401" y="0"/>
                </a:lnTo>
                <a:lnTo>
                  <a:pt x="1699401"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Bot builder</a:t>
            </a:r>
          </a:p>
        </p:txBody>
      </p:sp>
      <p:sp>
        <p:nvSpPr>
          <p:cNvPr id="623" name="Rectangle 622">
            <a:extLst>
              <a:ext uri="{FF2B5EF4-FFF2-40B4-BE49-F238E27FC236}">
                <a16:creationId xmlns:a16="http://schemas.microsoft.com/office/drawing/2014/main" id="{0E1042A2-D71F-4287-B7A3-A6874573C360}"/>
              </a:ext>
            </a:extLst>
          </p:cNvPr>
          <p:cNvSpPr/>
          <p:nvPr/>
        </p:nvSpPr>
        <p:spPr bwMode="auto">
          <a:xfrm>
            <a:off x="7574873" y="3928491"/>
            <a:ext cx="1151532" cy="348675"/>
          </a:xfrm>
          <a:custGeom>
            <a:avLst/>
            <a:gdLst>
              <a:gd name="connsiteX0" fmla="*/ 0 w 1174623"/>
              <a:gd name="connsiteY0" fmla="*/ 0 h 355667"/>
              <a:gd name="connsiteX1" fmla="*/ 1174623 w 1174623"/>
              <a:gd name="connsiteY1" fmla="*/ 0 h 355667"/>
              <a:gd name="connsiteX2" fmla="*/ 1174623 w 1174623"/>
              <a:gd name="connsiteY2" fmla="*/ 355667 h 355667"/>
              <a:gd name="connsiteX3" fmla="*/ 0 w 1174623"/>
              <a:gd name="connsiteY3" fmla="*/ 355667 h 355667"/>
              <a:gd name="connsiteX4" fmla="*/ 0 w 1174623"/>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623" h="355667">
                <a:moveTo>
                  <a:pt x="0" y="0"/>
                </a:moveTo>
                <a:lnTo>
                  <a:pt x="1174623" y="0"/>
                </a:lnTo>
                <a:lnTo>
                  <a:pt x="1174623"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Platform services</a:t>
            </a:r>
          </a:p>
        </p:txBody>
      </p:sp>
      <p:sp>
        <p:nvSpPr>
          <p:cNvPr id="624" name="Rectangle 623">
            <a:extLst>
              <a:ext uri="{FF2B5EF4-FFF2-40B4-BE49-F238E27FC236}">
                <a16:creationId xmlns:a16="http://schemas.microsoft.com/office/drawing/2014/main" id="{16A302AE-670A-42B4-BABB-36906AAEF362}"/>
              </a:ext>
            </a:extLst>
          </p:cNvPr>
          <p:cNvSpPr/>
          <p:nvPr/>
        </p:nvSpPr>
        <p:spPr bwMode="auto">
          <a:xfrm>
            <a:off x="6892179" y="4680319"/>
            <a:ext cx="1555799" cy="348675"/>
          </a:xfrm>
          <a:custGeom>
            <a:avLst/>
            <a:gdLst>
              <a:gd name="connsiteX0" fmla="*/ 0 w 1586996"/>
              <a:gd name="connsiteY0" fmla="*/ 0 h 355667"/>
              <a:gd name="connsiteX1" fmla="*/ 1586996 w 1586996"/>
              <a:gd name="connsiteY1" fmla="*/ 0 h 355667"/>
              <a:gd name="connsiteX2" fmla="*/ 1586996 w 1586996"/>
              <a:gd name="connsiteY2" fmla="*/ 355667 h 355667"/>
              <a:gd name="connsiteX3" fmla="*/ 0 w 1586996"/>
              <a:gd name="connsiteY3" fmla="*/ 355667 h 355667"/>
              <a:gd name="connsiteX4" fmla="*/ 0 w 1586996"/>
              <a:gd name="connsiteY4" fmla="*/ 0 h 355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996" h="355667">
                <a:moveTo>
                  <a:pt x="0" y="0"/>
                </a:moveTo>
                <a:lnTo>
                  <a:pt x="1586996" y="0"/>
                </a:lnTo>
                <a:lnTo>
                  <a:pt x="1586996" y="355667"/>
                </a:lnTo>
                <a:lnTo>
                  <a:pt x="0" y="355667"/>
                </a:lnTo>
                <a:lnTo>
                  <a:pt x="0" y="0"/>
                </a:lnTo>
                <a:close/>
              </a:path>
            </a:pathLst>
          </a:cu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defTabSz="748924" fontAlgn="base">
              <a:lnSpc>
                <a:spcPct val="90000"/>
              </a:lnSpc>
              <a:spcBef>
                <a:spcPct val="0"/>
              </a:spcBef>
              <a:spcAft>
                <a:spcPct val="0"/>
              </a:spcAft>
            </a:pPr>
            <a:r>
              <a:rPr lang="en-US" sz="1765">
                <a:gradFill>
                  <a:gsLst>
                    <a:gs pos="2917">
                      <a:srgbClr val="353535"/>
                    </a:gs>
                    <a:gs pos="30000">
                      <a:srgbClr val="353535"/>
                    </a:gs>
                  </a:gsLst>
                  <a:lin ang="5400000" scaled="0"/>
                </a:gradFill>
                <a:latin typeface="Segoe UI Semilight"/>
                <a:ea typeface="Segoe UI" pitchFamily="34" charset="0"/>
                <a:cs typeface="Segoe UI" pitchFamily="34" charset="0"/>
              </a:rPr>
              <a:t>Intelligent tools</a:t>
            </a:r>
          </a:p>
        </p:txBody>
      </p:sp>
      <p:sp>
        <p:nvSpPr>
          <p:cNvPr id="214" name="Freeform: Shape 213">
            <a:extLst>
              <a:ext uri="{FF2B5EF4-FFF2-40B4-BE49-F238E27FC236}">
                <a16:creationId xmlns:a16="http://schemas.microsoft.com/office/drawing/2014/main" id="{16D44CFF-BD9D-4F5B-8E3C-CDACC6CA5CED}"/>
              </a:ext>
            </a:extLst>
          </p:cNvPr>
          <p:cNvSpPr/>
          <p:nvPr/>
        </p:nvSpPr>
        <p:spPr bwMode="auto">
          <a:xfrm flipV="1">
            <a:off x="3417227" y="4881443"/>
            <a:ext cx="1531558" cy="188487"/>
          </a:xfrm>
          <a:custGeom>
            <a:avLst/>
            <a:gdLst>
              <a:gd name="connsiteX0" fmla="*/ 0 w 3183467"/>
              <a:gd name="connsiteY0" fmla="*/ 139700 h 139700"/>
              <a:gd name="connsiteX1" fmla="*/ 1600200 w 3183467"/>
              <a:gd name="connsiteY1" fmla="*/ 139700 h 139700"/>
              <a:gd name="connsiteX2" fmla="*/ 1739900 w 3183467"/>
              <a:gd name="connsiteY2" fmla="*/ 0 h 139700"/>
              <a:gd name="connsiteX3" fmla="*/ 3183467 w 3183467"/>
              <a:gd name="connsiteY3" fmla="*/ 0 h 139700"/>
            </a:gdLst>
            <a:ahLst/>
            <a:cxnLst>
              <a:cxn ang="0">
                <a:pos x="connsiteX0" y="connsiteY0"/>
              </a:cxn>
              <a:cxn ang="0">
                <a:pos x="connsiteX1" y="connsiteY1"/>
              </a:cxn>
              <a:cxn ang="0">
                <a:pos x="connsiteX2" y="connsiteY2"/>
              </a:cxn>
              <a:cxn ang="0">
                <a:pos x="connsiteX3" y="connsiteY3"/>
              </a:cxn>
            </a:cxnLst>
            <a:rect l="l" t="t" r="r" b="b"/>
            <a:pathLst>
              <a:path w="3183467" h="139700">
                <a:moveTo>
                  <a:pt x="0" y="139700"/>
                </a:moveTo>
                <a:lnTo>
                  <a:pt x="1600200" y="139700"/>
                </a:lnTo>
                <a:lnTo>
                  <a:pt x="1739900" y="0"/>
                </a:lnTo>
                <a:lnTo>
                  <a:pt x="3183467" y="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2353">
              <a:solidFill>
                <a:srgbClr val="FFFFFF"/>
              </a:solidFill>
              <a:latin typeface="Segoe UI Semilight"/>
            </a:endParaRPr>
          </a:p>
        </p:txBody>
      </p:sp>
    </p:spTree>
    <p:extLst>
      <p:ext uri="{BB962C8B-B14F-4D97-AF65-F5344CB8AC3E}">
        <p14:creationId xmlns:p14="http://schemas.microsoft.com/office/powerpoint/2010/main" val="23117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8" fill="hold"/>
                                        <p:tgtEl>
                                          <p:spTgt spid="10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8"/>
                                        </p:tgtEl>
                                      </p:cBhvr>
                                    </p:cmd>
                                  </p:childTnLst>
                                </p:cTn>
                              </p:par>
                            </p:childTnLst>
                          </p:cTn>
                        </p:par>
                      </p:childTnLst>
                    </p:cTn>
                  </p:par>
                </p:childTnLst>
              </p:cTn>
              <p:nextCondLst>
                <p:cond evt="onClick" delay="0">
                  <p:tgtEl>
                    <p:spTgt spid="108"/>
                  </p:tgtEl>
                </p:cond>
              </p:nextCondLst>
            </p:seq>
            <p:video>
              <p:cMediaNode vol="80000">
                <p:cTn id="12" repeatCount="indefinite" fill="hold" display="0">
                  <p:stCondLst>
                    <p:cond delay="indefinite"/>
                  </p:stCondLst>
                </p:cTn>
                <p:tgtEl>
                  <p:spTgt spid="10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reeform: Shape 316"/>
          <p:cNvSpPr/>
          <p:nvPr/>
        </p:nvSpPr>
        <p:spPr bwMode="auto">
          <a:xfrm>
            <a:off x="9300211"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16" name="Freeform: Shape 315"/>
          <p:cNvSpPr/>
          <p:nvPr/>
        </p:nvSpPr>
        <p:spPr bwMode="auto">
          <a:xfrm>
            <a:off x="6817876"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15" name="Freeform: Shape 314"/>
          <p:cNvSpPr/>
          <p:nvPr/>
        </p:nvSpPr>
        <p:spPr bwMode="auto">
          <a:xfrm>
            <a:off x="3709466"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3" name="Freeform: Shape 12"/>
          <p:cNvSpPr/>
          <p:nvPr/>
        </p:nvSpPr>
        <p:spPr bwMode="auto">
          <a:xfrm>
            <a:off x="1164778" y="3825109"/>
            <a:ext cx="1340021" cy="757881"/>
          </a:xfrm>
          <a:custGeom>
            <a:avLst/>
            <a:gdLst>
              <a:gd name="connsiteX0" fmla="*/ 345989 w 1005016"/>
              <a:gd name="connsiteY0" fmla="*/ 551935 h 568411"/>
              <a:gd name="connsiteX1" fmla="*/ 0 w 1005016"/>
              <a:gd name="connsiteY1" fmla="*/ 0 h 568411"/>
              <a:gd name="connsiteX2" fmla="*/ 1005016 w 1005016"/>
              <a:gd name="connsiteY2" fmla="*/ 82379 h 568411"/>
              <a:gd name="connsiteX3" fmla="*/ 790832 w 1005016"/>
              <a:gd name="connsiteY3" fmla="*/ 568411 h 568411"/>
              <a:gd name="connsiteX4" fmla="*/ 345989 w 1005016"/>
              <a:gd name="connsiteY4" fmla="*/ 551935 h 568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16" h="568411">
                <a:moveTo>
                  <a:pt x="345989" y="551935"/>
                </a:moveTo>
                <a:lnTo>
                  <a:pt x="0" y="0"/>
                </a:lnTo>
                <a:lnTo>
                  <a:pt x="1005016" y="82379"/>
                </a:lnTo>
                <a:lnTo>
                  <a:pt x="790832" y="568411"/>
                </a:lnTo>
                <a:lnTo>
                  <a:pt x="345989" y="55193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12" name="Oval 111"/>
          <p:cNvSpPr/>
          <p:nvPr/>
        </p:nvSpPr>
        <p:spPr>
          <a:xfrm>
            <a:off x="3503167" y="2315745"/>
            <a:ext cx="1865376" cy="1865376"/>
          </a:xfrm>
          <a:prstGeom prst="ellipse">
            <a:avLst/>
          </a:prstGeom>
          <a:solidFill>
            <a:schemeClr val="bg1"/>
          </a:solidFill>
          <a:ln w="3175" cap="flat" cmpd="sng" algn="ctr">
            <a:solidFill>
              <a:schemeClr val="accent1">
                <a:lumMod val="50000"/>
              </a:schemeClr>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Connect people</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to a wealth of</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information</a:t>
            </a:r>
          </a:p>
        </p:txBody>
      </p:sp>
      <p:grpSp>
        <p:nvGrpSpPr>
          <p:cNvPr id="19" name="Group 18"/>
          <p:cNvGrpSpPr/>
          <p:nvPr/>
        </p:nvGrpSpPr>
        <p:grpSpPr>
          <a:xfrm>
            <a:off x="6990610" y="5040160"/>
            <a:ext cx="1185821" cy="1108389"/>
            <a:chOff x="5563949" y="3217025"/>
            <a:chExt cx="889366" cy="831292"/>
          </a:xfrm>
        </p:grpSpPr>
        <p:grpSp>
          <p:nvGrpSpPr>
            <p:cNvPr id="132" name="Group 131"/>
            <p:cNvGrpSpPr/>
            <p:nvPr/>
          </p:nvGrpSpPr>
          <p:grpSpPr>
            <a:xfrm flipH="1">
              <a:off x="5624502" y="3667646"/>
              <a:ext cx="766598" cy="379607"/>
              <a:chOff x="2319967" y="4610869"/>
              <a:chExt cx="1195070" cy="591780"/>
            </a:xfrm>
          </p:grpSpPr>
          <p:sp>
            <p:nvSpPr>
              <p:cNvPr id="195" name="Cube 194"/>
              <p:cNvSpPr/>
              <p:nvPr/>
            </p:nvSpPr>
            <p:spPr bwMode="auto">
              <a:xfrm>
                <a:off x="3328556"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6" name="Cube 195"/>
              <p:cNvSpPr/>
              <p:nvPr/>
            </p:nvSpPr>
            <p:spPr bwMode="auto">
              <a:xfrm>
                <a:off x="2451540" y="4610869"/>
                <a:ext cx="63956" cy="41662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7" name="Cube 196"/>
              <p:cNvSpPr/>
              <p:nvPr/>
            </p:nvSpPr>
            <p:spPr bwMode="auto">
              <a:xfrm>
                <a:off x="3424884"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8" name="Cube 197"/>
              <p:cNvSpPr/>
              <p:nvPr/>
            </p:nvSpPr>
            <p:spPr bwMode="auto">
              <a:xfrm>
                <a:off x="2319967" y="4615372"/>
                <a:ext cx="90153" cy="587277"/>
              </a:xfrm>
              <a:prstGeom prst="cub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133" name="Trapezoid 132"/>
            <p:cNvSpPr/>
            <p:nvPr/>
          </p:nvSpPr>
          <p:spPr bwMode="auto">
            <a:xfrm flipH="1">
              <a:off x="5564475" y="3568093"/>
              <a:ext cx="888840" cy="100979"/>
            </a:xfrm>
            <a:prstGeom prst="trapezoid">
              <a:avLst>
                <a:gd name="adj" fmla="val 92159"/>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34" name="Group 133"/>
            <p:cNvGrpSpPr/>
            <p:nvPr/>
          </p:nvGrpSpPr>
          <p:grpSpPr>
            <a:xfrm flipH="1">
              <a:off x="5820795" y="3598297"/>
              <a:ext cx="321466" cy="51627"/>
              <a:chOff x="1769350" y="1538167"/>
              <a:chExt cx="1821693" cy="292564"/>
            </a:xfrm>
          </p:grpSpPr>
          <p:sp>
            <p:nvSpPr>
              <p:cNvPr id="175" name="Rectangle 174"/>
              <p:cNvSpPr/>
              <p:nvPr/>
            </p:nvSpPr>
            <p:spPr bwMode="auto">
              <a:xfrm>
                <a:off x="1769350" y="1785012"/>
                <a:ext cx="1819656" cy="45719"/>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76" name="Trapezoid 175"/>
              <p:cNvSpPr/>
              <p:nvPr/>
            </p:nvSpPr>
            <p:spPr bwMode="auto">
              <a:xfrm>
                <a:off x="1769351" y="1538167"/>
                <a:ext cx="1821692" cy="247064"/>
              </a:xfrm>
              <a:prstGeom prst="trapezoid">
                <a:avLst>
                  <a:gd name="adj" fmla="val 82583"/>
                </a:avLst>
              </a:prstGeom>
              <a:solidFill>
                <a:srgbClr val="FFFFFF">
                  <a:lumMod val="85000"/>
                </a:srgbClr>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177" name="Trapezoid 176"/>
              <p:cNvSpPr/>
              <p:nvPr/>
            </p:nvSpPr>
            <p:spPr bwMode="auto">
              <a:xfrm>
                <a:off x="2242427" y="1706021"/>
                <a:ext cx="875540" cy="45719"/>
              </a:xfrm>
              <a:prstGeom prst="trapezoid">
                <a:avLst>
                  <a:gd name="adj" fmla="val 82583"/>
                </a:avLst>
              </a:prstGeom>
              <a:solidFill>
                <a:srgbClr val="FFFFFF"/>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178" name="Trapezoid 177"/>
              <p:cNvSpPr/>
              <p:nvPr/>
            </p:nvSpPr>
            <p:spPr bwMode="auto">
              <a:xfrm>
                <a:off x="1994397" y="1561778"/>
                <a:ext cx="1371600" cy="45719"/>
              </a:xfrm>
              <a:prstGeom prst="trapezoid">
                <a:avLst>
                  <a:gd name="adj" fmla="val 82583"/>
                </a:avLst>
              </a:prstGeom>
              <a:solidFill>
                <a:srgbClr val="FFFFFF"/>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179" name="Trapezoid 178"/>
              <p:cNvSpPr/>
              <p:nvPr/>
            </p:nvSpPr>
            <p:spPr bwMode="auto">
              <a:xfrm>
                <a:off x="1994397" y="1633900"/>
                <a:ext cx="1371600" cy="45719"/>
              </a:xfrm>
              <a:prstGeom prst="trapezoid">
                <a:avLst>
                  <a:gd name="adj" fmla="val 82583"/>
                </a:avLst>
              </a:prstGeom>
              <a:solidFill>
                <a:srgbClr val="FFFFFF"/>
              </a:solidFill>
              <a:ln w="4">
                <a:noFill/>
                <a:prstDash val="solid"/>
                <a:round/>
                <a:headEnd/>
                <a:tailEnd/>
              </a:ln>
            </p:spPr>
            <p:txBody>
              <a:bodyPr vert="horz" wrap="square" lIns="121868" tIns="60933" rIns="121868" bIns="60933" numCol="1" anchor="t" anchorCtr="0" compatLnSpc="1">
                <a:prstTxWarp prst="textNoShape">
                  <a:avLst/>
                </a:prstTxWarp>
              </a:bodyPr>
              <a:lstStyle/>
              <a:p>
                <a:pPr marL="0" marR="0" lvl="0" indent="0" algn="l" defTabSz="121846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80" name="Group 179"/>
              <p:cNvGrpSpPr/>
              <p:nvPr/>
            </p:nvGrpSpPr>
            <p:grpSpPr>
              <a:xfrm>
                <a:off x="2048766" y="1546680"/>
                <a:ext cx="1256210" cy="182880"/>
                <a:chOff x="2048766" y="1234719"/>
                <a:chExt cx="1256210" cy="243413"/>
              </a:xfrm>
              <a:solidFill>
                <a:srgbClr val="FFFFFF">
                  <a:lumMod val="85000"/>
                </a:srgbClr>
              </a:solidFill>
            </p:grpSpPr>
            <p:sp>
              <p:nvSpPr>
                <p:cNvPr id="181" name="Rectangle 180"/>
                <p:cNvSpPr/>
                <p:nvPr/>
              </p:nvSpPr>
              <p:spPr bwMode="auto">
                <a:xfrm rot="1800000">
                  <a:off x="2048766" y="1234719"/>
                  <a:ext cx="18288" cy="24341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2" name="Rectangle 181"/>
                <p:cNvSpPr/>
                <p:nvPr/>
              </p:nvSpPr>
              <p:spPr bwMode="auto">
                <a:xfrm rot="1200000">
                  <a:off x="215493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3" name="Rectangle 182"/>
                <p:cNvSpPr/>
                <p:nvPr/>
              </p:nvSpPr>
              <p:spPr bwMode="auto">
                <a:xfrm rot="1200000">
                  <a:off x="224924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4" name="Rectangle 183"/>
                <p:cNvSpPr/>
                <p:nvPr/>
              </p:nvSpPr>
              <p:spPr bwMode="auto">
                <a:xfrm rot="900000">
                  <a:off x="234355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5" name="Rectangle 184"/>
                <p:cNvSpPr/>
                <p:nvPr/>
              </p:nvSpPr>
              <p:spPr bwMode="auto">
                <a:xfrm rot="900000">
                  <a:off x="2437871"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6" name="Rectangle 185"/>
                <p:cNvSpPr/>
                <p:nvPr/>
              </p:nvSpPr>
              <p:spPr bwMode="auto">
                <a:xfrm rot="600000">
                  <a:off x="2532184"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7" name="Rectangle 186"/>
                <p:cNvSpPr/>
                <p:nvPr/>
              </p:nvSpPr>
              <p:spPr bwMode="auto">
                <a:xfrm rot="600000">
                  <a:off x="2626497"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8" name="Rectangle 187"/>
                <p:cNvSpPr/>
                <p:nvPr/>
              </p:nvSpPr>
              <p:spPr bwMode="auto">
                <a:xfrm>
                  <a:off x="2720810"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89" name="Rectangle 188"/>
                <p:cNvSpPr/>
                <p:nvPr/>
              </p:nvSpPr>
              <p:spPr bwMode="auto">
                <a:xfrm rot="21000000">
                  <a:off x="2815123"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0" name="Rectangle 189"/>
                <p:cNvSpPr/>
                <p:nvPr/>
              </p:nvSpPr>
              <p:spPr bwMode="auto">
                <a:xfrm rot="21000000">
                  <a:off x="2909436"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1" name="Rectangle 190"/>
                <p:cNvSpPr/>
                <p:nvPr/>
              </p:nvSpPr>
              <p:spPr bwMode="auto">
                <a:xfrm rot="20400000">
                  <a:off x="3286688"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2" name="Rectangle 191"/>
                <p:cNvSpPr/>
                <p:nvPr/>
              </p:nvSpPr>
              <p:spPr bwMode="auto">
                <a:xfrm rot="20700000">
                  <a:off x="3003749"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3" name="Rectangle 192"/>
                <p:cNvSpPr/>
                <p:nvPr/>
              </p:nvSpPr>
              <p:spPr bwMode="auto">
                <a:xfrm rot="20700000">
                  <a:off x="3098062"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4" name="Rectangle 193"/>
                <p:cNvSpPr/>
                <p:nvPr/>
              </p:nvSpPr>
              <p:spPr bwMode="auto">
                <a:xfrm rot="20400000">
                  <a:off x="3192375" y="1238948"/>
                  <a:ext cx="18288" cy="18030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sp>
          <p:nvSpPr>
            <p:cNvPr id="135" name="Rectangle 134"/>
            <p:cNvSpPr/>
            <p:nvPr/>
          </p:nvSpPr>
          <p:spPr bwMode="auto">
            <a:xfrm flipH="1">
              <a:off x="5563949" y="3667231"/>
              <a:ext cx="889313" cy="293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36" name="Rectangle 135"/>
            <p:cNvSpPr/>
            <p:nvPr/>
          </p:nvSpPr>
          <p:spPr bwMode="auto">
            <a:xfrm>
              <a:off x="5681577" y="3224179"/>
              <a:ext cx="655622" cy="31782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43736" tIns="194991" rIns="243736" bIns="194991" numCol="1" spcCol="0" rtlCol="0" fromWordArt="0" anchor="t" anchorCtr="0" forceAA="0" compatLnSpc="1">
              <a:prstTxWarp prst="textNoShape">
                <a:avLst/>
              </a:prstTxWarp>
              <a:noAutofit/>
            </a:bodyPr>
            <a:lstStyle/>
            <a:p>
              <a:pPr marL="0" marR="0" lvl="0" indent="0" algn="ctr" defTabSz="1242549"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37" name="Group 136"/>
            <p:cNvGrpSpPr/>
            <p:nvPr/>
          </p:nvGrpSpPr>
          <p:grpSpPr>
            <a:xfrm>
              <a:off x="5669994" y="3217025"/>
              <a:ext cx="677803" cy="366962"/>
              <a:chOff x="4407865" y="3370934"/>
              <a:chExt cx="4054491" cy="2195098"/>
            </a:xfrm>
            <a:solidFill>
              <a:schemeClr val="bg1">
                <a:lumMod val="75000"/>
              </a:schemeClr>
            </a:solidFill>
          </p:grpSpPr>
          <p:sp>
            <p:nvSpPr>
              <p:cNvPr id="172" name="Freeform 2175"/>
              <p:cNvSpPr>
                <a:spLocks noChangeArrowheads="1"/>
              </p:cNvSpPr>
              <p:nvPr/>
            </p:nvSpPr>
            <p:spPr bwMode="auto">
              <a:xfrm>
                <a:off x="4407865"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grpFill/>
              <a:ln>
                <a:noFill/>
              </a:ln>
            </p:spPr>
            <p:txBody>
              <a:bodyPr vert="horz" wrap="square" lIns="162452" tIns="81224" rIns="162452" bIns="81224" numCol="1" anchor="t" anchorCtr="0" compatLnSpc="1">
                <a:prstTxWarp prst="textNoShape">
                  <a:avLst/>
                </a:prstTxWarp>
                <a:noAutofit/>
              </a:bodyPr>
              <a:lstStyle/>
              <a:p>
                <a:pPr marL="0" marR="0" lvl="0" indent="0" algn="l" defTabSz="1624117" rtl="0" eaLnBrk="1" fontAlgn="auto" latinLnBrk="0" hangingPunct="1">
                  <a:lnSpc>
                    <a:spcPct val="100000"/>
                  </a:lnSpc>
                  <a:spcBef>
                    <a:spcPts val="0"/>
                  </a:spcBef>
                  <a:spcAft>
                    <a:spcPts val="0"/>
                  </a:spcAft>
                  <a:buClrTx/>
                  <a:buSzTx/>
                  <a:buFontTx/>
                  <a:buNone/>
                  <a:tabLst/>
                  <a:defRPr/>
                </a:pPr>
                <a:endParaRPr kumimoji="0" lang="en-US" sz="5627" b="0" i="0" u="none" strike="noStrike" kern="0" cap="none" spc="0" normalizeH="0" baseline="0" noProof="0">
                  <a:ln>
                    <a:noFill/>
                  </a:ln>
                  <a:solidFill>
                    <a:srgbClr val="505050"/>
                  </a:solidFill>
                  <a:effectLst/>
                  <a:uLnTx/>
                  <a:uFillTx/>
                  <a:latin typeface="Segoe UI"/>
                  <a:ea typeface="+mn-ea"/>
                  <a:cs typeface="+mn-cs"/>
                </a:endParaRPr>
              </a:p>
            </p:txBody>
          </p:sp>
          <p:sp>
            <p:nvSpPr>
              <p:cNvPr id="173" name="Freeform 2176"/>
              <p:cNvSpPr/>
              <p:nvPr/>
            </p:nvSpPr>
            <p:spPr bwMode="auto">
              <a:xfrm>
                <a:off x="4963758" y="3370934"/>
                <a:ext cx="2942705" cy="2195098"/>
              </a:xfrm>
              <a:custGeom>
                <a:avLst/>
                <a:gdLst>
                  <a:gd name="connsiteX0" fmla="*/ 0 w 2942705"/>
                  <a:gd name="connsiteY0" fmla="*/ 1837389 h 2195098"/>
                  <a:gd name="connsiteX1" fmla="*/ 2942705 w 2942705"/>
                  <a:gd name="connsiteY1" fmla="*/ 1837389 h 2195098"/>
                  <a:gd name="connsiteX2" fmla="*/ 2942705 w 2942705"/>
                  <a:gd name="connsiteY2" fmla="*/ 2001142 h 2195098"/>
                  <a:gd name="connsiteX3" fmla="*/ 2927058 w 2942705"/>
                  <a:gd name="connsiteY3" fmla="*/ 2001142 h 2195098"/>
                  <a:gd name="connsiteX4" fmla="*/ 2849616 w 2942705"/>
                  <a:gd name="connsiteY4" fmla="*/ 2001142 h 2195098"/>
                  <a:gd name="connsiteX5" fmla="*/ 2741538 w 2942705"/>
                  <a:gd name="connsiteY5" fmla="*/ 2001142 h 2195098"/>
                  <a:gd name="connsiteX6" fmla="*/ 2614695 w 2942705"/>
                  <a:gd name="connsiteY6" fmla="*/ 2001142 h 2195098"/>
                  <a:gd name="connsiteX7" fmla="*/ 2597719 w 2942705"/>
                  <a:gd name="connsiteY7" fmla="*/ 2001142 h 2195098"/>
                  <a:gd name="connsiteX8" fmla="*/ 2235158 w 2942705"/>
                  <a:gd name="connsiteY8" fmla="*/ 2001142 h 2195098"/>
                  <a:gd name="connsiteX9" fmla="*/ 1586055 w 2942705"/>
                  <a:gd name="connsiteY9" fmla="*/ 2001142 h 2195098"/>
                  <a:gd name="connsiteX10" fmla="*/ 1543216 w 2942705"/>
                  <a:gd name="connsiteY10" fmla="*/ 2001142 h 2195098"/>
                  <a:gd name="connsiteX11" fmla="*/ 1543216 w 2942705"/>
                  <a:gd name="connsiteY11" fmla="*/ 2142361 h 2195098"/>
                  <a:gd name="connsiteX12" fmla="*/ 2294949 w 2942705"/>
                  <a:gd name="connsiteY12" fmla="*/ 2142361 h 2195098"/>
                  <a:gd name="connsiteX13" fmla="*/ 2294949 w 2942705"/>
                  <a:gd name="connsiteY13" fmla="*/ 2195098 h 2195098"/>
                  <a:gd name="connsiteX14" fmla="*/ 639466 w 2942705"/>
                  <a:gd name="connsiteY14" fmla="*/ 2195098 h 2195098"/>
                  <a:gd name="connsiteX15" fmla="*/ 639466 w 2942705"/>
                  <a:gd name="connsiteY15" fmla="*/ 2142361 h 2195098"/>
                  <a:gd name="connsiteX16" fmla="*/ 1399495 w 2942705"/>
                  <a:gd name="connsiteY16" fmla="*/ 2142361 h 2195098"/>
                  <a:gd name="connsiteX17" fmla="*/ 1399495 w 2942705"/>
                  <a:gd name="connsiteY17" fmla="*/ 2001142 h 2195098"/>
                  <a:gd name="connsiteX18" fmla="*/ 1228585 w 2942705"/>
                  <a:gd name="connsiteY18" fmla="*/ 2001142 h 2195098"/>
                  <a:gd name="connsiteX19" fmla="*/ 21806 w 2942705"/>
                  <a:gd name="connsiteY19" fmla="*/ 2001142 h 2195098"/>
                  <a:gd name="connsiteX20" fmla="*/ 0 w 2942705"/>
                  <a:gd name="connsiteY20" fmla="*/ 2001142 h 2195098"/>
                  <a:gd name="connsiteX21" fmla="*/ 0 w 2942705"/>
                  <a:gd name="connsiteY21" fmla="*/ 0 h 2195098"/>
                  <a:gd name="connsiteX22" fmla="*/ 195145 w 2942705"/>
                  <a:gd name="connsiteY22" fmla="*/ 0 h 2195098"/>
                  <a:gd name="connsiteX23" fmla="*/ 942001 w 2942705"/>
                  <a:gd name="connsiteY23" fmla="*/ 0 h 2195098"/>
                  <a:gd name="connsiteX24" fmla="*/ 1219852 w 2942705"/>
                  <a:gd name="connsiteY24" fmla="*/ 0 h 2195098"/>
                  <a:gd name="connsiteX25" fmla="*/ 1223394 w 2942705"/>
                  <a:gd name="connsiteY25" fmla="*/ 0 h 2195098"/>
                  <a:gd name="connsiteX26" fmla="*/ 1248188 w 2942705"/>
                  <a:gd name="connsiteY26" fmla="*/ 0 h 2195098"/>
                  <a:gd name="connsiteX27" fmla="*/ 1315490 w 2942705"/>
                  <a:gd name="connsiteY27" fmla="*/ 0 h 2195098"/>
                  <a:gd name="connsiteX28" fmla="*/ 1358921 w 2942705"/>
                  <a:gd name="connsiteY28" fmla="*/ 0 h 2195098"/>
                  <a:gd name="connsiteX29" fmla="*/ 1371721 w 2942705"/>
                  <a:gd name="connsiteY29" fmla="*/ 0 h 2195098"/>
                  <a:gd name="connsiteX30" fmla="*/ 1446550 w 2942705"/>
                  <a:gd name="connsiteY30" fmla="*/ 0 h 2195098"/>
                  <a:gd name="connsiteX31" fmla="*/ 1542631 w 2942705"/>
                  <a:gd name="connsiteY31" fmla="*/ 0 h 2195098"/>
                  <a:gd name="connsiteX32" fmla="*/ 1662622 w 2942705"/>
                  <a:gd name="connsiteY32" fmla="*/ 0 h 2195098"/>
                  <a:gd name="connsiteX33" fmla="*/ 1716390 w 2942705"/>
                  <a:gd name="connsiteY33" fmla="*/ 0 h 2195098"/>
                  <a:gd name="connsiteX34" fmla="*/ 1809178 w 2942705"/>
                  <a:gd name="connsiteY34" fmla="*/ 0 h 2195098"/>
                  <a:gd name="connsiteX35" fmla="*/ 1984956 w 2942705"/>
                  <a:gd name="connsiteY35" fmla="*/ 0 h 2195098"/>
                  <a:gd name="connsiteX36" fmla="*/ 2018982 w 2942705"/>
                  <a:gd name="connsiteY36" fmla="*/ 0 h 2195098"/>
                  <a:gd name="connsiteX37" fmla="*/ 2192616 w 2942705"/>
                  <a:gd name="connsiteY37" fmla="*/ 0 h 2195098"/>
                  <a:gd name="connsiteX38" fmla="*/ 2271268 w 2942705"/>
                  <a:gd name="connsiteY38" fmla="*/ 0 h 2195098"/>
                  <a:gd name="connsiteX39" fmla="*/ 2434811 w 2942705"/>
                  <a:gd name="connsiteY39" fmla="*/ 0 h 2195098"/>
                  <a:gd name="connsiteX40" fmla="*/ 2477822 w 2942705"/>
                  <a:gd name="connsiteY40" fmla="*/ 0 h 2195098"/>
                  <a:gd name="connsiteX41" fmla="*/ 2643218 w 2942705"/>
                  <a:gd name="connsiteY41" fmla="*/ 0 h 2195098"/>
                  <a:gd name="connsiteX42" fmla="*/ 2714197 w 2942705"/>
                  <a:gd name="connsiteY42" fmla="*/ 0 h 2195098"/>
                  <a:gd name="connsiteX43" fmla="*/ 2772029 w 2942705"/>
                  <a:gd name="connsiteY43" fmla="*/ 0 h 2195098"/>
                  <a:gd name="connsiteX44" fmla="*/ 2930862 w 2942705"/>
                  <a:gd name="connsiteY44" fmla="*/ 0 h 2195098"/>
                  <a:gd name="connsiteX45" fmla="*/ 2942705 w 2942705"/>
                  <a:gd name="connsiteY45" fmla="*/ 0 h 2195098"/>
                  <a:gd name="connsiteX46" fmla="*/ 2942705 w 2942705"/>
                  <a:gd name="connsiteY46" fmla="*/ 86041 h 2195098"/>
                  <a:gd name="connsiteX47" fmla="*/ 0 w 2942705"/>
                  <a:gd name="connsiteY47" fmla="*/ 86041 h 219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42705" h="2195098">
                    <a:moveTo>
                      <a:pt x="0" y="1837389"/>
                    </a:moveTo>
                    <a:lnTo>
                      <a:pt x="2942705" y="1837389"/>
                    </a:lnTo>
                    <a:lnTo>
                      <a:pt x="2942705" y="2001142"/>
                    </a:lnTo>
                    <a:lnTo>
                      <a:pt x="2927058" y="2001142"/>
                    </a:lnTo>
                    <a:lnTo>
                      <a:pt x="2849616" y="2001142"/>
                    </a:lnTo>
                    <a:lnTo>
                      <a:pt x="2741538" y="2001142"/>
                    </a:lnTo>
                    <a:lnTo>
                      <a:pt x="2614695" y="2001142"/>
                    </a:lnTo>
                    <a:lnTo>
                      <a:pt x="2597719" y="2001142"/>
                    </a:lnTo>
                    <a:lnTo>
                      <a:pt x="2235158" y="2001142"/>
                    </a:lnTo>
                    <a:cubicBezTo>
                      <a:pt x="1994781" y="2001142"/>
                      <a:pt x="1779271" y="2001142"/>
                      <a:pt x="1586055" y="2001142"/>
                    </a:cubicBezTo>
                    <a:lnTo>
                      <a:pt x="1543216" y="2001142"/>
                    </a:lnTo>
                    <a:lnTo>
                      <a:pt x="1543216" y="2142361"/>
                    </a:lnTo>
                    <a:lnTo>
                      <a:pt x="2294949" y="2142361"/>
                    </a:lnTo>
                    <a:lnTo>
                      <a:pt x="2294949" y="2195098"/>
                    </a:lnTo>
                    <a:lnTo>
                      <a:pt x="639466" y="2195098"/>
                    </a:lnTo>
                    <a:lnTo>
                      <a:pt x="639466" y="2142361"/>
                    </a:lnTo>
                    <a:lnTo>
                      <a:pt x="1399495" y="2142361"/>
                    </a:lnTo>
                    <a:lnTo>
                      <a:pt x="1399495" y="2001142"/>
                    </a:lnTo>
                    <a:lnTo>
                      <a:pt x="1228585" y="2001142"/>
                    </a:lnTo>
                    <a:cubicBezTo>
                      <a:pt x="487733" y="2001142"/>
                      <a:pt x="163610" y="2001142"/>
                      <a:pt x="21806" y="2001142"/>
                    </a:cubicBezTo>
                    <a:lnTo>
                      <a:pt x="0" y="2001142"/>
                    </a:lnTo>
                    <a:close/>
                    <a:moveTo>
                      <a:pt x="0" y="0"/>
                    </a:moveTo>
                    <a:lnTo>
                      <a:pt x="195145" y="0"/>
                    </a:lnTo>
                    <a:cubicBezTo>
                      <a:pt x="469821" y="0"/>
                      <a:pt x="717916" y="0"/>
                      <a:pt x="942001" y="0"/>
                    </a:cubicBezTo>
                    <a:lnTo>
                      <a:pt x="1219852" y="0"/>
                    </a:lnTo>
                    <a:lnTo>
                      <a:pt x="1223394" y="0"/>
                    </a:lnTo>
                    <a:lnTo>
                      <a:pt x="1248188" y="0"/>
                    </a:lnTo>
                    <a:lnTo>
                      <a:pt x="1315490" y="0"/>
                    </a:lnTo>
                    <a:lnTo>
                      <a:pt x="1358921" y="0"/>
                    </a:lnTo>
                    <a:lnTo>
                      <a:pt x="1371721" y="0"/>
                    </a:lnTo>
                    <a:lnTo>
                      <a:pt x="1446550" y="0"/>
                    </a:lnTo>
                    <a:lnTo>
                      <a:pt x="1542631" y="0"/>
                    </a:lnTo>
                    <a:lnTo>
                      <a:pt x="1662622" y="0"/>
                    </a:lnTo>
                    <a:lnTo>
                      <a:pt x="1716390" y="0"/>
                    </a:lnTo>
                    <a:lnTo>
                      <a:pt x="1809178" y="0"/>
                    </a:lnTo>
                    <a:lnTo>
                      <a:pt x="1984956" y="0"/>
                    </a:lnTo>
                    <a:lnTo>
                      <a:pt x="2018982" y="0"/>
                    </a:lnTo>
                    <a:lnTo>
                      <a:pt x="2192616" y="0"/>
                    </a:lnTo>
                    <a:lnTo>
                      <a:pt x="2271268" y="0"/>
                    </a:lnTo>
                    <a:lnTo>
                      <a:pt x="2434811" y="0"/>
                    </a:lnTo>
                    <a:lnTo>
                      <a:pt x="2477822" y="0"/>
                    </a:lnTo>
                    <a:cubicBezTo>
                      <a:pt x="2539561" y="0"/>
                      <a:pt x="2594438" y="0"/>
                      <a:pt x="2643218" y="0"/>
                    </a:cubicBezTo>
                    <a:lnTo>
                      <a:pt x="2714197" y="0"/>
                    </a:lnTo>
                    <a:lnTo>
                      <a:pt x="2772029" y="0"/>
                    </a:lnTo>
                    <a:cubicBezTo>
                      <a:pt x="2842056" y="0"/>
                      <a:pt x="2893325" y="0"/>
                      <a:pt x="2930862" y="0"/>
                    </a:cubicBezTo>
                    <a:lnTo>
                      <a:pt x="2942705" y="0"/>
                    </a:lnTo>
                    <a:lnTo>
                      <a:pt x="2942705" y="86041"/>
                    </a:lnTo>
                    <a:lnTo>
                      <a:pt x="0" y="86041"/>
                    </a:lnTo>
                    <a:close/>
                  </a:path>
                </a:pathLst>
              </a:custGeom>
              <a:grpFill/>
              <a:ln>
                <a:noFill/>
              </a:ln>
            </p:spPr>
            <p:txBody>
              <a:bodyPr vert="horz" wrap="square" lIns="162452" tIns="81224" rIns="162452" bIns="81224" numCol="1" anchor="t" anchorCtr="0" compatLnSpc="1">
                <a:prstTxWarp prst="textNoShape">
                  <a:avLst/>
                </a:prstTxWarp>
                <a:noAutofit/>
              </a:bodyPr>
              <a:lstStyle/>
              <a:p>
                <a:pPr marL="0" marR="0" lvl="0" indent="0" algn="l" defTabSz="1624117" rtl="0" eaLnBrk="1" fontAlgn="auto" latinLnBrk="0" hangingPunct="1">
                  <a:lnSpc>
                    <a:spcPct val="100000"/>
                  </a:lnSpc>
                  <a:spcBef>
                    <a:spcPts val="0"/>
                  </a:spcBef>
                  <a:spcAft>
                    <a:spcPts val="0"/>
                  </a:spcAft>
                  <a:buClrTx/>
                  <a:buSzTx/>
                  <a:buFontTx/>
                  <a:buNone/>
                  <a:tabLst/>
                  <a:defRPr/>
                </a:pPr>
                <a:endParaRPr kumimoji="0" lang="en-US" sz="5627" b="0" i="0" u="none" strike="noStrike" kern="0" cap="none" spc="0" normalizeH="0" baseline="0" noProof="0">
                  <a:ln>
                    <a:noFill/>
                  </a:ln>
                  <a:solidFill>
                    <a:srgbClr val="505050"/>
                  </a:solidFill>
                  <a:effectLst/>
                  <a:uLnTx/>
                  <a:uFillTx/>
                  <a:latin typeface="Segoe UI"/>
                  <a:ea typeface="+mn-ea"/>
                  <a:cs typeface="+mn-cs"/>
                </a:endParaRPr>
              </a:p>
            </p:txBody>
          </p:sp>
          <p:sp>
            <p:nvSpPr>
              <p:cNvPr id="174" name="Freeform 2177"/>
              <p:cNvSpPr>
                <a:spLocks noChangeArrowheads="1"/>
              </p:cNvSpPr>
              <p:nvPr/>
            </p:nvSpPr>
            <p:spPr bwMode="auto">
              <a:xfrm flipH="1">
                <a:off x="7854876" y="3370934"/>
                <a:ext cx="607480" cy="2001142"/>
              </a:xfrm>
              <a:custGeom>
                <a:avLst/>
                <a:gdLst>
                  <a:gd name="connsiteX0" fmla="*/ 109462 w 607480"/>
                  <a:gd name="connsiteY0" fmla="*/ 0 h 2001142"/>
                  <a:gd name="connsiteX1" fmla="*/ 393093 w 607480"/>
                  <a:gd name="connsiteY1" fmla="*/ 0 h 2001142"/>
                  <a:gd name="connsiteX2" fmla="*/ 607480 w 607480"/>
                  <a:gd name="connsiteY2" fmla="*/ 0 h 2001142"/>
                  <a:gd name="connsiteX3" fmla="*/ 607480 w 607480"/>
                  <a:gd name="connsiteY3" fmla="*/ 86041 h 2001142"/>
                  <a:gd name="connsiteX4" fmla="*/ 93967 w 607480"/>
                  <a:gd name="connsiteY4" fmla="*/ 86041 h 2001142"/>
                  <a:gd name="connsiteX5" fmla="*/ 93967 w 607480"/>
                  <a:gd name="connsiteY5" fmla="*/ 1837389 h 2001142"/>
                  <a:gd name="connsiteX6" fmla="*/ 607480 w 607480"/>
                  <a:gd name="connsiteY6" fmla="*/ 1837389 h 2001142"/>
                  <a:gd name="connsiteX7" fmla="*/ 607480 w 607480"/>
                  <a:gd name="connsiteY7" fmla="*/ 2001142 h 2001142"/>
                  <a:gd name="connsiteX8" fmla="*/ 537446 w 607480"/>
                  <a:gd name="connsiteY8" fmla="*/ 2001142 h 2001142"/>
                  <a:gd name="connsiteX9" fmla="*/ 109462 w 607480"/>
                  <a:gd name="connsiteY9" fmla="*/ 2001142 h 2001142"/>
                  <a:gd name="connsiteX10" fmla="*/ 0 w 607480"/>
                  <a:gd name="connsiteY10" fmla="*/ 1891113 h 2001142"/>
                  <a:gd name="connsiteX11" fmla="*/ 0 w 607480"/>
                  <a:gd name="connsiteY11" fmla="*/ 110028 h 2001142"/>
                  <a:gd name="connsiteX12" fmla="*/ 109462 w 607480"/>
                  <a:gd name="connsiteY12" fmla="*/ 0 h 200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480" h="2001142">
                    <a:moveTo>
                      <a:pt x="109462" y="0"/>
                    </a:moveTo>
                    <a:cubicBezTo>
                      <a:pt x="207023" y="0"/>
                      <a:pt x="301535" y="0"/>
                      <a:pt x="393093" y="0"/>
                    </a:cubicBezTo>
                    <a:lnTo>
                      <a:pt x="607480" y="0"/>
                    </a:lnTo>
                    <a:lnTo>
                      <a:pt x="607480" y="86041"/>
                    </a:lnTo>
                    <a:lnTo>
                      <a:pt x="93967" y="86041"/>
                    </a:lnTo>
                    <a:lnTo>
                      <a:pt x="93967" y="1837389"/>
                    </a:lnTo>
                    <a:lnTo>
                      <a:pt x="607480" y="1837389"/>
                    </a:lnTo>
                    <a:lnTo>
                      <a:pt x="607480" y="2001142"/>
                    </a:lnTo>
                    <a:lnTo>
                      <a:pt x="537446" y="2001142"/>
                    </a:lnTo>
                    <a:cubicBezTo>
                      <a:pt x="109462" y="2001142"/>
                      <a:pt x="109462" y="2001142"/>
                      <a:pt x="109462" y="2001142"/>
                    </a:cubicBezTo>
                    <a:cubicBezTo>
                      <a:pt x="50169" y="2001142"/>
                      <a:pt x="0" y="1950713"/>
                      <a:pt x="0" y="1891113"/>
                    </a:cubicBezTo>
                    <a:cubicBezTo>
                      <a:pt x="0" y="110028"/>
                      <a:pt x="0" y="110028"/>
                      <a:pt x="0" y="110028"/>
                    </a:cubicBezTo>
                    <a:cubicBezTo>
                      <a:pt x="0" y="50429"/>
                      <a:pt x="50169" y="0"/>
                      <a:pt x="109462" y="0"/>
                    </a:cubicBezTo>
                    <a:close/>
                  </a:path>
                </a:pathLst>
              </a:custGeom>
              <a:grpFill/>
              <a:ln>
                <a:noFill/>
              </a:ln>
            </p:spPr>
            <p:txBody>
              <a:bodyPr vert="horz" wrap="square" lIns="162452" tIns="81224" rIns="162452" bIns="81224" numCol="1" anchor="t" anchorCtr="0" compatLnSpc="1">
                <a:prstTxWarp prst="textNoShape">
                  <a:avLst/>
                </a:prstTxWarp>
                <a:noAutofit/>
              </a:bodyPr>
              <a:lstStyle/>
              <a:p>
                <a:pPr marL="0" marR="0" lvl="0" indent="0" algn="l" defTabSz="1624117" rtl="0" eaLnBrk="1" fontAlgn="auto" latinLnBrk="0" hangingPunct="1">
                  <a:lnSpc>
                    <a:spcPct val="100000"/>
                  </a:lnSpc>
                  <a:spcBef>
                    <a:spcPts val="0"/>
                  </a:spcBef>
                  <a:spcAft>
                    <a:spcPts val="0"/>
                  </a:spcAft>
                  <a:buClrTx/>
                  <a:buSzTx/>
                  <a:buFontTx/>
                  <a:buNone/>
                  <a:tabLst/>
                  <a:defRPr/>
                </a:pPr>
                <a:endParaRPr kumimoji="0" lang="en-US" sz="5627" b="0" i="0" u="none" strike="noStrike" kern="0" cap="none" spc="0" normalizeH="0" baseline="0" noProof="0">
                  <a:ln>
                    <a:noFill/>
                  </a:ln>
                  <a:solidFill>
                    <a:srgbClr val="505050"/>
                  </a:solidFill>
                  <a:effectLst/>
                  <a:uLnTx/>
                  <a:uFillTx/>
                  <a:latin typeface="Segoe UI"/>
                  <a:ea typeface="+mn-ea"/>
                  <a:cs typeface="+mn-cs"/>
                </a:endParaRPr>
              </a:p>
            </p:txBody>
          </p:sp>
        </p:grpSp>
        <p:sp>
          <p:nvSpPr>
            <p:cNvPr id="138" name="Rectangle 137"/>
            <p:cNvSpPr/>
            <p:nvPr/>
          </p:nvSpPr>
          <p:spPr bwMode="auto">
            <a:xfrm>
              <a:off x="5703929" y="3255642"/>
              <a:ext cx="610918" cy="254894"/>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238944" tIns="191155" rIns="238944" bIns="191155" numCol="1" spcCol="0" rtlCol="0" fromWordArt="0" anchor="t" anchorCtr="0" forceAA="0" compatLnSpc="1">
              <a:prstTxWarp prst="textNoShape">
                <a:avLst/>
              </a:prstTxWarp>
              <a:noAutofit/>
            </a:bodyPr>
            <a:lstStyle/>
            <a:p>
              <a:pPr marL="0" marR="0" lvl="0" indent="0" algn="ctr" defTabSz="1218071"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39" name="Freeform 27"/>
            <p:cNvSpPr>
              <a:spLocks noEditPoints="1"/>
            </p:cNvSpPr>
            <p:nvPr/>
          </p:nvSpPr>
          <p:spPr bwMode="auto">
            <a:xfrm>
              <a:off x="6013049" y="3265965"/>
              <a:ext cx="262265" cy="234249"/>
            </a:xfrm>
            <a:custGeom>
              <a:avLst/>
              <a:gdLst>
                <a:gd name="T0" fmla="*/ 120 w 3576"/>
                <a:gd name="T1" fmla="*/ 0 h 3194"/>
                <a:gd name="T2" fmla="*/ 70 w 3576"/>
                <a:gd name="T3" fmla="*/ 16 h 3194"/>
                <a:gd name="T4" fmla="*/ 30 w 3576"/>
                <a:gd name="T5" fmla="*/ 48 h 3194"/>
                <a:gd name="T6" fmla="*/ 6 w 3576"/>
                <a:gd name="T7" fmla="*/ 92 h 3194"/>
                <a:gd name="T8" fmla="*/ 0 w 3576"/>
                <a:gd name="T9" fmla="*/ 3060 h 3194"/>
                <a:gd name="T10" fmla="*/ 8 w 3576"/>
                <a:gd name="T11" fmla="*/ 3108 h 3194"/>
                <a:gd name="T12" fmla="*/ 44 w 3576"/>
                <a:gd name="T13" fmla="*/ 3160 h 3194"/>
                <a:gd name="T14" fmla="*/ 106 w 3576"/>
                <a:gd name="T15" fmla="*/ 3190 h 3194"/>
                <a:gd name="T16" fmla="*/ 3442 w 3576"/>
                <a:gd name="T17" fmla="*/ 3194 h 3194"/>
                <a:gd name="T18" fmla="*/ 3478 w 3576"/>
                <a:gd name="T19" fmla="*/ 3188 h 3194"/>
                <a:gd name="T20" fmla="*/ 3534 w 3576"/>
                <a:gd name="T21" fmla="*/ 3156 h 3194"/>
                <a:gd name="T22" fmla="*/ 3574 w 3576"/>
                <a:gd name="T23" fmla="*/ 3082 h 3194"/>
                <a:gd name="T24" fmla="*/ 3576 w 3576"/>
                <a:gd name="T25" fmla="*/ 120 h 3194"/>
                <a:gd name="T26" fmla="*/ 3560 w 3576"/>
                <a:gd name="T27" fmla="*/ 70 h 3194"/>
                <a:gd name="T28" fmla="*/ 3528 w 3576"/>
                <a:gd name="T29" fmla="*/ 30 h 3194"/>
                <a:gd name="T30" fmla="*/ 3482 w 3576"/>
                <a:gd name="T31" fmla="*/ 6 h 3194"/>
                <a:gd name="T32" fmla="*/ 3442 w 3576"/>
                <a:gd name="T33" fmla="*/ 0 h 3194"/>
                <a:gd name="T34" fmla="*/ 118 w 3576"/>
                <a:gd name="T35" fmla="*/ 3068 h 3194"/>
                <a:gd name="T36" fmla="*/ 528 w 3576"/>
                <a:gd name="T37" fmla="*/ 2712 h 3194"/>
                <a:gd name="T38" fmla="*/ 114 w 3576"/>
                <a:gd name="T39" fmla="*/ 2222 h 3194"/>
                <a:gd name="T40" fmla="*/ 114 w 3576"/>
                <a:gd name="T41" fmla="*/ 2108 h 3194"/>
                <a:gd name="T42" fmla="*/ 528 w 3576"/>
                <a:gd name="T43" fmla="*/ 1596 h 3194"/>
                <a:gd name="T44" fmla="*/ 528 w 3576"/>
                <a:gd name="T45" fmla="*/ 1596 h 3194"/>
                <a:gd name="T46" fmla="*/ 528 w 3576"/>
                <a:gd name="T47" fmla="*/ 632 h 3194"/>
                <a:gd name="T48" fmla="*/ 642 w 3576"/>
                <a:gd name="T49" fmla="*/ 2712 h 3194"/>
                <a:gd name="T50" fmla="*/ 1492 w 3576"/>
                <a:gd name="T51" fmla="*/ 2598 h 3194"/>
                <a:gd name="T52" fmla="*/ 1492 w 3576"/>
                <a:gd name="T53" fmla="*/ 2598 h 3194"/>
                <a:gd name="T54" fmla="*/ 642 w 3576"/>
                <a:gd name="T55" fmla="*/ 1710 h 3194"/>
                <a:gd name="T56" fmla="*/ 1492 w 3576"/>
                <a:gd name="T57" fmla="*/ 1596 h 3194"/>
                <a:gd name="T58" fmla="*/ 1492 w 3576"/>
                <a:gd name="T59" fmla="*/ 1596 h 3194"/>
                <a:gd name="T60" fmla="*/ 642 w 3576"/>
                <a:gd name="T61" fmla="*/ 632 h 3194"/>
                <a:gd name="T62" fmla="*/ 1492 w 3576"/>
                <a:gd name="T63" fmla="*/ 518 h 3194"/>
                <a:gd name="T64" fmla="*/ 1492 w 3576"/>
                <a:gd name="T65" fmla="*/ 518 h 3194"/>
                <a:gd name="T66" fmla="*/ 1606 w 3576"/>
                <a:gd name="T67" fmla="*/ 2712 h 3194"/>
                <a:gd name="T68" fmla="*/ 1606 w 3576"/>
                <a:gd name="T69" fmla="*/ 2598 h 3194"/>
                <a:gd name="T70" fmla="*/ 2466 w 3576"/>
                <a:gd name="T71" fmla="*/ 2108 h 3194"/>
                <a:gd name="T72" fmla="*/ 2466 w 3576"/>
                <a:gd name="T73" fmla="*/ 2108 h 3194"/>
                <a:gd name="T74" fmla="*/ 2466 w 3576"/>
                <a:gd name="T75" fmla="*/ 1166 h 3194"/>
                <a:gd name="T76" fmla="*/ 1606 w 3576"/>
                <a:gd name="T77" fmla="*/ 632 h 3194"/>
                <a:gd name="T78" fmla="*/ 1606 w 3576"/>
                <a:gd name="T79" fmla="*/ 518 h 3194"/>
                <a:gd name="T80" fmla="*/ 3462 w 3576"/>
                <a:gd name="T81" fmla="*/ 3060 h 3194"/>
                <a:gd name="T82" fmla="*/ 3452 w 3576"/>
                <a:gd name="T83" fmla="*/ 3076 h 3194"/>
                <a:gd name="T84" fmla="*/ 3462 w 3576"/>
                <a:gd name="T85" fmla="*/ 3060 h 3194"/>
                <a:gd name="T86" fmla="*/ 3462 w 3576"/>
                <a:gd name="T87" fmla="*/ 2222 h 3194"/>
                <a:gd name="T88" fmla="*/ 2580 w 3576"/>
                <a:gd name="T89" fmla="*/ 1710 h 3194"/>
                <a:gd name="T90" fmla="*/ 2580 w 3576"/>
                <a:gd name="T91" fmla="*/ 1596 h 3194"/>
                <a:gd name="T92" fmla="*/ 3462 w 3576"/>
                <a:gd name="T93" fmla="*/ 1052 h 3194"/>
                <a:gd name="T94" fmla="*/ 3462 w 3576"/>
                <a:gd name="T95" fmla="*/ 1052 h 3194"/>
                <a:gd name="T96" fmla="*/ 3442 w 3576"/>
                <a:gd name="T97" fmla="*/ 114 h 3194"/>
                <a:gd name="T98" fmla="*/ 3460 w 3576"/>
                <a:gd name="T99" fmla="*/ 126 h 3194"/>
                <a:gd name="T100" fmla="*/ 1406 w 3576"/>
                <a:gd name="T101" fmla="*/ 2018 h 3194"/>
                <a:gd name="T102" fmla="*/ 1406 w 3576"/>
                <a:gd name="T103" fmla="*/ 2018 h 3194"/>
                <a:gd name="T104" fmla="*/ 1690 w 3576"/>
                <a:gd name="T105" fmla="*/ 1788 h 3194"/>
                <a:gd name="T106" fmla="*/ 2686 w 3576"/>
                <a:gd name="T107" fmla="*/ 2022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6" h="3194">
                  <a:moveTo>
                    <a:pt x="3442" y="0"/>
                  </a:moveTo>
                  <a:lnTo>
                    <a:pt x="134" y="0"/>
                  </a:lnTo>
                  <a:lnTo>
                    <a:pt x="134" y="0"/>
                  </a:lnTo>
                  <a:lnTo>
                    <a:pt x="120" y="0"/>
                  </a:lnTo>
                  <a:lnTo>
                    <a:pt x="106" y="2"/>
                  </a:lnTo>
                  <a:lnTo>
                    <a:pt x="94" y="6"/>
                  </a:lnTo>
                  <a:lnTo>
                    <a:pt x="82" y="10"/>
                  </a:lnTo>
                  <a:lnTo>
                    <a:pt x="70" y="16"/>
                  </a:lnTo>
                  <a:lnTo>
                    <a:pt x="58" y="22"/>
                  </a:lnTo>
                  <a:lnTo>
                    <a:pt x="48" y="30"/>
                  </a:lnTo>
                  <a:lnTo>
                    <a:pt x="40" y="38"/>
                  </a:lnTo>
                  <a:lnTo>
                    <a:pt x="30" y="48"/>
                  </a:lnTo>
                  <a:lnTo>
                    <a:pt x="22" y="58"/>
                  </a:lnTo>
                  <a:lnTo>
                    <a:pt x="16" y="70"/>
                  </a:lnTo>
                  <a:lnTo>
                    <a:pt x="10" y="80"/>
                  </a:lnTo>
                  <a:lnTo>
                    <a:pt x="6" y="92"/>
                  </a:lnTo>
                  <a:lnTo>
                    <a:pt x="2" y="106"/>
                  </a:lnTo>
                  <a:lnTo>
                    <a:pt x="0" y="120"/>
                  </a:lnTo>
                  <a:lnTo>
                    <a:pt x="0" y="132"/>
                  </a:lnTo>
                  <a:lnTo>
                    <a:pt x="0" y="3060"/>
                  </a:lnTo>
                  <a:lnTo>
                    <a:pt x="0" y="3060"/>
                  </a:lnTo>
                  <a:lnTo>
                    <a:pt x="2" y="3076"/>
                  </a:lnTo>
                  <a:lnTo>
                    <a:pt x="4" y="3092"/>
                  </a:lnTo>
                  <a:lnTo>
                    <a:pt x="8" y="3108"/>
                  </a:lnTo>
                  <a:lnTo>
                    <a:pt x="16" y="3122"/>
                  </a:lnTo>
                  <a:lnTo>
                    <a:pt x="24" y="3136"/>
                  </a:lnTo>
                  <a:lnTo>
                    <a:pt x="34" y="3148"/>
                  </a:lnTo>
                  <a:lnTo>
                    <a:pt x="44" y="3160"/>
                  </a:lnTo>
                  <a:lnTo>
                    <a:pt x="58" y="3168"/>
                  </a:lnTo>
                  <a:lnTo>
                    <a:pt x="58" y="3190"/>
                  </a:lnTo>
                  <a:lnTo>
                    <a:pt x="106" y="3190"/>
                  </a:lnTo>
                  <a:lnTo>
                    <a:pt x="106" y="3190"/>
                  </a:lnTo>
                  <a:lnTo>
                    <a:pt x="120" y="3192"/>
                  </a:lnTo>
                  <a:lnTo>
                    <a:pt x="134" y="3194"/>
                  </a:lnTo>
                  <a:lnTo>
                    <a:pt x="3442" y="3194"/>
                  </a:lnTo>
                  <a:lnTo>
                    <a:pt x="3442" y="3194"/>
                  </a:lnTo>
                  <a:lnTo>
                    <a:pt x="3456" y="3192"/>
                  </a:lnTo>
                  <a:lnTo>
                    <a:pt x="3470" y="3190"/>
                  </a:lnTo>
                  <a:lnTo>
                    <a:pt x="3478" y="3190"/>
                  </a:lnTo>
                  <a:lnTo>
                    <a:pt x="3478" y="3188"/>
                  </a:lnTo>
                  <a:lnTo>
                    <a:pt x="3478" y="3188"/>
                  </a:lnTo>
                  <a:lnTo>
                    <a:pt x="3498" y="3180"/>
                  </a:lnTo>
                  <a:lnTo>
                    <a:pt x="3516" y="3170"/>
                  </a:lnTo>
                  <a:lnTo>
                    <a:pt x="3534" y="3156"/>
                  </a:lnTo>
                  <a:lnTo>
                    <a:pt x="3548" y="3140"/>
                  </a:lnTo>
                  <a:lnTo>
                    <a:pt x="3560" y="3124"/>
                  </a:lnTo>
                  <a:lnTo>
                    <a:pt x="3568" y="3104"/>
                  </a:lnTo>
                  <a:lnTo>
                    <a:pt x="3574" y="3082"/>
                  </a:lnTo>
                  <a:lnTo>
                    <a:pt x="3576" y="3060"/>
                  </a:lnTo>
                  <a:lnTo>
                    <a:pt x="3576" y="132"/>
                  </a:lnTo>
                  <a:lnTo>
                    <a:pt x="3576" y="132"/>
                  </a:lnTo>
                  <a:lnTo>
                    <a:pt x="3576" y="120"/>
                  </a:lnTo>
                  <a:lnTo>
                    <a:pt x="3574" y="106"/>
                  </a:lnTo>
                  <a:lnTo>
                    <a:pt x="3570" y="94"/>
                  </a:lnTo>
                  <a:lnTo>
                    <a:pt x="3566" y="80"/>
                  </a:lnTo>
                  <a:lnTo>
                    <a:pt x="3560" y="70"/>
                  </a:lnTo>
                  <a:lnTo>
                    <a:pt x="3552" y="58"/>
                  </a:lnTo>
                  <a:lnTo>
                    <a:pt x="3546" y="48"/>
                  </a:lnTo>
                  <a:lnTo>
                    <a:pt x="3536" y="38"/>
                  </a:lnTo>
                  <a:lnTo>
                    <a:pt x="3528" y="30"/>
                  </a:lnTo>
                  <a:lnTo>
                    <a:pt x="3516" y="22"/>
                  </a:lnTo>
                  <a:lnTo>
                    <a:pt x="3506" y="16"/>
                  </a:lnTo>
                  <a:lnTo>
                    <a:pt x="3494" y="10"/>
                  </a:lnTo>
                  <a:lnTo>
                    <a:pt x="3482" y="6"/>
                  </a:lnTo>
                  <a:lnTo>
                    <a:pt x="3470" y="2"/>
                  </a:lnTo>
                  <a:lnTo>
                    <a:pt x="3456" y="0"/>
                  </a:lnTo>
                  <a:lnTo>
                    <a:pt x="3442" y="0"/>
                  </a:lnTo>
                  <a:lnTo>
                    <a:pt x="3442" y="0"/>
                  </a:lnTo>
                  <a:close/>
                  <a:moveTo>
                    <a:pt x="528" y="3076"/>
                  </a:moveTo>
                  <a:lnTo>
                    <a:pt x="124" y="3076"/>
                  </a:lnTo>
                  <a:lnTo>
                    <a:pt x="124" y="3076"/>
                  </a:lnTo>
                  <a:lnTo>
                    <a:pt x="118" y="3068"/>
                  </a:lnTo>
                  <a:lnTo>
                    <a:pt x="116" y="3064"/>
                  </a:lnTo>
                  <a:lnTo>
                    <a:pt x="114" y="3060"/>
                  </a:lnTo>
                  <a:lnTo>
                    <a:pt x="114" y="2712"/>
                  </a:lnTo>
                  <a:lnTo>
                    <a:pt x="528" y="2712"/>
                  </a:lnTo>
                  <a:lnTo>
                    <a:pt x="528" y="3076"/>
                  </a:lnTo>
                  <a:close/>
                  <a:moveTo>
                    <a:pt x="528" y="2598"/>
                  </a:moveTo>
                  <a:lnTo>
                    <a:pt x="114" y="2598"/>
                  </a:lnTo>
                  <a:lnTo>
                    <a:pt x="114" y="2222"/>
                  </a:lnTo>
                  <a:lnTo>
                    <a:pt x="528" y="2222"/>
                  </a:lnTo>
                  <a:lnTo>
                    <a:pt x="528" y="2598"/>
                  </a:lnTo>
                  <a:close/>
                  <a:moveTo>
                    <a:pt x="528" y="2108"/>
                  </a:moveTo>
                  <a:lnTo>
                    <a:pt x="114" y="2108"/>
                  </a:lnTo>
                  <a:lnTo>
                    <a:pt x="114" y="1710"/>
                  </a:lnTo>
                  <a:lnTo>
                    <a:pt x="528" y="1710"/>
                  </a:lnTo>
                  <a:lnTo>
                    <a:pt x="528" y="2108"/>
                  </a:lnTo>
                  <a:close/>
                  <a:moveTo>
                    <a:pt x="528" y="1596"/>
                  </a:moveTo>
                  <a:lnTo>
                    <a:pt x="114" y="1596"/>
                  </a:lnTo>
                  <a:lnTo>
                    <a:pt x="114" y="1166"/>
                  </a:lnTo>
                  <a:lnTo>
                    <a:pt x="528" y="1166"/>
                  </a:lnTo>
                  <a:lnTo>
                    <a:pt x="528" y="1596"/>
                  </a:lnTo>
                  <a:close/>
                  <a:moveTo>
                    <a:pt x="528" y="1052"/>
                  </a:moveTo>
                  <a:lnTo>
                    <a:pt x="114" y="1052"/>
                  </a:lnTo>
                  <a:lnTo>
                    <a:pt x="114" y="632"/>
                  </a:lnTo>
                  <a:lnTo>
                    <a:pt x="528" y="632"/>
                  </a:lnTo>
                  <a:lnTo>
                    <a:pt x="528" y="1052"/>
                  </a:lnTo>
                  <a:close/>
                  <a:moveTo>
                    <a:pt x="1492" y="3076"/>
                  </a:moveTo>
                  <a:lnTo>
                    <a:pt x="642" y="3076"/>
                  </a:lnTo>
                  <a:lnTo>
                    <a:pt x="642" y="2712"/>
                  </a:lnTo>
                  <a:lnTo>
                    <a:pt x="1492" y="2712"/>
                  </a:lnTo>
                  <a:lnTo>
                    <a:pt x="1492" y="3076"/>
                  </a:lnTo>
                  <a:lnTo>
                    <a:pt x="1492" y="3076"/>
                  </a:lnTo>
                  <a:close/>
                  <a:moveTo>
                    <a:pt x="1492" y="2598"/>
                  </a:moveTo>
                  <a:lnTo>
                    <a:pt x="642" y="2598"/>
                  </a:lnTo>
                  <a:lnTo>
                    <a:pt x="642" y="2222"/>
                  </a:lnTo>
                  <a:lnTo>
                    <a:pt x="1492" y="2222"/>
                  </a:lnTo>
                  <a:lnTo>
                    <a:pt x="1492" y="2598"/>
                  </a:lnTo>
                  <a:lnTo>
                    <a:pt x="1492" y="2598"/>
                  </a:lnTo>
                  <a:close/>
                  <a:moveTo>
                    <a:pt x="1492" y="2108"/>
                  </a:moveTo>
                  <a:lnTo>
                    <a:pt x="642" y="2108"/>
                  </a:lnTo>
                  <a:lnTo>
                    <a:pt x="642" y="1710"/>
                  </a:lnTo>
                  <a:lnTo>
                    <a:pt x="1492" y="1710"/>
                  </a:lnTo>
                  <a:lnTo>
                    <a:pt x="1492" y="2108"/>
                  </a:lnTo>
                  <a:lnTo>
                    <a:pt x="1492" y="2108"/>
                  </a:lnTo>
                  <a:close/>
                  <a:moveTo>
                    <a:pt x="1492" y="1596"/>
                  </a:moveTo>
                  <a:lnTo>
                    <a:pt x="642" y="1596"/>
                  </a:lnTo>
                  <a:lnTo>
                    <a:pt x="642" y="1166"/>
                  </a:lnTo>
                  <a:lnTo>
                    <a:pt x="1492" y="1166"/>
                  </a:lnTo>
                  <a:lnTo>
                    <a:pt x="1492" y="1596"/>
                  </a:lnTo>
                  <a:lnTo>
                    <a:pt x="1492" y="1596"/>
                  </a:lnTo>
                  <a:close/>
                  <a:moveTo>
                    <a:pt x="1492" y="1052"/>
                  </a:moveTo>
                  <a:lnTo>
                    <a:pt x="642" y="1052"/>
                  </a:lnTo>
                  <a:lnTo>
                    <a:pt x="642" y="632"/>
                  </a:lnTo>
                  <a:lnTo>
                    <a:pt x="1492" y="632"/>
                  </a:lnTo>
                  <a:lnTo>
                    <a:pt x="1492" y="1052"/>
                  </a:lnTo>
                  <a:lnTo>
                    <a:pt x="1492" y="1052"/>
                  </a:lnTo>
                  <a:close/>
                  <a:moveTo>
                    <a:pt x="1492" y="518"/>
                  </a:moveTo>
                  <a:lnTo>
                    <a:pt x="642" y="518"/>
                  </a:lnTo>
                  <a:lnTo>
                    <a:pt x="642" y="114"/>
                  </a:lnTo>
                  <a:lnTo>
                    <a:pt x="1492" y="114"/>
                  </a:lnTo>
                  <a:lnTo>
                    <a:pt x="1492" y="518"/>
                  </a:lnTo>
                  <a:lnTo>
                    <a:pt x="1492" y="518"/>
                  </a:lnTo>
                  <a:close/>
                  <a:moveTo>
                    <a:pt x="2466" y="3076"/>
                  </a:moveTo>
                  <a:lnTo>
                    <a:pt x="1606" y="3076"/>
                  </a:lnTo>
                  <a:lnTo>
                    <a:pt x="1606" y="2712"/>
                  </a:lnTo>
                  <a:lnTo>
                    <a:pt x="2466" y="2712"/>
                  </a:lnTo>
                  <a:lnTo>
                    <a:pt x="2466" y="3076"/>
                  </a:lnTo>
                  <a:close/>
                  <a:moveTo>
                    <a:pt x="2466" y="2598"/>
                  </a:moveTo>
                  <a:lnTo>
                    <a:pt x="1606" y="2598"/>
                  </a:lnTo>
                  <a:lnTo>
                    <a:pt x="1606" y="2222"/>
                  </a:lnTo>
                  <a:lnTo>
                    <a:pt x="2466" y="2222"/>
                  </a:lnTo>
                  <a:lnTo>
                    <a:pt x="2466" y="2598"/>
                  </a:lnTo>
                  <a:close/>
                  <a:moveTo>
                    <a:pt x="2466" y="2108"/>
                  </a:moveTo>
                  <a:lnTo>
                    <a:pt x="1606" y="2108"/>
                  </a:lnTo>
                  <a:lnTo>
                    <a:pt x="1606" y="1710"/>
                  </a:lnTo>
                  <a:lnTo>
                    <a:pt x="2466" y="1710"/>
                  </a:lnTo>
                  <a:lnTo>
                    <a:pt x="2466" y="2108"/>
                  </a:lnTo>
                  <a:close/>
                  <a:moveTo>
                    <a:pt x="2466" y="1596"/>
                  </a:moveTo>
                  <a:lnTo>
                    <a:pt x="1606" y="1596"/>
                  </a:lnTo>
                  <a:lnTo>
                    <a:pt x="1606" y="1166"/>
                  </a:lnTo>
                  <a:lnTo>
                    <a:pt x="2466" y="1166"/>
                  </a:lnTo>
                  <a:lnTo>
                    <a:pt x="2466" y="1596"/>
                  </a:lnTo>
                  <a:close/>
                  <a:moveTo>
                    <a:pt x="2466" y="1052"/>
                  </a:moveTo>
                  <a:lnTo>
                    <a:pt x="1606" y="1052"/>
                  </a:lnTo>
                  <a:lnTo>
                    <a:pt x="1606" y="632"/>
                  </a:lnTo>
                  <a:lnTo>
                    <a:pt x="2466" y="632"/>
                  </a:lnTo>
                  <a:lnTo>
                    <a:pt x="2466" y="1052"/>
                  </a:lnTo>
                  <a:close/>
                  <a:moveTo>
                    <a:pt x="2466" y="518"/>
                  </a:moveTo>
                  <a:lnTo>
                    <a:pt x="1606" y="518"/>
                  </a:lnTo>
                  <a:lnTo>
                    <a:pt x="1606" y="114"/>
                  </a:lnTo>
                  <a:lnTo>
                    <a:pt x="2466" y="114"/>
                  </a:lnTo>
                  <a:lnTo>
                    <a:pt x="2466" y="518"/>
                  </a:lnTo>
                  <a:close/>
                  <a:moveTo>
                    <a:pt x="3462" y="3060"/>
                  </a:moveTo>
                  <a:lnTo>
                    <a:pt x="3462" y="3060"/>
                  </a:lnTo>
                  <a:lnTo>
                    <a:pt x="3460" y="3064"/>
                  </a:lnTo>
                  <a:lnTo>
                    <a:pt x="3458" y="3068"/>
                  </a:lnTo>
                  <a:lnTo>
                    <a:pt x="3452" y="3076"/>
                  </a:lnTo>
                  <a:lnTo>
                    <a:pt x="2580" y="3076"/>
                  </a:lnTo>
                  <a:lnTo>
                    <a:pt x="2580" y="2712"/>
                  </a:lnTo>
                  <a:lnTo>
                    <a:pt x="3462" y="2712"/>
                  </a:lnTo>
                  <a:lnTo>
                    <a:pt x="3462" y="3060"/>
                  </a:lnTo>
                  <a:close/>
                  <a:moveTo>
                    <a:pt x="3462" y="2598"/>
                  </a:moveTo>
                  <a:lnTo>
                    <a:pt x="2580" y="2598"/>
                  </a:lnTo>
                  <a:lnTo>
                    <a:pt x="2580" y="2222"/>
                  </a:lnTo>
                  <a:lnTo>
                    <a:pt x="3462" y="2222"/>
                  </a:lnTo>
                  <a:lnTo>
                    <a:pt x="3462" y="2598"/>
                  </a:lnTo>
                  <a:close/>
                  <a:moveTo>
                    <a:pt x="3462" y="2108"/>
                  </a:moveTo>
                  <a:lnTo>
                    <a:pt x="2580" y="2108"/>
                  </a:lnTo>
                  <a:lnTo>
                    <a:pt x="2580" y="1710"/>
                  </a:lnTo>
                  <a:lnTo>
                    <a:pt x="3462" y="1710"/>
                  </a:lnTo>
                  <a:lnTo>
                    <a:pt x="3462" y="2108"/>
                  </a:lnTo>
                  <a:close/>
                  <a:moveTo>
                    <a:pt x="3462" y="1596"/>
                  </a:moveTo>
                  <a:lnTo>
                    <a:pt x="2580" y="1596"/>
                  </a:lnTo>
                  <a:lnTo>
                    <a:pt x="2580" y="1166"/>
                  </a:lnTo>
                  <a:lnTo>
                    <a:pt x="3462" y="1166"/>
                  </a:lnTo>
                  <a:lnTo>
                    <a:pt x="3462" y="1596"/>
                  </a:lnTo>
                  <a:close/>
                  <a:moveTo>
                    <a:pt x="3462" y="1052"/>
                  </a:moveTo>
                  <a:lnTo>
                    <a:pt x="2580" y="1052"/>
                  </a:lnTo>
                  <a:lnTo>
                    <a:pt x="2580" y="632"/>
                  </a:lnTo>
                  <a:lnTo>
                    <a:pt x="3462" y="632"/>
                  </a:lnTo>
                  <a:lnTo>
                    <a:pt x="3462" y="1052"/>
                  </a:lnTo>
                  <a:close/>
                  <a:moveTo>
                    <a:pt x="3462" y="518"/>
                  </a:moveTo>
                  <a:lnTo>
                    <a:pt x="2580" y="518"/>
                  </a:lnTo>
                  <a:lnTo>
                    <a:pt x="2580" y="114"/>
                  </a:lnTo>
                  <a:lnTo>
                    <a:pt x="3442" y="114"/>
                  </a:lnTo>
                  <a:lnTo>
                    <a:pt x="3442" y="114"/>
                  </a:lnTo>
                  <a:lnTo>
                    <a:pt x="3450" y="116"/>
                  </a:lnTo>
                  <a:lnTo>
                    <a:pt x="3456" y="120"/>
                  </a:lnTo>
                  <a:lnTo>
                    <a:pt x="3460" y="126"/>
                  </a:lnTo>
                  <a:lnTo>
                    <a:pt x="3462" y="132"/>
                  </a:lnTo>
                  <a:lnTo>
                    <a:pt x="3462" y="518"/>
                  </a:lnTo>
                  <a:lnTo>
                    <a:pt x="3462" y="518"/>
                  </a:lnTo>
                  <a:close/>
                  <a:moveTo>
                    <a:pt x="1406" y="2018"/>
                  </a:moveTo>
                  <a:lnTo>
                    <a:pt x="720" y="2018"/>
                  </a:lnTo>
                  <a:lnTo>
                    <a:pt x="720" y="1780"/>
                  </a:lnTo>
                  <a:lnTo>
                    <a:pt x="1406" y="1780"/>
                  </a:lnTo>
                  <a:lnTo>
                    <a:pt x="1406" y="2018"/>
                  </a:lnTo>
                  <a:lnTo>
                    <a:pt x="1406" y="2018"/>
                  </a:lnTo>
                  <a:close/>
                  <a:moveTo>
                    <a:pt x="2378" y="2028"/>
                  </a:moveTo>
                  <a:lnTo>
                    <a:pt x="1690" y="2028"/>
                  </a:lnTo>
                  <a:lnTo>
                    <a:pt x="1690" y="1788"/>
                  </a:lnTo>
                  <a:lnTo>
                    <a:pt x="2378" y="1788"/>
                  </a:lnTo>
                  <a:lnTo>
                    <a:pt x="2378" y="2028"/>
                  </a:lnTo>
                  <a:close/>
                  <a:moveTo>
                    <a:pt x="3374" y="2022"/>
                  </a:moveTo>
                  <a:lnTo>
                    <a:pt x="2686" y="2022"/>
                  </a:lnTo>
                  <a:lnTo>
                    <a:pt x="2686" y="1782"/>
                  </a:lnTo>
                  <a:lnTo>
                    <a:pt x="3374" y="1782"/>
                  </a:lnTo>
                  <a:lnTo>
                    <a:pt x="3374" y="2022"/>
                  </a:lnTo>
                  <a:close/>
                </a:path>
              </a:pathLst>
            </a:custGeom>
            <a:solidFill>
              <a:schemeClr val="accent5">
                <a:lumMod val="90000"/>
                <a:lumOff val="10000"/>
              </a:schemeClr>
            </a:solidFill>
            <a:ln>
              <a:noFill/>
            </a:ln>
          </p:spPr>
          <p:txBody>
            <a:bodyPr vert="horz" wrap="square" lIns="121885" tIns="60941" rIns="121885" bIns="60941" numCol="1" anchor="t" anchorCtr="0" compatLnSpc="1">
              <a:prstTxWarp prst="textNoShape">
                <a:avLst/>
              </a:prstTxWarp>
            </a:bodyPr>
            <a:lstStyle/>
            <a:p>
              <a:pPr marL="0" marR="0" lvl="0" indent="0" algn="l" defTabSz="121870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40" name="Group 139"/>
            <p:cNvGrpSpPr/>
            <p:nvPr/>
          </p:nvGrpSpPr>
          <p:grpSpPr>
            <a:xfrm>
              <a:off x="5886238" y="3457137"/>
              <a:ext cx="405639" cy="591180"/>
              <a:chOff x="2702626" y="3985699"/>
              <a:chExt cx="761209" cy="1109390"/>
            </a:xfrm>
          </p:grpSpPr>
          <p:sp>
            <p:nvSpPr>
              <p:cNvPr id="158" name="Freeform 73"/>
              <p:cNvSpPr>
                <a:spLocks/>
              </p:cNvSpPr>
              <p:nvPr/>
            </p:nvSpPr>
            <p:spPr bwMode="auto">
              <a:xfrm>
                <a:off x="2751410" y="4295168"/>
                <a:ext cx="286643" cy="305755"/>
              </a:xfrm>
              <a:custGeom>
                <a:avLst/>
                <a:gdLst>
                  <a:gd name="T0" fmla="*/ 150 w 150"/>
                  <a:gd name="T1" fmla="*/ 102 h 160"/>
                  <a:gd name="T2" fmla="*/ 54 w 150"/>
                  <a:gd name="T3" fmla="*/ 8 h 160"/>
                  <a:gd name="T4" fmla="*/ 52 w 150"/>
                  <a:gd name="T5" fmla="*/ 8 h 160"/>
                  <a:gd name="T6" fmla="*/ 52 w 150"/>
                  <a:gd name="T7" fmla="*/ 8 h 160"/>
                  <a:gd name="T8" fmla="*/ 52 w 150"/>
                  <a:gd name="T9" fmla="*/ 8 h 160"/>
                  <a:gd name="T10" fmla="*/ 40 w 150"/>
                  <a:gd name="T11" fmla="*/ 2 h 160"/>
                  <a:gd name="T12" fmla="*/ 28 w 150"/>
                  <a:gd name="T13" fmla="*/ 0 h 160"/>
                  <a:gd name="T14" fmla="*/ 18 w 150"/>
                  <a:gd name="T15" fmla="*/ 4 h 160"/>
                  <a:gd name="T16" fmla="*/ 12 w 150"/>
                  <a:gd name="T17" fmla="*/ 8 h 160"/>
                  <a:gd name="T18" fmla="*/ 8 w 150"/>
                  <a:gd name="T19" fmla="*/ 12 h 160"/>
                  <a:gd name="T20" fmla="*/ 8 w 150"/>
                  <a:gd name="T21" fmla="*/ 12 h 160"/>
                  <a:gd name="T22" fmla="*/ 4 w 150"/>
                  <a:gd name="T23" fmla="*/ 16 h 160"/>
                  <a:gd name="T24" fmla="*/ 2 w 150"/>
                  <a:gd name="T25" fmla="*/ 22 h 160"/>
                  <a:gd name="T26" fmla="*/ 0 w 150"/>
                  <a:gd name="T27" fmla="*/ 34 h 160"/>
                  <a:gd name="T28" fmla="*/ 2 w 150"/>
                  <a:gd name="T29" fmla="*/ 46 h 160"/>
                  <a:gd name="T30" fmla="*/ 8 w 150"/>
                  <a:gd name="T31" fmla="*/ 56 h 160"/>
                  <a:gd name="T32" fmla="*/ 112 w 150"/>
                  <a:gd name="T33" fmla="*/ 158 h 160"/>
                  <a:gd name="T34" fmla="*/ 112 w 150"/>
                  <a:gd name="T35" fmla="*/ 158 h 160"/>
                  <a:gd name="T36" fmla="*/ 116 w 150"/>
                  <a:gd name="T37" fmla="*/ 160 h 160"/>
                  <a:gd name="T38" fmla="*/ 128 w 150"/>
                  <a:gd name="T39" fmla="*/ 158 h 160"/>
                  <a:gd name="T40" fmla="*/ 134 w 150"/>
                  <a:gd name="T41" fmla="*/ 154 h 160"/>
                  <a:gd name="T42" fmla="*/ 140 w 150"/>
                  <a:gd name="T43" fmla="*/ 148 h 160"/>
                  <a:gd name="T44" fmla="*/ 146 w 150"/>
                  <a:gd name="T45" fmla="*/ 142 h 160"/>
                  <a:gd name="T46" fmla="*/ 150 w 150"/>
                  <a:gd name="T47" fmla="*/ 130 h 160"/>
                  <a:gd name="T48" fmla="*/ 150 w 150"/>
                  <a:gd name="T49" fmla="*/ 10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60">
                    <a:moveTo>
                      <a:pt x="150" y="102"/>
                    </a:moveTo>
                    <a:lnTo>
                      <a:pt x="54" y="8"/>
                    </a:lnTo>
                    <a:lnTo>
                      <a:pt x="52" y="8"/>
                    </a:lnTo>
                    <a:lnTo>
                      <a:pt x="52" y="8"/>
                    </a:lnTo>
                    <a:lnTo>
                      <a:pt x="52" y="8"/>
                    </a:lnTo>
                    <a:lnTo>
                      <a:pt x="40" y="2"/>
                    </a:lnTo>
                    <a:lnTo>
                      <a:pt x="28" y="0"/>
                    </a:lnTo>
                    <a:lnTo>
                      <a:pt x="18" y="4"/>
                    </a:lnTo>
                    <a:lnTo>
                      <a:pt x="12" y="8"/>
                    </a:lnTo>
                    <a:lnTo>
                      <a:pt x="8" y="12"/>
                    </a:lnTo>
                    <a:lnTo>
                      <a:pt x="8" y="12"/>
                    </a:lnTo>
                    <a:lnTo>
                      <a:pt x="4" y="16"/>
                    </a:lnTo>
                    <a:lnTo>
                      <a:pt x="2" y="22"/>
                    </a:lnTo>
                    <a:lnTo>
                      <a:pt x="0" y="34"/>
                    </a:lnTo>
                    <a:lnTo>
                      <a:pt x="2" y="46"/>
                    </a:lnTo>
                    <a:lnTo>
                      <a:pt x="8" y="56"/>
                    </a:lnTo>
                    <a:lnTo>
                      <a:pt x="112" y="158"/>
                    </a:lnTo>
                    <a:lnTo>
                      <a:pt x="112" y="158"/>
                    </a:lnTo>
                    <a:lnTo>
                      <a:pt x="116" y="160"/>
                    </a:lnTo>
                    <a:lnTo>
                      <a:pt x="128" y="158"/>
                    </a:lnTo>
                    <a:lnTo>
                      <a:pt x="134" y="154"/>
                    </a:lnTo>
                    <a:lnTo>
                      <a:pt x="140" y="148"/>
                    </a:lnTo>
                    <a:lnTo>
                      <a:pt x="146" y="142"/>
                    </a:lnTo>
                    <a:lnTo>
                      <a:pt x="150" y="130"/>
                    </a:lnTo>
                    <a:lnTo>
                      <a:pt x="150" y="102"/>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59" name="Rounded Rectangle 2182"/>
              <p:cNvSpPr/>
              <p:nvPr/>
            </p:nvSpPr>
            <p:spPr bwMode="auto">
              <a:xfrm flipH="1">
                <a:off x="2883332" y="4265829"/>
                <a:ext cx="399793" cy="285566"/>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0" name="Rounded Rectangle 2183"/>
              <p:cNvSpPr/>
              <p:nvPr/>
            </p:nvSpPr>
            <p:spPr bwMode="auto">
              <a:xfrm flipH="1">
                <a:off x="2908107" y="4260387"/>
                <a:ext cx="350250" cy="470505"/>
              </a:xfrm>
              <a:prstGeom prst="roundRect">
                <a:avLst>
                  <a:gd name="adj" fmla="val 17485"/>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1" name="Rounded Rectangle 2184"/>
              <p:cNvSpPr/>
              <p:nvPr/>
            </p:nvSpPr>
            <p:spPr bwMode="auto">
              <a:xfrm flipH="1">
                <a:off x="2907812" y="4611225"/>
                <a:ext cx="350840" cy="114228"/>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62" name="Freeform 2185"/>
              <p:cNvSpPr/>
              <p:nvPr/>
            </p:nvSpPr>
            <p:spPr bwMode="auto">
              <a:xfrm flipH="1">
                <a:off x="2956229" y="4749563"/>
                <a:ext cx="253999" cy="307690"/>
              </a:xfrm>
              <a:custGeom>
                <a:avLst/>
                <a:gdLst>
                  <a:gd name="connsiteX0" fmla="*/ 147192 w 275507"/>
                  <a:gd name="connsiteY0" fmla="*/ 0 h 333745"/>
                  <a:gd name="connsiteX1" fmla="*/ 275507 w 275507"/>
                  <a:gd name="connsiteY1" fmla="*/ 0 h 333745"/>
                  <a:gd name="connsiteX2" fmla="*/ 275507 w 275507"/>
                  <a:gd name="connsiteY2" fmla="*/ 225844 h 333745"/>
                  <a:gd name="connsiteX3" fmla="*/ 272591 w 275507"/>
                  <a:gd name="connsiteY3" fmla="*/ 281253 h 333745"/>
                  <a:gd name="connsiteX4" fmla="*/ 269675 w 275507"/>
                  <a:gd name="connsiteY4" fmla="*/ 298750 h 333745"/>
                  <a:gd name="connsiteX5" fmla="*/ 260926 w 275507"/>
                  <a:gd name="connsiteY5" fmla="*/ 313331 h 333745"/>
                  <a:gd name="connsiteX6" fmla="*/ 246345 w 275507"/>
                  <a:gd name="connsiteY6" fmla="*/ 324996 h 333745"/>
                  <a:gd name="connsiteX7" fmla="*/ 234680 w 275507"/>
                  <a:gd name="connsiteY7" fmla="*/ 330829 h 333745"/>
                  <a:gd name="connsiteX8" fmla="*/ 220098 w 275507"/>
                  <a:gd name="connsiteY8" fmla="*/ 333745 h 333745"/>
                  <a:gd name="connsiteX9" fmla="*/ 202601 w 275507"/>
                  <a:gd name="connsiteY9" fmla="*/ 333745 h 333745"/>
                  <a:gd name="connsiteX10" fmla="*/ 185103 w 275507"/>
                  <a:gd name="connsiteY10" fmla="*/ 327913 h 333745"/>
                  <a:gd name="connsiteX11" fmla="*/ 170522 w 275507"/>
                  <a:gd name="connsiteY11" fmla="*/ 319164 h 333745"/>
                  <a:gd name="connsiteX12" fmla="*/ 161773 w 275507"/>
                  <a:gd name="connsiteY12" fmla="*/ 313331 h 333745"/>
                  <a:gd name="connsiteX13" fmla="*/ 155941 w 275507"/>
                  <a:gd name="connsiteY13" fmla="*/ 304583 h 333745"/>
                  <a:gd name="connsiteX14" fmla="*/ 153025 w 275507"/>
                  <a:gd name="connsiteY14" fmla="*/ 295834 h 333745"/>
                  <a:gd name="connsiteX15" fmla="*/ 150108 w 275507"/>
                  <a:gd name="connsiteY15" fmla="*/ 287085 h 333745"/>
                  <a:gd name="connsiteX16" fmla="*/ 147192 w 275507"/>
                  <a:gd name="connsiteY16" fmla="*/ 231676 h 333745"/>
                  <a:gd name="connsiteX17" fmla="*/ 0 w 275507"/>
                  <a:gd name="connsiteY17" fmla="*/ 0 h 333745"/>
                  <a:gd name="connsiteX18" fmla="*/ 128315 w 275507"/>
                  <a:gd name="connsiteY18" fmla="*/ 0 h 333745"/>
                  <a:gd name="connsiteX19" fmla="*/ 128315 w 275507"/>
                  <a:gd name="connsiteY19" fmla="*/ 231676 h 333745"/>
                  <a:gd name="connsiteX20" fmla="*/ 125399 w 275507"/>
                  <a:gd name="connsiteY20" fmla="*/ 287085 h 333745"/>
                  <a:gd name="connsiteX21" fmla="*/ 122483 w 275507"/>
                  <a:gd name="connsiteY21" fmla="*/ 295834 h 333745"/>
                  <a:gd name="connsiteX22" fmla="*/ 119566 w 275507"/>
                  <a:gd name="connsiteY22" fmla="*/ 304583 h 333745"/>
                  <a:gd name="connsiteX23" fmla="*/ 113734 w 275507"/>
                  <a:gd name="connsiteY23" fmla="*/ 313331 h 333745"/>
                  <a:gd name="connsiteX24" fmla="*/ 104985 w 275507"/>
                  <a:gd name="connsiteY24" fmla="*/ 319164 h 333745"/>
                  <a:gd name="connsiteX25" fmla="*/ 90404 w 275507"/>
                  <a:gd name="connsiteY25" fmla="*/ 327913 h 333745"/>
                  <a:gd name="connsiteX26" fmla="*/ 72906 w 275507"/>
                  <a:gd name="connsiteY26" fmla="*/ 333745 h 333745"/>
                  <a:gd name="connsiteX27" fmla="*/ 55409 w 275507"/>
                  <a:gd name="connsiteY27" fmla="*/ 333745 h 333745"/>
                  <a:gd name="connsiteX28" fmla="*/ 40828 w 275507"/>
                  <a:gd name="connsiteY28" fmla="*/ 330829 h 333745"/>
                  <a:gd name="connsiteX29" fmla="*/ 29162 w 275507"/>
                  <a:gd name="connsiteY29" fmla="*/ 324996 h 333745"/>
                  <a:gd name="connsiteX30" fmla="*/ 14581 w 275507"/>
                  <a:gd name="connsiteY30" fmla="*/ 313331 h 333745"/>
                  <a:gd name="connsiteX31" fmla="*/ 5832 w 275507"/>
                  <a:gd name="connsiteY31" fmla="*/ 298750 h 333745"/>
                  <a:gd name="connsiteX32" fmla="*/ 2916 w 275507"/>
                  <a:gd name="connsiteY32" fmla="*/ 281253 h 333745"/>
                  <a:gd name="connsiteX33" fmla="*/ 0 w 275507"/>
                  <a:gd name="connsiteY33" fmla="*/ 225844 h 33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507" h="333745">
                    <a:moveTo>
                      <a:pt x="147192" y="0"/>
                    </a:moveTo>
                    <a:lnTo>
                      <a:pt x="275507" y="0"/>
                    </a:lnTo>
                    <a:lnTo>
                      <a:pt x="275507" y="225844"/>
                    </a:lnTo>
                    <a:lnTo>
                      <a:pt x="272591" y="281253"/>
                    </a:lnTo>
                    <a:lnTo>
                      <a:pt x="269675" y="298750"/>
                    </a:lnTo>
                    <a:lnTo>
                      <a:pt x="260926" y="313331"/>
                    </a:lnTo>
                    <a:lnTo>
                      <a:pt x="246345" y="324996"/>
                    </a:lnTo>
                    <a:lnTo>
                      <a:pt x="234680" y="330829"/>
                    </a:lnTo>
                    <a:lnTo>
                      <a:pt x="220098" y="333745"/>
                    </a:lnTo>
                    <a:lnTo>
                      <a:pt x="202601" y="333745"/>
                    </a:lnTo>
                    <a:lnTo>
                      <a:pt x="185103" y="327913"/>
                    </a:lnTo>
                    <a:lnTo>
                      <a:pt x="170522" y="319164"/>
                    </a:lnTo>
                    <a:lnTo>
                      <a:pt x="161773" y="313331"/>
                    </a:lnTo>
                    <a:lnTo>
                      <a:pt x="155941" y="304583"/>
                    </a:lnTo>
                    <a:lnTo>
                      <a:pt x="153025" y="295834"/>
                    </a:lnTo>
                    <a:lnTo>
                      <a:pt x="150108" y="287085"/>
                    </a:lnTo>
                    <a:lnTo>
                      <a:pt x="147192" y="231676"/>
                    </a:lnTo>
                    <a:close/>
                    <a:moveTo>
                      <a:pt x="0" y="0"/>
                    </a:moveTo>
                    <a:lnTo>
                      <a:pt x="128315" y="0"/>
                    </a:lnTo>
                    <a:lnTo>
                      <a:pt x="128315" y="231676"/>
                    </a:lnTo>
                    <a:lnTo>
                      <a:pt x="125399" y="287085"/>
                    </a:lnTo>
                    <a:lnTo>
                      <a:pt x="122483" y="295834"/>
                    </a:lnTo>
                    <a:lnTo>
                      <a:pt x="119566" y="304583"/>
                    </a:lnTo>
                    <a:lnTo>
                      <a:pt x="113734" y="313331"/>
                    </a:lnTo>
                    <a:lnTo>
                      <a:pt x="104985" y="319164"/>
                    </a:lnTo>
                    <a:lnTo>
                      <a:pt x="90404" y="327913"/>
                    </a:lnTo>
                    <a:lnTo>
                      <a:pt x="72906" y="333745"/>
                    </a:lnTo>
                    <a:lnTo>
                      <a:pt x="55409" y="333745"/>
                    </a:lnTo>
                    <a:lnTo>
                      <a:pt x="40828" y="330829"/>
                    </a:lnTo>
                    <a:lnTo>
                      <a:pt x="29162" y="324996"/>
                    </a:lnTo>
                    <a:lnTo>
                      <a:pt x="14581" y="313331"/>
                    </a:lnTo>
                    <a:lnTo>
                      <a:pt x="5832" y="298750"/>
                    </a:lnTo>
                    <a:lnTo>
                      <a:pt x="2916" y="281253"/>
                    </a:lnTo>
                    <a:lnTo>
                      <a:pt x="0" y="225844"/>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163" name="Group 162"/>
              <p:cNvGrpSpPr/>
              <p:nvPr/>
            </p:nvGrpSpPr>
            <p:grpSpPr>
              <a:xfrm>
                <a:off x="2702626" y="3985699"/>
                <a:ext cx="761209" cy="1109390"/>
                <a:chOff x="2702626" y="3985699"/>
                <a:chExt cx="761209" cy="1109390"/>
              </a:xfrm>
            </p:grpSpPr>
            <p:grpSp>
              <p:nvGrpSpPr>
                <p:cNvPr id="164" name="Group 163"/>
                <p:cNvGrpSpPr/>
                <p:nvPr/>
              </p:nvGrpSpPr>
              <p:grpSpPr>
                <a:xfrm flipH="1">
                  <a:off x="2702626" y="4231581"/>
                  <a:ext cx="761209" cy="863508"/>
                  <a:chOff x="41612" y="2996493"/>
                  <a:chExt cx="759439" cy="861498"/>
                </a:xfrm>
                <a:solidFill>
                  <a:schemeClr val="bg1">
                    <a:lumMod val="85000"/>
                  </a:schemeClr>
                </a:solidFill>
              </p:grpSpPr>
              <p:sp>
                <p:nvSpPr>
                  <p:cNvPr id="166" name="Freeform 5"/>
                  <p:cNvSpPr>
                    <a:spLocks/>
                  </p:cNvSpPr>
                  <p:nvPr/>
                </p:nvSpPr>
                <p:spPr bwMode="auto">
                  <a:xfrm>
                    <a:off x="244114" y="2996493"/>
                    <a:ext cx="353310" cy="432250"/>
                  </a:xfrm>
                  <a:custGeom>
                    <a:avLst/>
                    <a:gdLst>
                      <a:gd name="T0" fmla="*/ 487 w 1061"/>
                      <a:gd name="T1" fmla="*/ 1152 h 1152"/>
                      <a:gd name="T2" fmla="*/ 304 w 1061"/>
                      <a:gd name="T3" fmla="*/ 1143 h 1152"/>
                      <a:gd name="T4" fmla="*/ 229 w 1061"/>
                      <a:gd name="T5" fmla="*/ 1138 h 1152"/>
                      <a:gd name="T6" fmla="*/ 146 w 1061"/>
                      <a:gd name="T7" fmla="*/ 1128 h 1152"/>
                      <a:gd name="T8" fmla="*/ 64 w 1061"/>
                      <a:gd name="T9" fmla="*/ 1113 h 1152"/>
                      <a:gd name="T10" fmla="*/ 49 w 1061"/>
                      <a:gd name="T11" fmla="*/ 1108 h 1152"/>
                      <a:gd name="T12" fmla="*/ 25 w 1061"/>
                      <a:gd name="T13" fmla="*/ 1098 h 1152"/>
                      <a:gd name="T14" fmla="*/ 18 w 1061"/>
                      <a:gd name="T15" fmla="*/ 1090 h 1152"/>
                      <a:gd name="T16" fmla="*/ 12 w 1061"/>
                      <a:gd name="T17" fmla="*/ 1081 h 1152"/>
                      <a:gd name="T18" fmla="*/ 4 w 1061"/>
                      <a:gd name="T19" fmla="*/ 1055 h 1152"/>
                      <a:gd name="T20" fmla="*/ 3 w 1061"/>
                      <a:gd name="T21" fmla="*/ 1039 h 1152"/>
                      <a:gd name="T22" fmla="*/ 0 w 1061"/>
                      <a:gd name="T23" fmla="*/ 956 h 1152"/>
                      <a:gd name="T24" fmla="*/ 2 w 1061"/>
                      <a:gd name="T25" fmla="*/ 873 h 1152"/>
                      <a:gd name="T26" fmla="*/ 5 w 1061"/>
                      <a:gd name="T27" fmla="*/ 816 h 1152"/>
                      <a:gd name="T28" fmla="*/ 20 w 1061"/>
                      <a:gd name="T29" fmla="*/ 644 h 1152"/>
                      <a:gd name="T30" fmla="*/ 33 w 1061"/>
                      <a:gd name="T31" fmla="*/ 521 h 1152"/>
                      <a:gd name="T32" fmla="*/ 48 w 1061"/>
                      <a:gd name="T33" fmla="*/ 398 h 1152"/>
                      <a:gd name="T34" fmla="*/ 85 w 1061"/>
                      <a:gd name="T35" fmla="*/ 130 h 1152"/>
                      <a:gd name="T36" fmla="*/ 88 w 1061"/>
                      <a:gd name="T37" fmla="*/ 116 h 1152"/>
                      <a:gd name="T38" fmla="*/ 89 w 1061"/>
                      <a:gd name="T39" fmla="*/ 103 h 1152"/>
                      <a:gd name="T40" fmla="*/ 90 w 1061"/>
                      <a:gd name="T41" fmla="*/ 94 h 1152"/>
                      <a:gd name="T42" fmla="*/ 95 w 1061"/>
                      <a:gd name="T43" fmla="*/ 83 h 1152"/>
                      <a:gd name="T44" fmla="*/ 102 w 1061"/>
                      <a:gd name="T45" fmla="*/ 75 h 1152"/>
                      <a:gd name="T46" fmla="*/ 117 w 1061"/>
                      <a:gd name="T47" fmla="*/ 67 h 1152"/>
                      <a:gd name="T48" fmla="*/ 143 w 1061"/>
                      <a:gd name="T49" fmla="*/ 57 h 1152"/>
                      <a:gd name="T50" fmla="*/ 194 w 1061"/>
                      <a:gd name="T51" fmla="*/ 41 h 1152"/>
                      <a:gd name="T52" fmla="*/ 248 w 1061"/>
                      <a:gd name="T53" fmla="*/ 29 h 1152"/>
                      <a:gd name="T54" fmla="*/ 301 w 1061"/>
                      <a:gd name="T55" fmla="*/ 18 h 1152"/>
                      <a:gd name="T56" fmla="*/ 328 w 1061"/>
                      <a:gd name="T57" fmla="*/ 14 h 1152"/>
                      <a:gd name="T58" fmla="*/ 401 w 1061"/>
                      <a:gd name="T59" fmla="*/ 6 h 1152"/>
                      <a:gd name="T60" fmla="*/ 473 w 1061"/>
                      <a:gd name="T61" fmla="*/ 1 h 1152"/>
                      <a:gd name="T62" fmla="*/ 546 w 1061"/>
                      <a:gd name="T63" fmla="*/ 0 h 1152"/>
                      <a:gd name="T64" fmla="*/ 619 w 1061"/>
                      <a:gd name="T65" fmla="*/ 3 h 1152"/>
                      <a:gd name="T66" fmla="*/ 661 w 1061"/>
                      <a:gd name="T67" fmla="*/ 6 h 1152"/>
                      <a:gd name="T68" fmla="*/ 745 w 1061"/>
                      <a:gd name="T69" fmla="*/ 15 h 1152"/>
                      <a:gd name="T70" fmla="*/ 829 w 1061"/>
                      <a:gd name="T71" fmla="*/ 32 h 1152"/>
                      <a:gd name="T72" fmla="*/ 910 w 1061"/>
                      <a:gd name="T73" fmla="*/ 55 h 1152"/>
                      <a:gd name="T74" fmla="*/ 950 w 1061"/>
                      <a:gd name="T75" fmla="*/ 70 h 1152"/>
                      <a:gd name="T76" fmla="*/ 964 w 1061"/>
                      <a:gd name="T77" fmla="*/ 79 h 1152"/>
                      <a:gd name="T78" fmla="*/ 968 w 1061"/>
                      <a:gd name="T79" fmla="*/ 85 h 1152"/>
                      <a:gd name="T80" fmla="*/ 970 w 1061"/>
                      <a:gd name="T81" fmla="*/ 95 h 1152"/>
                      <a:gd name="T82" fmla="*/ 997 w 1061"/>
                      <a:gd name="T83" fmla="*/ 291 h 1152"/>
                      <a:gd name="T84" fmla="*/ 1024 w 1061"/>
                      <a:gd name="T85" fmla="*/ 488 h 1152"/>
                      <a:gd name="T86" fmla="*/ 1037 w 1061"/>
                      <a:gd name="T87" fmla="*/ 601 h 1152"/>
                      <a:gd name="T88" fmla="*/ 1048 w 1061"/>
                      <a:gd name="T89" fmla="*/ 715 h 1152"/>
                      <a:gd name="T90" fmla="*/ 1056 w 1061"/>
                      <a:gd name="T91" fmla="*/ 829 h 1152"/>
                      <a:gd name="T92" fmla="*/ 1061 w 1061"/>
                      <a:gd name="T93" fmla="*/ 944 h 1152"/>
                      <a:gd name="T94" fmla="*/ 1060 w 1061"/>
                      <a:gd name="T95" fmla="*/ 972 h 1152"/>
                      <a:gd name="T96" fmla="*/ 1054 w 1061"/>
                      <a:gd name="T97" fmla="*/ 1053 h 1152"/>
                      <a:gd name="T98" fmla="*/ 1053 w 1061"/>
                      <a:gd name="T99" fmla="*/ 1063 h 1152"/>
                      <a:gd name="T100" fmla="*/ 1047 w 1061"/>
                      <a:gd name="T101" fmla="*/ 1082 h 1152"/>
                      <a:gd name="T102" fmla="*/ 1036 w 1061"/>
                      <a:gd name="T103" fmla="*/ 1096 h 1152"/>
                      <a:gd name="T104" fmla="*/ 1021 w 1061"/>
                      <a:gd name="T105" fmla="*/ 1105 h 1152"/>
                      <a:gd name="T106" fmla="*/ 1011 w 1061"/>
                      <a:gd name="T107" fmla="*/ 1108 h 1152"/>
                      <a:gd name="T108" fmla="*/ 933 w 1061"/>
                      <a:gd name="T109" fmla="*/ 1126 h 1152"/>
                      <a:gd name="T110" fmla="*/ 908 w 1061"/>
                      <a:gd name="T111" fmla="*/ 1130 h 1152"/>
                      <a:gd name="T112" fmla="*/ 812 w 1061"/>
                      <a:gd name="T113" fmla="*/ 1140 h 1152"/>
                      <a:gd name="T114" fmla="*/ 714 w 1061"/>
                      <a:gd name="T115" fmla="*/ 1146 h 1152"/>
                      <a:gd name="T116" fmla="*/ 606 w 1061"/>
                      <a:gd name="T117" fmla="*/ 1151 h 1152"/>
                      <a:gd name="T118" fmla="*/ 487 w 1061"/>
                      <a:gd name="T119" fmla="*/ 1152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1" h="1152">
                        <a:moveTo>
                          <a:pt x="487" y="1152"/>
                        </a:moveTo>
                        <a:lnTo>
                          <a:pt x="487" y="1152"/>
                        </a:lnTo>
                        <a:lnTo>
                          <a:pt x="374" y="1147"/>
                        </a:lnTo>
                        <a:lnTo>
                          <a:pt x="304" y="1143"/>
                        </a:lnTo>
                        <a:lnTo>
                          <a:pt x="229" y="1138"/>
                        </a:lnTo>
                        <a:lnTo>
                          <a:pt x="229" y="1138"/>
                        </a:lnTo>
                        <a:lnTo>
                          <a:pt x="188" y="1134"/>
                        </a:lnTo>
                        <a:lnTo>
                          <a:pt x="146" y="1128"/>
                        </a:lnTo>
                        <a:lnTo>
                          <a:pt x="105" y="1121"/>
                        </a:lnTo>
                        <a:lnTo>
                          <a:pt x="64" y="1113"/>
                        </a:lnTo>
                        <a:lnTo>
                          <a:pt x="64" y="1113"/>
                        </a:lnTo>
                        <a:lnTo>
                          <a:pt x="49" y="1108"/>
                        </a:lnTo>
                        <a:lnTo>
                          <a:pt x="35" y="1104"/>
                        </a:lnTo>
                        <a:lnTo>
                          <a:pt x="25" y="1098"/>
                        </a:lnTo>
                        <a:lnTo>
                          <a:pt x="21" y="1094"/>
                        </a:lnTo>
                        <a:lnTo>
                          <a:pt x="18" y="1090"/>
                        </a:lnTo>
                        <a:lnTo>
                          <a:pt x="15" y="1086"/>
                        </a:lnTo>
                        <a:lnTo>
                          <a:pt x="12" y="1081"/>
                        </a:lnTo>
                        <a:lnTo>
                          <a:pt x="8" y="1069"/>
                        </a:lnTo>
                        <a:lnTo>
                          <a:pt x="4" y="1055"/>
                        </a:lnTo>
                        <a:lnTo>
                          <a:pt x="3" y="1039"/>
                        </a:lnTo>
                        <a:lnTo>
                          <a:pt x="3" y="1039"/>
                        </a:lnTo>
                        <a:lnTo>
                          <a:pt x="1" y="997"/>
                        </a:lnTo>
                        <a:lnTo>
                          <a:pt x="0" y="956"/>
                        </a:lnTo>
                        <a:lnTo>
                          <a:pt x="0" y="914"/>
                        </a:lnTo>
                        <a:lnTo>
                          <a:pt x="2" y="873"/>
                        </a:lnTo>
                        <a:lnTo>
                          <a:pt x="2" y="873"/>
                        </a:lnTo>
                        <a:lnTo>
                          <a:pt x="5" y="816"/>
                        </a:lnTo>
                        <a:lnTo>
                          <a:pt x="10" y="758"/>
                        </a:lnTo>
                        <a:lnTo>
                          <a:pt x="20" y="644"/>
                        </a:lnTo>
                        <a:lnTo>
                          <a:pt x="20" y="644"/>
                        </a:lnTo>
                        <a:lnTo>
                          <a:pt x="33" y="521"/>
                        </a:lnTo>
                        <a:lnTo>
                          <a:pt x="48" y="398"/>
                        </a:lnTo>
                        <a:lnTo>
                          <a:pt x="48" y="398"/>
                        </a:lnTo>
                        <a:lnTo>
                          <a:pt x="66" y="265"/>
                        </a:lnTo>
                        <a:lnTo>
                          <a:pt x="85" y="130"/>
                        </a:lnTo>
                        <a:lnTo>
                          <a:pt x="85" y="130"/>
                        </a:lnTo>
                        <a:lnTo>
                          <a:pt x="88" y="116"/>
                        </a:lnTo>
                        <a:lnTo>
                          <a:pt x="89" y="110"/>
                        </a:lnTo>
                        <a:lnTo>
                          <a:pt x="89" y="103"/>
                        </a:lnTo>
                        <a:lnTo>
                          <a:pt x="89" y="103"/>
                        </a:lnTo>
                        <a:lnTo>
                          <a:pt x="90" y="94"/>
                        </a:lnTo>
                        <a:lnTo>
                          <a:pt x="92" y="88"/>
                        </a:lnTo>
                        <a:lnTo>
                          <a:pt x="95" y="83"/>
                        </a:lnTo>
                        <a:lnTo>
                          <a:pt x="98" y="79"/>
                        </a:lnTo>
                        <a:lnTo>
                          <a:pt x="102" y="75"/>
                        </a:lnTo>
                        <a:lnTo>
                          <a:pt x="106" y="72"/>
                        </a:lnTo>
                        <a:lnTo>
                          <a:pt x="117" y="67"/>
                        </a:lnTo>
                        <a:lnTo>
                          <a:pt x="117" y="67"/>
                        </a:lnTo>
                        <a:lnTo>
                          <a:pt x="143" y="57"/>
                        </a:lnTo>
                        <a:lnTo>
                          <a:pt x="169" y="49"/>
                        </a:lnTo>
                        <a:lnTo>
                          <a:pt x="194" y="41"/>
                        </a:lnTo>
                        <a:lnTo>
                          <a:pt x="221" y="35"/>
                        </a:lnTo>
                        <a:lnTo>
                          <a:pt x="248" y="29"/>
                        </a:lnTo>
                        <a:lnTo>
                          <a:pt x="274" y="23"/>
                        </a:lnTo>
                        <a:lnTo>
                          <a:pt x="301" y="18"/>
                        </a:lnTo>
                        <a:lnTo>
                          <a:pt x="328" y="14"/>
                        </a:lnTo>
                        <a:lnTo>
                          <a:pt x="328" y="14"/>
                        </a:lnTo>
                        <a:lnTo>
                          <a:pt x="364" y="9"/>
                        </a:lnTo>
                        <a:lnTo>
                          <a:pt x="401" y="6"/>
                        </a:lnTo>
                        <a:lnTo>
                          <a:pt x="437" y="3"/>
                        </a:lnTo>
                        <a:lnTo>
                          <a:pt x="473" y="1"/>
                        </a:lnTo>
                        <a:lnTo>
                          <a:pt x="509" y="0"/>
                        </a:lnTo>
                        <a:lnTo>
                          <a:pt x="546" y="0"/>
                        </a:lnTo>
                        <a:lnTo>
                          <a:pt x="582" y="1"/>
                        </a:lnTo>
                        <a:lnTo>
                          <a:pt x="619" y="3"/>
                        </a:lnTo>
                        <a:lnTo>
                          <a:pt x="619" y="3"/>
                        </a:lnTo>
                        <a:lnTo>
                          <a:pt x="661" y="6"/>
                        </a:lnTo>
                        <a:lnTo>
                          <a:pt x="703" y="10"/>
                        </a:lnTo>
                        <a:lnTo>
                          <a:pt x="745" y="15"/>
                        </a:lnTo>
                        <a:lnTo>
                          <a:pt x="788" y="23"/>
                        </a:lnTo>
                        <a:lnTo>
                          <a:pt x="829" y="32"/>
                        </a:lnTo>
                        <a:lnTo>
                          <a:pt x="870" y="42"/>
                        </a:lnTo>
                        <a:lnTo>
                          <a:pt x="910" y="55"/>
                        </a:lnTo>
                        <a:lnTo>
                          <a:pt x="950" y="70"/>
                        </a:lnTo>
                        <a:lnTo>
                          <a:pt x="950" y="70"/>
                        </a:lnTo>
                        <a:lnTo>
                          <a:pt x="958" y="74"/>
                        </a:lnTo>
                        <a:lnTo>
                          <a:pt x="964" y="79"/>
                        </a:lnTo>
                        <a:lnTo>
                          <a:pt x="966" y="82"/>
                        </a:lnTo>
                        <a:lnTo>
                          <a:pt x="968" y="85"/>
                        </a:lnTo>
                        <a:lnTo>
                          <a:pt x="969" y="89"/>
                        </a:lnTo>
                        <a:lnTo>
                          <a:pt x="970" y="95"/>
                        </a:lnTo>
                        <a:lnTo>
                          <a:pt x="970" y="95"/>
                        </a:lnTo>
                        <a:lnTo>
                          <a:pt x="997" y="291"/>
                        </a:lnTo>
                        <a:lnTo>
                          <a:pt x="1010" y="389"/>
                        </a:lnTo>
                        <a:lnTo>
                          <a:pt x="1024" y="488"/>
                        </a:lnTo>
                        <a:lnTo>
                          <a:pt x="1024" y="488"/>
                        </a:lnTo>
                        <a:lnTo>
                          <a:pt x="1037" y="601"/>
                        </a:lnTo>
                        <a:lnTo>
                          <a:pt x="1043" y="659"/>
                        </a:lnTo>
                        <a:lnTo>
                          <a:pt x="1048" y="715"/>
                        </a:lnTo>
                        <a:lnTo>
                          <a:pt x="1052" y="773"/>
                        </a:lnTo>
                        <a:lnTo>
                          <a:pt x="1056" y="829"/>
                        </a:lnTo>
                        <a:lnTo>
                          <a:pt x="1059" y="887"/>
                        </a:lnTo>
                        <a:lnTo>
                          <a:pt x="1061" y="944"/>
                        </a:lnTo>
                        <a:lnTo>
                          <a:pt x="1061" y="944"/>
                        </a:lnTo>
                        <a:lnTo>
                          <a:pt x="1060" y="972"/>
                        </a:lnTo>
                        <a:lnTo>
                          <a:pt x="1059" y="999"/>
                        </a:lnTo>
                        <a:lnTo>
                          <a:pt x="1054" y="1053"/>
                        </a:lnTo>
                        <a:lnTo>
                          <a:pt x="1054" y="1053"/>
                        </a:lnTo>
                        <a:lnTo>
                          <a:pt x="1053" y="1063"/>
                        </a:lnTo>
                        <a:lnTo>
                          <a:pt x="1050" y="1074"/>
                        </a:lnTo>
                        <a:lnTo>
                          <a:pt x="1047" y="1082"/>
                        </a:lnTo>
                        <a:lnTo>
                          <a:pt x="1042" y="1089"/>
                        </a:lnTo>
                        <a:lnTo>
                          <a:pt x="1036" y="1096"/>
                        </a:lnTo>
                        <a:lnTo>
                          <a:pt x="1029" y="1101"/>
                        </a:lnTo>
                        <a:lnTo>
                          <a:pt x="1021" y="1105"/>
                        </a:lnTo>
                        <a:lnTo>
                          <a:pt x="1011" y="1108"/>
                        </a:lnTo>
                        <a:lnTo>
                          <a:pt x="1011" y="1108"/>
                        </a:lnTo>
                        <a:lnTo>
                          <a:pt x="959" y="1121"/>
                        </a:lnTo>
                        <a:lnTo>
                          <a:pt x="933" y="1126"/>
                        </a:lnTo>
                        <a:lnTo>
                          <a:pt x="908" y="1130"/>
                        </a:lnTo>
                        <a:lnTo>
                          <a:pt x="908" y="1130"/>
                        </a:lnTo>
                        <a:lnTo>
                          <a:pt x="860" y="1136"/>
                        </a:lnTo>
                        <a:lnTo>
                          <a:pt x="812" y="1140"/>
                        </a:lnTo>
                        <a:lnTo>
                          <a:pt x="764" y="1144"/>
                        </a:lnTo>
                        <a:lnTo>
                          <a:pt x="714" y="1146"/>
                        </a:lnTo>
                        <a:lnTo>
                          <a:pt x="661" y="1149"/>
                        </a:lnTo>
                        <a:lnTo>
                          <a:pt x="606" y="1151"/>
                        </a:lnTo>
                        <a:lnTo>
                          <a:pt x="487" y="1152"/>
                        </a:lnTo>
                        <a:lnTo>
                          <a:pt x="487" y="1152"/>
                        </a:lnTo>
                        <a:close/>
                      </a:path>
                    </a:pathLst>
                  </a:custGeom>
                  <a:solidFill>
                    <a:schemeClr val="bg1"/>
                  </a:solidFill>
                  <a:ln w="9525">
                    <a:solidFill>
                      <a:schemeClr val="bg1">
                        <a:lumMod val="65000"/>
                      </a:schemeClr>
                    </a:solidFill>
                    <a:round/>
                    <a:headEnd/>
                    <a:tailEnd/>
                  </a:ln>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6"/>
                  <p:cNvSpPr>
                    <a:spLocks/>
                  </p:cNvSpPr>
                  <p:nvPr/>
                </p:nvSpPr>
                <p:spPr bwMode="auto">
                  <a:xfrm>
                    <a:off x="164683" y="3629109"/>
                    <a:ext cx="495662" cy="228882"/>
                  </a:xfrm>
                  <a:custGeom>
                    <a:avLst/>
                    <a:gdLst>
                      <a:gd name="T0" fmla="*/ 592 w 1321"/>
                      <a:gd name="T1" fmla="*/ 14 h 610"/>
                      <a:gd name="T2" fmla="*/ 592 w 1321"/>
                      <a:gd name="T3" fmla="*/ 105 h 610"/>
                      <a:gd name="T4" fmla="*/ 592 w 1321"/>
                      <a:gd name="T5" fmla="*/ 146 h 610"/>
                      <a:gd name="T6" fmla="*/ 588 w 1321"/>
                      <a:gd name="T7" fmla="*/ 165 h 610"/>
                      <a:gd name="T8" fmla="*/ 575 w 1321"/>
                      <a:gd name="T9" fmla="*/ 175 h 610"/>
                      <a:gd name="T10" fmla="*/ 455 w 1321"/>
                      <a:gd name="T11" fmla="*/ 227 h 610"/>
                      <a:gd name="T12" fmla="*/ 334 w 1321"/>
                      <a:gd name="T13" fmla="*/ 278 h 610"/>
                      <a:gd name="T14" fmla="*/ 200 w 1321"/>
                      <a:gd name="T15" fmla="*/ 341 h 610"/>
                      <a:gd name="T16" fmla="*/ 98 w 1321"/>
                      <a:gd name="T17" fmla="*/ 384 h 610"/>
                      <a:gd name="T18" fmla="*/ 55 w 1321"/>
                      <a:gd name="T19" fmla="*/ 400 h 610"/>
                      <a:gd name="T20" fmla="*/ 32 w 1321"/>
                      <a:gd name="T21" fmla="*/ 415 h 610"/>
                      <a:gd name="T22" fmla="*/ 16 w 1321"/>
                      <a:gd name="T23" fmla="*/ 438 h 610"/>
                      <a:gd name="T24" fmla="*/ 5 w 1321"/>
                      <a:gd name="T25" fmla="*/ 464 h 610"/>
                      <a:gd name="T26" fmla="*/ 0 w 1321"/>
                      <a:gd name="T27" fmla="*/ 495 h 610"/>
                      <a:gd name="T28" fmla="*/ 4 w 1321"/>
                      <a:gd name="T29" fmla="*/ 526 h 610"/>
                      <a:gd name="T30" fmla="*/ 10 w 1321"/>
                      <a:gd name="T31" fmla="*/ 546 h 610"/>
                      <a:gd name="T32" fmla="*/ 23 w 1321"/>
                      <a:gd name="T33" fmla="*/ 572 h 610"/>
                      <a:gd name="T34" fmla="*/ 43 w 1321"/>
                      <a:gd name="T35" fmla="*/ 593 h 610"/>
                      <a:gd name="T36" fmla="*/ 64 w 1321"/>
                      <a:gd name="T37" fmla="*/ 605 h 610"/>
                      <a:gd name="T38" fmla="*/ 89 w 1321"/>
                      <a:gd name="T39" fmla="*/ 610 h 610"/>
                      <a:gd name="T40" fmla="*/ 106 w 1321"/>
                      <a:gd name="T41" fmla="*/ 608 h 610"/>
                      <a:gd name="T42" fmla="*/ 132 w 1321"/>
                      <a:gd name="T43" fmla="*/ 598 h 610"/>
                      <a:gd name="T44" fmla="*/ 153 w 1321"/>
                      <a:gd name="T45" fmla="*/ 580 h 610"/>
                      <a:gd name="T46" fmla="*/ 169 w 1321"/>
                      <a:gd name="T47" fmla="*/ 558 h 610"/>
                      <a:gd name="T48" fmla="*/ 178 w 1321"/>
                      <a:gd name="T49" fmla="*/ 529 h 610"/>
                      <a:gd name="T50" fmla="*/ 181 w 1321"/>
                      <a:gd name="T51" fmla="*/ 498 h 610"/>
                      <a:gd name="T52" fmla="*/ 180 w 1321"/>
                      <a:gd name="T53" fmla="*/ 480 h 610"/>
                      <a:gd name="T54" fmla="*/ 230 w 1321"/>
                      <a:gd name="T55" fmla="*/ 460 h 610"/>
                      <a:gd name="T56" fmla="*/ 567 w 1321"/>
                      <a:gd name="T57" fmla="*/ 376 h 610"/>
                      <a:gd name="T58" fmla="*/ 673 w 1321"/>
                      <a:gd name="T59" fmla="*/ 348 h 610"/>
                      <a:gd name="T60" fmla="*/ 688 w 1321"/>
                      <a:gd name="T61" fmla="*/ 348 h 610"/>
                      <a:gd name="T62" fmla="*/ 749 w 1321"/>
                      <a:gd name="T63" fmla="*/ 364 h 610"/>
                      <a:gd name="T64" fmla="*/ 949 w 1321"/>
                      <a:gd name="T65" fmla="*/ 414 h 610"/>
                      <a:gd name="T66" fmla="*/ 1142 w 1321"/>
                      <a:gd name="T67" fmla="*/ 473 h 610"/>
                      <a:gd name="T68" fmla="*/ 1140 w 1321"/>
                      <a:gd name="T69" fmla="*/ 504 h 610"/>
                      <a:gd name="T70" fmla="*/ 1145 w 1321"/>
                      <a:gd name="T71" fmla="*/ 535 h 610"/>
                      <a:gd name="T72" fmla="*/ 1156 w 1321"/>
                      <a:gd name="T73" fmla="*/ 562 h 610"/>
                      <a:gd name="T74" fmla="*/ 1173 w 1321"/>
                      <a:gd name="T75" fmla="*/ 584 h 610"/>
                      <a:gd name="T76" fmla="*/ 1194 w 1321"/>
                      <a:gd name="T77" fmla="*/ 600 h 610"/>
                      <a:gd name="T78" fmla="*/ 1219 w 1321"/>
                      <a:gd name="T79" fmla="*/ 609 h 610"/>
                      <a:gd name="T80" fmla="*/ 1235 w 1321"/>
                      <a:gd name="T81" fmla="*/ 610 h 610"/>
                      <a:gd name="T82" fmla="*/ 1260 w 1321"/>
                      <a:gd name="T83" fmla="*/ 604 h 610"/>
                      <a:gd name="T84" fmla="*/ 1281 w 1321"/>
                      <a:gd name="T85" fmla="*/ 590 h 610"/>
                      <a:gd name="T86" fmla="*/ 1300 w 1321"/>
                      <a:gd name="T87" fmla="*/ 570 h 610"/>
                      <a:gd name="T88" fmla="*/ 1313 w 1321"/>
                      <a:gd name="T89" fmla="*/ 545 h 610"/>
                      <a:gd name="T90" fmla="*/ 1320 w 1321"/>
                      <a:gd name="T91" fmla="*/ 516 h 610"/>
                      <a:gd name="T92" fmla="*/ 1321 w 1321"/>
                      <a:gd name="T93" fmla="*/ 495 h 610"/>
                      <a:gd name="T94" fmla="*/ 1316 w 1321"/>
                      <a:gd name="T95" fmla="*/ 465 h 610"/>
                      <a:gd name="T96" fmla="*/ 1306 w 1321"/>
                      <a:gd name="T97" fmla="*/ 439 h 610"/>
                      <a:gd name="T98" fmla="*/ 1289 w 1321"/>
                      <a:gd name="T99" fmla="*/ 416 h 610"/>
                      <a:gd name="T100" fmla="*/ 1267 w 1321"/>
                      <a:gd name="T101" fmla="*/ 400 h 610"/>
                      <a:gd name="T102" fmla="*/ 1251 w 1321"/>
                      <a:gd name="T103" fmla="*/ 392 h 610"/>
                      <a:gd name="T104" fmla="*/ 1214 w 1321"/>
                      <a:gd name="T105" fmla="*/ 381 h 610"/>
                      <a:gd name="T106" fmla="*/ 1091 w 1321"/>
                      <a:gd name="T107" fmla="*/ 324 h 610"/>
                      <a:gd name="T108" fmla="*/ 959 w 1321"/>
                      <a:gd name="T109" fmla="*/ 256 h 610"/>
                      <a:gd name="T110" fmla="*/ 790 w 1321"/>
                      <a:gd name="T111" fmla="*/ 175 h 610"/>
                      <a:gd name="T112" fmla="*/ 779 w 1321"/>
                      <a:gd name="T113" fmla="*/ 168 h 610"/>
                      <a:gd name="T114" fmla="*/ 774 w 1321"/>
                      <a:gd name="T115" fmla="*/ 157 h 610"/>
                      <a:gd name="T116" fmla="*/ 773 w 1321"/>
                      <a:gd name="T117" fmla="*/ 105 h 610"/>
                      <a:gd name="T118" fmla="*/ 773 w 1321"/>
                      <a:gd name="T119" fmla="*/ 49 h 610"/>
                      <a:gd name="T120" fmla="*/ 773 w 1321"/>
                      <a:gd name="T121" fmla="*/ 2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1" h="610">
                        <a:moveTo>
                          <a:pt x="591" y="0"/>
                        </a:moveTo>
                        <a:lnTo>
                          <a:pt x="591" y="0"/>
                        </a:lnTo>
                        <a:lnTo>
                          <a:pt x="592" y="14"/>
                        </a:lnTo>
                        <a:lnTo>
                          <a:pt x="592" y="14"/>
                        </a:lnTo>
                        <a:lnTo>
                          <a:pt x="592" y="105"/>
                        </a:lnTo>
                        <a:lnTo>
                          <a:pt x="592" y="105"/>
                        </a:lnTo>
                        <a:lnTo>
                          <a:pt x="592" y="105"/>
                        </a:lnTo>
                        <a:lnTo>
                          <a:pt x="592" y="146"/>
                        </a:lnTo>
                        <a:lnTo>
                          <a:pt x="592" y="146"/>
                        </a:lnTo>
                        <a:lnTo>
                          <a:pt x="591" y="157"/>
                        </a:lnTo>
                        <a:lnTo>
                          <a:pt x="590" y="161"/>
                        </a:lnTo>
                        <a:lnTo>
                          <a:pt x="588" y="165"/>
                        </a:lnTo>
                        <a:lnTo>
                          <a:pt x="585" y="168"/>
                        </a:lnTo>
                        <a:lnTo>
                          <a:pt x="582" y="171"/>
                        </a:lnTo>
                        <a:lnTo>
                          <a:pt x="575" y="175"/>
                        </a:lnTo>
                        <a:lnTo>
                          <a:pt x="575" y="175"/>
                        </a:lnTo>
                        <a:lnTo>
                          <a:pt x="502" y="207"/>
                        </a:lnTo>
                        <a:lnTo>
                          <a:pt x="455" y="227"/>
                        </a:lnTo>
                        <a:lnTo>
                          <a:pt x="407" y="248"/>
                        </a:lnTo>
                        <a:lnTo>
                          <a:pt x="334" y="278"/>
                        </a:lnTo>
                        <a:lnTo>
                          <a:pt x="334" y="278"/>
                        </a:lnTo>
                        <a:lnTo>
                          <a:pt x="301" y="294"/>
                        </a:lnTo>
                        <a:lnTo>
                          <a:pt x="267" y="310"/>
                        </a:lnTo>
                        <a:lnTo>
                          <a:pt x="200" y="341"/>
                        </a:lnTo>
                        <a:lnTo>
                          <a:pt x="166" y="356"/>
                        </a:lnTo>
                        <a:lnTo>
                          <a:pt x="132" y="371"/>
                        </a:lnTo>
                        <a:lnTo>
                          <a:pt x="98" y="384"/>
                        </a:lnTo>
                        <a:lnTo>
                          <a:pt x="63" y="397"/>
                        </a:lnTo>
                        <a:lnTo>
                          <a:pt x="63" y="397"/>
                        </a:lnTo>
                        <a:lnTo>
                          <a:pt x="55" y="400"/>
                        </a:lnTo>
                        <a:lnTo>
                          <a:pt x="47" y="404"/>
                        </a:lnTo>
                        <a:lnTo>
                          <a:pt x="39" y="409"/>
                        </a:lnTo>
                        <a:lnTo>
                          <a:pt x="32" y="415"/>
                        </a:lnTo>
                        <a:lnTo>
                          <a:pt x="26" y="421"/>
                        </a:lnTo>
                        <a:lnTo>
                          <a:pt x="21" y="429"/>
                        </a:lnTo>
                        <a:lnTo>
                          <a:pt x="16" y="438"/>
                        </a:lnTo>
                        <a:lnTo>
                          <a:pt x="12" y="446"/>
                        </a:lnTo>
                        <a:lnTo>
                          <a:pt x="8" y="455"/>
                        </a:lnTo>
                        <a:lnTo>
                          <a:pt x="5" y="464"/>
                        </a:lnTo>
                        <a:lnTo>
                          <a:pt x="2" y="475"/>
                        </a:lnTo>
                        <a:lnTo>
                          <a:pt x="1" y="485"/>
                        </a:lnTo>
                        <a:lnTo>
                          <a:pt x="0" y="495"/>
                        </a:lnTo>
                        <a:lnTo>
                          <a:pt x="0" y="505"/>
                        </a:lnTo>
                        <a:lnTo>
                          <a:pt x="1" y="516"/>
                        </a:lnTo>
                        <a:lnTo>
                          <a:pt x="4" y="526"/>
                        </a:lnTo>
                        <a:lnTo>
                          <a:pt x="4" y="526"/>
                        </a:lnTo>
                        <a:lnTo>
                          <a:pt x="6" y="536"/>
                        </a:lnTo>
                        <a:lnTo>
                          <a:pt x="10" y="546"/>
                        </a:lnTo>
                        <a:lnTo>
                          <a:pt x="14" y="556"/>
                        </a:lnTo>
                        <a:lnTo>
                          <a:pt x="18" y="564"/>
                        </a:lnTo>
                        <a:lnTo>
                          <a:pt x="23" y="572"/>
                        </a:lnTo>
                        <a:lnTo>
                          <a:pt x="29" y="579"/>
                        </a:lnTo>
                        <a:lnTo>
                          <a:pt x="35" y="586"/>
                        </a:lnTo>
                        <a:lnTo>
                          <a:pt x="43" y="593"/>
                        </a:lnTo>
                        <a:lnTo>
                          <a:pt x="50" y="598"/>
                        </a:lnTo>
                        <a:lnTo>
                          <a:pt x="57" y="602"/>
                        </a:lnTo>
                        <a:lnTo>
                          <a:pt x="64" y="605"/>
                        </a:lnTo>
                        <a:lnTo>
                          <a:pt x="72" y="608"/>
                        </a:lnTo>
                        <a:lnTo>
                          <a:pt x="80" y="609"/>
                        </a:lnTo>
                        <a:lnTo>
                          <a:pt x="89" y="610"/>
                        </a:lnTo>
                        <a:lnTo>
                          <a:pt x="97" y="610"/>
                        </a:lnTo>
                        <a:lnTo>
                          <a:pt x="106" y="608"/>
                        </a:lnTo>
                        <a:lnTo>
                          <a:pt x="106" y="608"/>
                        </a:lnTo>
                        <a:lnTo>
                          <a:pt x="115" y="606"/>
                        </a:lnTo>
                        <a:lnTo>
                          <a:pt x="124" y="602"/>
                        </a:lnTo>
                        <a:lnTo>
                          <a:pt x="132" y="598"/>
                        </a:lnTo>
                        <a:lnTo>
                          <a:pt x="139" y="593"/>
                        </a:lnTo>
                        <a:lnTo>
                          <a:pt x="146" y="586"/>
                        </a:lnTo>
                        <a:lnTo>
                          <a:pt x="153" y="580"/>
                        </a:lnTo>
                        <a:lnTo>
                          <a:pt x="158" y="573"/>
                        </a:lnTo>
                        <a:lnTo>
                          <a:pt x="164" y="566"/>
                        </a:lnTo>
                        <a:lnTo>
                          <a:pt x="169" y="558"/>
                        </a:lnTo>
                        <a:lnTo>
                          <a:pt x="173" y="548"/>
                        </a:lnTo>
                        <a:lnTo>
                          <a:pt x="176" y="539"/>
                        </a:lnTo>
                        <a:lnTo>
                          <a:pt x="178" y="529"/>
                        </a:lnTo>
                        <a:lnTo>
                          <a:pt x="180" y="520"/>
                        </a:lnTo>
                        <a:lnTo>
                          <a:pt x="181" y="508"/>
                        </a:lnTo>
                        <a:lnTo>
                          <a:pt x="181" y="498"/>
                        </a:lnTo>
                        <a:lnTo>
                          <a:pt x="180" y="487"/>
                        </a:lnTo>
                        <a:lnTo>
                          <a:pt x="180" y="487"/>
                        </a:lnTo>
                        <a:lnTo>
                          <a:pt x="180" y="480"/>
                        </a:lnTo>
                        <a:lnTo>
                          <a:pt x="180" y="473"/>
                        </a:lnTo>
                        <a:lnTo>
                          <a:pt x="180" y="473"/>
                        </a:lnTo>
                        <a:lnTo>
                          <a:pt x="230" y="460"/>
                        </a:lnTo>
                        <a:lnTo>
                          <a:pt x="291" y="444"/>
                        </a:lnTo>
                        <a:lnTo>
                          <a:pt x="429" y="410"/>
                        </a:lnTo>
                        <a:lnTo>
                          <a:pt x="567" y="376"/>
                        </a:lnTo>
                        <a:lnTo>
                          <a:pt x="625" y="362"/>
                        </a:lnTo>
                        <a:lnTo>
                          <a:pt x="673" y="348"/>
                        </a:lnTo>
                        <a:lnTo>
                          <a:pt x="673" y="348"/>
                        </a:lnTo>
                        <a:lnTo>
                          <a:pt x="678" y="347"/>
                        </a:lnTo>
                        <a:lnTo>
                          <a:pt x="683" y="347"/>
                        </a:lnTo>
                        <a:lnTo>
                          <a:pt x="688" y="348"/>
                        </a:lnTo>
                        <a:lnTo>
                          <a:pt x="694" y="349"/>
                        </a:lnTo>
                        <a:lnTo>
                          <a:pt x="694" y="349"/>
                        </a:lnTo>
                        <a:lnTo>
                          <a:pt x="749" y="364"/>
                        </a:lnTo>
                        <a:lnTo>
                          <a:pt x="813" y="379"/>
                        </a:lnTo>
                        <a:lnTo>
                          <a:pt x="882" y="397"/>
                        </a:lnTo>
                        <a:lnTo>
                          <a:pt x="949" y="414"/>
                        </a:lnTo>
                        <a:lnTo>
                          <a:pt x="949" y="414"/>
                        </a:lnTo>
                        <a:lnTo>
                          <a:pt x="1142" y="473"/>
                        </a:lnTo>
                        <a:lnTo>
                          <a:pt x="1142" y="473"/>
                        </a:lnTo>
                        <a:lnTo>
                          <a:pt x="1141" y="489"/>
                        </a:lnTo>
                        <a:lnTo>
                          <a:pt x="1140" y="504"/>
                        </a:lnTo>
                        <a:lnTo>
                          <a:pt x="1140" y="504"/>
                        </a:lnTo>
                        <a:lnTo>
                          <a:pt x="1141" y="516"/>
                        </a:lnTo>
                        <a:lnTo>
                          <a:pt x="1143" y="526"/>
                        </a:lnTo>
                        <a:lnTo>
                          <a:pt x="1145" y="535"/>
                        </a:lnTo>
                        <a:lnTo>
                          <a:pt x="1148" y="544"/>
                        </a:lnTo>
                        <a:lnTo>
                          <a:pt x="1152" y="554"/>
                        </a:lnTo>
                        <a:lnTo>
                          <a:pt x="1156" y="562"/>
                        </a:lnTo>
                        <a:lnTo>
                          <a:pt x="1161" y="570"/>
                        </a:lnTo>
                        <a:lnTo>
                          <a:pt x="1166" y="577"/>
                        </a:lnTo>
                        <a:lnTo>
                          <a:pt x="1173" y="584"/>
                        </a:lnTo>
                        <a:lnTo>
                          <a:pt x="1180" y="590"/>
                        </a:lnTo>
                        <a:lnTo>
                          <a:pt x="1187" y="596"/>
                        </a:lnTo>
                        <a:lnTo>
                          <a:pt x="1194" y="600"/>
                        </a:lnTo>
                        <a:lnTo>
                          <a:pt x="1201" y="604"/>
                        </a:lnTo>
                        <a:lnTo>
                          <a:pt x="1210" y="607"/>
                        </a:lnTo>
                        <a:lnTo>
                          <a:pt x="1219" y="609"/>
                        </a:lnTo>
                        <a:lnTo>
                          <a:pt x="1227" y="610"/>
                        </a:lnTo>
                        <a:lnTo>
                          <a:pt x="1227" y="610"/>
                        </a:lnTo>
                        <a:lnTo>
                          <a:pt x="1235" y="610"/>
                        </a:lnTo>
                        <a:lnTo>
                          <a:pt x="1243" y="609"/>
                        </a:lnTo>
                        <a:lnTo>
                          <a:pt x="1252" y="607"/>
                        </a:lnTo>
                        <a:lnTo>
                          <a:pt x="1260" y="604"/>
                        </a:lnTo>
                        <a:lnTo>
                          <a:pt x="1267" y="600"/>
                        </a:lnTo>
                        <a:lnTo>
                          <a:pt x="1274" y="596"/>
                        </a:lnTo>
                        <a:lnTo>
                          <a:pt x="1281" y="590"/>
                        </a:lnTo>
                        <a:lnTo>
                          <a:pt x="1288" y="584"/>
                        </a:lnTo>
                        <a:lnTo>
                          <a:pt x="1294" y="577"/>
                        </a:lnTo>
                        <a:lnTo>
                          <a:pt x="1300" y="570"/>
                        </a:lnTo>
                        <a:lnTo>
                          <a:pt x="1305" y="562"/>
                        </a:lnTo>
                        <a:lnTo>
                          <a:pt x="1309" y="554"/>
                        </a:lnTo>
                        <a:lnTo>
                          <a:pt x="1313" y="545"/>
                        </a:lnTo>
                        <a:lnTo>
                          <a:pt x="1316" y="536"/>
                        </a:lnTo>
                        <a:lnTo>
                          <a:pt x="1318" y="526"/>
                        </a:lnTo>
                        <a:lnTo>
                          <a:pt x="1320" y="516"/>
                        </a:lnTo>
                        <a:lnTo>
                          <a:pt x="1320" y="516"/>
                        </a:lnTo>
                        <a:lnTo>
                          <a:pt x="1321" y="505"/>
                        </a:lnTo>
                        <a:lnTo>
                          <a:pt x="1321" y="495"/>
                        </a:lnTo>
                        <a:lnTo>
                          <a:pt x="1320" y="485"/>
                        </a:lnTo>
                        <a:lnTo>
                          <a:pt x="1319" y="475"/>
                        </a:lnTo>
                        <a:lnTo>
                          <a:pt x="1316" y="465"/>
                        </a:lnTo>
                        <a:lnTo>
                          <a:pt x="1313" y="456"/>
                        </a:lnTo>
                        <a:lnTo>
                          <a:pt x="1310" y="447"/>
                        </a:lnTo>
                        <a:lnTo>
                          <a:pt x="1306" y="439"/>
                        </a:lnTo>
                        <a:lnTo>
                          <a:pt x="1301" y="430"/>
                        </a:lnTo>
                        <a:lnTo>
                          <a:pt x="1295" y="422"/>
                        </a:lnTo>
                        <a:lnTo>
                          <a:pt x="1289" y="416"/>
                        </a:lnTo>
                        <a:lnTo>
                          <a:pt x="1282" y="410"/>
                        </a:lnTo>
                        <a:lnTo>
                          <a:pt x="1275" y="404"/>
                        </a:lnTo>
                        <a:lnTo>
                          <a:pt x="1267" y="400"/>
                        </a:lnTo>
                        <a:lnTo>
                          <a:pt x="1260" y="395"/>
                        </a:lnTo>
                        <a:lnTo>
                          <a:pt x="1251" y="392"/>
                        </a:lnTo>
                        <a:lnTo>
                          <a:pt x="1251" y="392"/>
                        </a:lnTo>
                        <a:lnTo>
                          <a:pt x="1232" y="387"/>
                        </a:lnTo>
                        <a:lnTo>
                          <a:pt x="1223" y="385"/>
                        </a:lnTo>
                        <a:lnTo>
                          <a:pt x="1214" y="381"/>
                        </a:lnTo>
                        <a:lnTo>
                          <a:pt x="1214" y="381"/>
                        </a:lnTo>
                        <a:lnTo>
                          <a:pt x="1146" y="350"/>
                        </a:lnTo>
                        <a:lnTo>
                          <a:pt x="1091" y="324"/>
                        </a:lnTo>
                        <a:lnTo>
                          <a:pt x="1044" y="300"/>
                        </a:lnTo>
                        <a:lnTo>
                          <a:pt x="1002" y="278"/>
                        </a:lnTo>
                        <a:lnTo>
                          <a:pt x="959" y="256"/>
                        </a:lnTo>
                        <a:lnTo>
                          <a:pt x="912" y="232"/>
                        </a:lnTo>
                        <a:lnTo>
                          <a:pt x="857" y="206"/>
                        </a:lnTo>
                        <a:lnTo>
                          <a:pt x="790" y="175"/>
                        </a:lnTo>
                        <a:lnTo>
                          <a:pt x="790" y="175"/>
                        </a:lnTo>
                        <a:lnTo>
                          <a:pt x="783" y="171"/>
                        </a:lnTo>
                        <a:lnTo>
                          <a:pt x="779" y="168"/>
                        </a:lnTo>
                        <a:lnTo>
                          <a:pt x="776" y="165"/>
                        </a:lnTo>
                        <a:lnTo>
                          <a:pt x="775" y="161"/>
                        </a:lnTo>
                        <a:lnTo>
                          <a:pt x="774" y="157"/>
                        </a:lnTo>
                        <a:lnTo>
                          <a:pt x="773" y="146"/>
                        </a:lnTo>
                        <a:lnTo>
                          <a:pt x="773" y="146"/>
                        </a:lnTo>
                        <a:lnTo>
                          <a:pt x="773" y="105"/>
                        </a:lnTo>
                        <a:lnTo>
                          <a:pt x="773" y="105"/>
                        </a:lnTo>
                        <a:lnTo>
                          <a:pt x="773" y="105"/>
                        </a:lnTo>
                        <a:lnTo>
                          <a:pt x="773" y="49"/>
                        </a:lnTo>
                        <a:lnTo>
                          <a:pt x="773" y="49"/>
                        </a:lnTo>
                        <a:lnTo>
                          <a:pt x="773" y="20"/>
                        </a:lnTo>
                        <a:lnTo>
                          <a:pt x="773" y="20"/>
                        </a:lnTo>
                        <a:lnTo>
                          <a:pt x="774" y="0"/>
                        </a:lnTo>
                        <a:lnTo>
                          <a:pt x="59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8"/>
                  <p:cNvSpPr>
                    <a:spLocks/>
                  </p:cNvSpPr>
                  <p:nvPr/>
                </p:nvSpPr>
                <p:spPr bwMode="auto">
                  <a:xfrm>
                    <a:off x="635956" y="3278281"/>
                    <a:ext cx="165095" cy="227381"/>
                  </a:xfrm>
                  <a:custGeom>
                    <a:avLst/>
                    <a:gdLst>
                      <a:gd name="T0" fmla="*/ 0 w 440"/>
                      <a:gd name="T1" fmla="*/ 468 h 606"/>
                      <a:gd name="T2" fmla="*/ 22 w 440"/>
                      <a:gd name="T3" fmla="*/ 464 h 606"/>
                      <a:gd name="T4" fmla="*/ 37 w 440"/>
                      <a:gd name="T5" fmla="*/ 459 h 606"/>
                      <a:gd name="T6" fmla="*/ 63 w 440"/>
                      <a:gd name="T7" fmla="*/ 446 h 606"/>
                      <a:gd name="T8" fmla="*/ 87 w 440"/>
                      <a:gd name="T9" fmla="*/ 429 h 606"/>
                      <a:gd name="T10" fmla="*/ 107 w 440"/>
                      <a:gd name="T11" fmla="*/ 410 h 606"/>
                      <a:gd name="T12" fmla="*/ 125 w 440"/>
                      <a:gd name="T13" fmla="*/ 387 h 606"/>
                      <a:gd name="T14" fmla="*/ 138 w 440"/>
                      <a:gd name="T15" fmla="*/ 362 h 606"/>
                      <a:gd name="T16" fmla="*/ 147 w 440"/>
                      <a:gd name="T17" fmla="*/ 335 h 606"/>
                      <a:gd name="T18" fmla="*/ 153 w 440"/>
                      <a:gd name="T19" fmla="*/ 305 h 606"/>
                      <a:gd name="T20" fmla="*/ 154 w 440"/>
                      <a:gd name="T21" fmla="*/ 291 h 606"/>
                      <a:gd name="T22" fmla="*/ 154 w 440"/>
                      <a:gd name="T23" fmla="*/ 147 h 606"/>
                      <a:gd name="T24" fmla="*/ 154 w 440"/>
                      <a:gd name="T25" fmla="*/ 135 h 606"/>
                      <a:gd name="T26" fmla="*/ 72 w 440"/>
                      <a:gd name="T27" fmla="*/ 135 h 606"/>
                      <a:gd name="T28" fmla="*/ 61 w 440"/>
                      <a:gd name="T29" fmla="*/ 134 h 606"/>
                      <a:gd name="T30" fmla="*/ 44 w 440"/>
                      <a:gd name="T31" fmla="*/ 130 h 606"/>
                      <a:gd name="T32" fmla="*/ 28 w 440"/>
                      <a:gd name="T33" fmla="*/ 120 h 606"/>
                      <a:gd name="T34" fmla="*/ 17 w 440"/>
                      <a:gd name="T35" fmla="*/ 106 h 606"/>
                      <a:gd name="T36" fmla="*/ 12 w 440"/>
                      <a:gd name="T37" fmla="*/ 98 h 606"/>
                      <a:gd name="T38" fmla="*/ 6 w 440"/>
                      <a:gd name="T39" fmla="*/ 80 h 606"/>
                      <a:gd name="T40" fmla="*/ 4 w 440"/>
                      <a:gd name="T41" fmla="*/ 63 h 606"/>
                      <a:gd name="T42" fmla="*/ 8 w 440"/>
                      <a:gd name="T43" fmla="*/ 45 h 606"/>
                      <a:gd name="T44" fmla="*/ 17 w 440"/>
                      <a:gd name="T45" fmla="*/ 29 h 606"/>
                      <a:gd name="T46" fmla="*/ 21 w 440"/>
                      <a:gd name="T47" fmla="*/ 23 h 606"/>
                      <a:gd name="T48" fmla="*/ 34 w 440"/>
                      <a:gd name="T49" fmla="*/ 12 h 606"/>
                      <a:gd name="T50" fmla="*/ 47 w 440"/>
                      <a:gd name="T51" fmla="*/ 4 h 606"/>
                      <a:gd name="T52" fmla="*/ 62 w 440"/>
                      <a:gd name="T53" fmla="*/ 1 h 606"/>
                      <a:gd name="T54" fmla="*/ 71 w 440"/>
                      <a:gd name="T55" fmla="*/ 0 h 606"/>
                      <a:gd name="T56" fmla="*/ 373 w 440"/>
                      <a:gd name="T57" fmla="*/ 0 h 606"/>
                      <a:gd name="T58" fmla="*/ 387 w 440"/>
                      <a:gd name="T59" fmla="*/ 2 h 606"/>
                      <a:gd name="T60" fmla="*/ 399 w 440"/>
                      <a:gd name="T61" fmla="*/ 6 h 606"/>
                      <a:gd name="T62" fmla="*/ 410 w 440"/>
                      <a:gd name="T63" fmla="*/ 13 h 606"/>
                      <a:gd name="T64" fmla="*/ 429 w 440"/>
                      <a:gd name="T65" fmla="*/ 30 h 606"/>
                      <a:gd name="T66" fmla="*/ 437 w 440"/>
                      <a:gd name="T67" fmla="*/ 48 h 606"/>
                      <a:gd name="T68" fmla="*/ 440 w 440"/>
                      <a:gd name="T69" fmla="*/ 61 h 606"/>
                      <a:gd name="T70" fmla="*/ 440 w 440"/>
                      <a:gd name="T71" fmla="*/ 67 h 606"/>
                      <a:gd name="T72" fmla="*/ 439 w 440"/>
                      <a:gd name="T73" fmla="*/ 80 h 606"/>
                      <a:gd name="T74" fmla="*/ 435 w 440"/>
                      <a:gd name="T75" fmla="*/ 93 h 606"/>
                      <a:gd name="T76" fmla="*/ 420 w 440"/>
                      <a:gd name="T77" fmla="*/ 114 h 606"/>
                      <a:gd name="T78" fmla="*/ 406 w 440"/>
                      <a:gd name="T79" fmla="*/ 127 h 606"/>
                      <a:gd name="T80" fmla="*/ 394 w 440"/>
                      <a:gd name="T81" fmla="*/ 132 h 606"/>
                      <a:gd name="T82" fmla="*/ 381 w 440"/>
                      <a:gd name="T83" fmla="*/ 135 h 606"/>
                      <a:gd name="T84" fmla="*/ 374 w 440"/>
                      <a:gd name="T85" fmla="*/ 135 h 606"/>
                      <a:gd name="T86" fmla="*/ 288 w 440"/>
                      <a:gd name="T87" fmla="*/ 135 h 606"/>
                      <a:gd name="T88" fmla="*/ 288 w 440"/>
                      <a:gd name="T89" fmla="*/ 150 h 606"/>
                      <a:gd name="T90" fmla="*/ 289 w 440"/>
                      <a:gd name="T91" fmla="*/ 227 h 606"/>
                      <a:gd name="T92" fmla="*/ 288 w 440"/>
                      <a:gd name="T93" fmla="*/ 303 h 606"/>
                      <a:gd name="T94" fmla="*/ 286 w 440"/>
                      <a:gd name="T95" fmla="*/ 329 h 606"/>
                      <a:gd name="T96" fmla="*/ 276 w 440"/>
                      <a:gd name="T97" fmla="*/ 379 h 606"/>
                      <a:gd name="T98" fmla="*/ 257 w 440"/>
                      <a:gd name="T99" fmla="*/ 426 h 606"/>
                      <a:gd name="T100" fmla="*/ 233 w 440"/>
                      <a:gd name="T101" fmla="*/ 469 h 606"/>
                      <a:gd name="T102" fmla="*/ 201 w 440"/>
                      <a:gd name="T103" fmla="*/ 508 h 606"/>
                      <a:gd name="T104" fmla="*/ 163 w 440"/>
                      <a:gd name="T105" fmla="*/ 541 h 606"/>
                      <a:gd name="T106" fmla="*/ 121 w 440"/>
                      <a:gd name="T107" fmla="*/ 569 h 606"/>
                      <a:gd name="T108" fmla="*/ 74 w 440"/>
                      <a:gd name="T109" fmla="*/ 589 h 606"/>
                      <a:gd name="T110" fmla="*/ 49 w 440"/>
                      <a:gd name="T111" fmla="*/ 597 h 606"/>
                      <a:gd name="T112" fmla="*/ 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0" y="468"/>
                        </a:moveTo>
                        <a:lnTo>
                          <a:pt x="0" y="468"/>
                        </a:lnTo>
                        <a:lnTo>
                          <a:pt x="11" y="466"/>
                        </a:lnTo>
                        <a:lnTo>
                          <a:pt x="22" y="464"/>
                        </a:lnTo>
                        <a:lnTo>
                          <a:pt x="22" y="464"/>
                        </a:lnTo>
                        <a:lnTo>
                          <a:pt x="37" y="459"/>
                        </a:lnTo>
                        <a:lnTo>
                          <a:pt x="50" y="453"/>
                        </a:lnTo>
                        <a:lnTo>
                          <a:pt x="63" y="446"/>
                        </a:lnTo>
                        <a:lnTo>
                          <a:pt x="76" y="439"/>
                        </a:lnTo>
                        <a:lnTo>
                          <a:pt x="87" y="429"/>
                        </a:lnTo>
                        <a:lnTo>
                          <a:pt x="98" y="420"/>
                        </a:lnTo>
                        <a:lnTo>
                          <a:pt x="107" y="410"/>
                        </a:lnTo>
                        <a:lnTo>
                          <a:pt x="117" y="399"/>
                        </a:lnTo>
                        <a:lnTo>
                          <a:pt x="125" y="387"/>
                        </a:lnTo>
                        <a:lnTo>
                          <a:pt x="132" y="375"/>
                        </a:lnTo>
                        <a:lnTo>
                          <a:pt x="138" y="362"/>
                        </a:lnTo>
                        <a:lnTo>
                          <a:pt x="143" y="348"/>
                        </a:lnTo>
                        <a:lnTo>
                          <a:pt x="147" y="335"/>
                        </a:lnTo>
                        <a:lnTo>
                          <a:pt x="151" y="321"/>
                        </a:lnTo>
                        <a:lnTo>
                          <a:pt x="153" y="305"/>
                        </a:lnTo>
                        <a:lnTo>
                          <a:pt x="154" y="291"/>
                        </a:lnTo>
                        <a:lnTo>
                          <a:pt x="154" y="291"/>
                        </a:lnTo>
                        <a:lnTo>
                          <a:pt x="154" y="147"/>
                        </a:lnTo>
                        <a:lnTo>
                          <a:pt x="154" y="147"/>
                        </a:lnTo>
                        <a:lnTo>
                          <a:pt x="154" y="135"/>
                        </a:lnTo>
                        <a:lnTo>
                          <a:pt x="154" y="135"/>
                        </a:lnTo>
                        <a:lnTo>
                          <a:pt x="112" y="135"/>
                        </a:lnTo>
                        <a:lnTo>
                          <a:pt x="72" y="135"/>
                        </a:lnTo>
                        <a:lnTo>
                          <a:pt x="72" y="135"/>
                        </a:lnTo>
                        <a:lnTo>
                          <a:pt x="61" y="134"/>
                        </a:lnTo>
                        <a:lnTo>
                          <a:pt x="52" y="132"/>
                        </a:lnTo>
                        <a:lnTo>
                          <a:pt x="44" y="130"/>
                        </a:lnTo>
                        <a:lnTo>
                          <a:pt x="36" y="126"/>
                        </a:lnTo>
                        <a:lnTo>
                          <a:pt x="28" y="120"/>
                        </a:lnTo>
                        <a:lnTo>
                          <a:pt x="22" y="113"/>
                        </a:lnTo>
                        <a:lnTo>
                          <a:pt x="17" y="106"/>
                        </a:lnTo>
                        <a:lnTo>
                          <a:pt x="12" y="98"/>
                        </a:lnTo>
                        <a:lnTo>
                          <a:pt x="12" y="98"/>
                        </a:lnTo>
                        <a:lnTo>
                          <a:pt x="8" y="90"/>
                        </a:lnTo>
                        <a:lnTo>
                          <a:pt x="6" y="80"/>
                        </a:lnTo>
                        <a:lnTo>
                          <a:pt x="5" y="71"/>
                        </a:lnTo>
                        <a:lnTo>
                          <a:pt x="4" y="63"/>
                        </a:lnTo>
                        <a:lnTo>
                          <a:pt x="6" y="55"/>
                        </a:lnTo>
                        <a:lnTo>
                          <a:pt x="8" y="45"/>
                        </a:lnTo>
                        <a:lnTo>
                          <a:pt x="12" y="37"/>
                        </a:lnTo>
                        <a:lnTo>
                          <a:pt x="17" y="29"/>
                        </a:lnTo>
                        <a:lnTo>
                          <a:pt x="17" y="29"/>
                        </a:lnTo>
                        <a:lnTo>
                          <a:pt x="21" y="23"/>
                        </a:lnTo>
                        <a:lnTo>
                          <a:pt x="27" y="17"/>
                        </a:lnTo>
                        <a:lnTo>
                          <a:pt x="34" y="12"/>
                        </a:lnTo>
                        <a:lnTo>
                          <a:pt x="40" y="9"/>
                        </a:lnTo>
                        <a:lnTo>
                          <a:pt x="47" y="4"/>
                        </a:lnTo>
                        <a:lnTo>
                          <a:pt x="54" y="2"/>
                        </a:lnTo>
                        <a:lnTo>
                          <a:pt x="62" y="1"/>
                        </a:lnTo>
                        <a:lnTo>
                          <a:pt x="71" y="0"/>
                        </a:lnTo>
                        <a:lnTo>
                          <a:pt x="71" y="0"/>
                        </a:lnTo>
                        <a:lnTo>
                          <a:pt x="373" y="0"/>
                        </a:lnTo>
                        <a:lnTo>
                          <a:pt x="373" y="0"/>
                        </a:lnTo>
                        <a:lnTo>
                          <a:pt x="380" y="1"/>
                        </a:lnTo>
                        <a:lnTo>
                          <a:pt x="387" y="2"/>
                        </a:lnTo>
                        <a:lnTo>
                          <a:pt x="393" y="3"/>
                        </a:lnTo>
                        <a:lnTo>
                          <a:pt x="399" y="6"/>
                        </a:lnTo>
                        <a:lnTo>
                          <a:pt x="405" y="9"/>
                        </a:lnTo>
                        <a:lnTo>
                          <a:pt x="410" y="13"/>
                        </a:lnTo>
                        <a:lnTo>
                          <a:pt x="420" y="21"/>
                        </a:lnTo>
                        <a:lnTo>
                          <a:pt x="429" y="30"/>
                        </a:lnTo>
                        <a:lnTo>
                          <a:pt x="435" y="41"/>
                        </a:lnTo>
                        <a:lnTo>
                          <a:pt x="437" y="48"/>
                        </a:lnTo>
                        <a:lnTo>
                          <a:pt x="439" y="54"/>
                        </a:lnTo>
                        <a:lnTo>
                          <a:pt x="440" y="61"/>
                        </a:lnTo>
                        <a:lnTo>
                          <a:pt x="440" y="67"/>
                        </a:lnTo>
                        <a:lnTo>
                          <a:pt x="440" y="67"/>
                        </a:lnTo>
                        <a:lnTo>
                          <a:pt x="440" y="74"/>
                        </a:lnTo>
                        <a:lnTo>
                          <a:pt x="439" y="80"/>
                        </a:lnTo>
                        <a:lnTo>
                          <a:pt x="437" y="87"/>
                        </a:lnTo>
                        <a:lnTo>
                          <a:pt x="435" y="93"/>
                        </a:lnTo>
                        <a:lnTo>
                          <a:pt x="429" y="104"/>
                        </a:lnTo>
                        <a:lnTo>
                          <a:pt x="420" y="114"/>
                        </a:lnTo>
                        <a:lnTo>
                          <a:pt x="411" y="122"/>
                        </a:lnTo>
                        <a:lnTo>
                          <a:pt x="406" y="127"/>
                        </a:lnTo>
                        <a:lnTo>
                          <a:pt x="400" y="129"/>
                        </a:lnTo>
                        <a:lnTo>
                          <a:pt x="394" y="132"/>
                        </a:lnTo>
                        <a:lnTo>
                          <a:pt x="388" y="133"/>
                        </a:lnTo>
                        <a:lnTo>
                          <a:pt x="381" y="135"/>
                        </a:lnTo>
                        <a:lnTo>
                          <a:pt x="374" y="135"/>
                        </a:lnTo>
                        <a:lnTo>
                          <a:pt x="374" y="135"/>
                        </a:lnTo>
                        <a:lnTo>
                          <a:pt x="332" y="135"/>
                        </a:lnTo>
                        <a:lnTo>
                          <a:pt x="288" y="135"/>
                        </a:lnTo>
                        <a:lnTo>
                          <a:pt x="288" y="135"/>
                        </a:lnTo>
                        <a:lnTo>
                          <a:pt x="288" y="150"/>
                        </a:lnTo>
                        <a:lnTo>
                          <a:pt x="288" y="150"/>
                        </a:lnTo>
                        <a:lnTo>
                          <a:pt x="289" y="227"/>
                        </a:lnTo>
                        <a:lnTo>
                          <a:pt x="288" y="265"/>
                        </a:lnTo>
                        <a:lnTo>
                          <a:pt x="288" y="303"/>
                        </a:lnTo>
                        <a:lnTo>
                          <a:pt x="288" y="303"/>
                        </a:lnTo>
                        <a:lnTo>
                          <a:pt x="286" y="329"/>
                        </a:lnTo>
                        <a:lnTo>
                          <a:pt x="282" y="354"/>
                        </a:lnTo>
                        <a:lnTo>
                          <a:pt x="276" y="379"/>
                        </a:lnTo>
                        <a:lnTo>
                          <a:pt x="268" y="403"/>
                        </a:lnTo>
                        <a:lnTo>
                          <a:pt x="257" y="426"/>
                        </a:lnTo>
                        <a:lnTo>
                          <a:pt x="246" y="448"/>
                        </a:lnTo>
                        <a:lnTo>
                          <a:pt x="233" y="469"/>
                        </a:lnTo>
                        <a:lnTo>
                          <a:pt x="217" y="489"/>
                        </a:lnTo>
                        <a:lnTo>
                          <a:pt x="201" y="508"/>
                        </a:lnTo>
                        <a:lnTo>
                          <a:pt x="182" y="526"/>
                        </a:lnTo>
                        <a:lnTo>
                          <a:pt x="163" y="541"/>
                        </a:lnTo>
                        <a:lnTo>
                          <a:pt x="142" y="557"/>
                        </a:lnTo>
                        <a:lnTo>
                          <a:pt x="121" y="569"/>
                        </a:lnTo>
                        <a:lnTo>
                          <a:pt x="98" y="580"/>
                        </a:lnTo>
                        <a:lnTo>
                          <a:pt x="74" y="589"/>
                        </a:lnTo>
                        <a:lnTo>
                          <a:pt x="49" y="597"/>
                        </a:lnTo>
                        <a:lnTo>
                          <a:pt x="49" y="597"/>
                        </a:lnTo>
                        <a:lnTo>
                          <a:pt x="24" y="602"/>
                        </a:lnTo>
                        <a:lnTo>
                          <a:pt x="0" y="606"/>
                        </a:lnTo>
                        <a:lnTo>
                          <a:pt x="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69" name="Freeform 10"/>
                  <p:cNvSpPr>
                    <a:spLocks/>
                  </p:cNvSpPr>
                  <p:nvPr/>
                </p:nvSpPr>
                <p:spPr bwMode="auto">
                  <a:xfrm>
                    <a:off x="41612" y="3278281"/>
                    <a:ext cx="165095" cy="227381"/>
                  </a:xfrm>
                  <a:custGeom>
                    <a:avLst/>
                    <a:gdLst>
                      <a:gd name="T0" fmla="*/ 440 w 440"/>
                      <a:gd name="T1" fmla="*/ 468 h 606"/>
                      <a:gd name="T2" fmla="*/ 418 w 440"/>
                      <a:gd name="T3" fmla="*/ 464 h 606"/>
                      <a:gd name="T4" fmla="*/ 403 w 440"/>
                      <a:gd name="T5" fmla="*/ 459 h 606"/>
                      <a:gd name="T6" fmla="*/ 377 w 440"/>
                      <a:gd name="T7" fmla="*/ 446 h 606"/>
                      <a:gd name="T8" fmla="*/ 353 w 440"/>
                      <a:gd name="T9" fmla="*/ 429 h 606"/>
                      <a:gd name="T10" fmla="*/ 333 w 440"/>
                      <a:gd name="T11" fmla="*/ 410 h 606"/>
                      <a:gd name="T12" fmla="*/ 315 w 440"/>
                      <a:gd name="T13" fmla="*/ 387 h 606"/>
                      <a:gd name="T14" fmla="*/ 302 w 440"/>
                      <a:gd name="T15" fmla="*/ 362 h 606"/>
                      <a:gd name="T16" fmla="*/ 293 w 440"/>
                      <a:gd name="T17" fmla="*/ 335 h 606"/>
                      <a:gd name="T18" fmla="*/ 287 w 440"/>
                      <a:gd name="T19" fmla="*/ 305 h 606"/>
                      <a:gd name="T20" fmla="*/ 286 w 440"/>
                      <a:gd name="T21" fmla="*/ 291 h 606"/>
                      <a:gd name="T22" fmla="*/ 286 w 440"/>
                      <a:gd name="T23" fmla="*/ 147 h 606"/>
                      <a:gd name="T24" fmla="*/ 286 w 440"/>
                      <a:gd name="T25" fmla="*/ 135 h 606"/>
                      <a:gd name="T26" fmla="*/ 368 w 440"/>
                      <a:gd name="T27" fmla="*/ 135 h 606"/>
                      <a:gd name="T28" fmla="*/ 379 w 440"/>
                      <a:gd name="T29" fmla="*/ 134 h 606"/>
                      <a:gd name="T30" fmla="*/ 396 w 440"/>
                      <a:gd name="T31" fmla="*/ 130 h 606"/>
                      <a:gd name="T32" fmla="*/ 412 w 440"/>
                      <a:gd name="T33" fmla="*/ 120 h 606"/>
                      <a:gd name="T34" fmla="*/ 423 w 440"/>
                      <a:gd name="T35" fmla="*/ 106 h 606"/>
                      <a:gd name="T36" fmla="*/ 428 w 440"/>
                      <a:gd name="T37" fmla="*/ 98 h 606"/>
                      <a:gd name="T38" fmla="*/ 434 w 440"/>
                      <a:gd name="T39" fmla="*/ 80 h 606"/>
                      <a:gd name="T40" fmla="*/ 435 w 440"/>
                      <a:gd name="T41" fmla="*/ 63 h 606"/>
                      <a:gd name="T42" fmla="*/ 432 w 440"/>
                      <a:gd name="T43" fmla="*/ 45 h 606"/>
                      <a:gd name="T44" fmla="*/ 423 w 440"/>
                      <a:gd name="T45" fmla="*/ 29 h 606"/>
                      <a:gd name="T46" fmla="*/ 418 w 440"/>
                      <a:gd name="T47" fmla="*/ 23 h 606"/>
                      <a:gd name="T48" fmla="*/ 406 w 440"/>
                      <a:gd name="T49" fmla="*/ 12 h 606"/>
                      <a:gd name="T50" fmla="*/ 393 w 440"/>
                      <a:gd name="T51" fmla="*/ 4 h 606"/>
                      <a:gd name="T52" fmla="*/ 378 w 440"/>
                      <a:gd name="T53" fmla="*/ 1 h 606"/>
                      <a:gd name="T54" fmla="*/ 369 w 440"/>
                      <a:gd name="T55" fmla="*/ 0 h 606"/>
                      <a:gd name="T56" fmla="*/ 67 w 440"/>
                      <a:gd name="T57" fmla="*/ 0 h 606"/>
                      <a:gd name="T58" fmla="*/ 53 w 440"/>
                      <a:gd name="T59" fmla="*/ 2 h 606"/>
                      <a:gd name="T60" fmla="*/ 41 w 440"/>
                      <a:gd name="T61" fmla="*/ 6 h 606"/>
                      <a:gd name="T62" fmla="*/ 30 w 440"/>
                      <a:gd name="T63" fmla="*/ 13 h 606"/>
                      <a:gd name="T64" fmla="*/ 11 w 440"/>
                      <a:gd name="T65" fmla="*/ 30 h 606"/>
                      <a:gd name="T66" fmla="*/ 3 w 440"/>
                      <a:gd name="T67" fmla="*/ 48 h 606"/>
                      <a:gd name="T68" fmla="*/ 0 w 440"/>
                      <a:gd name="T69" fmla="*/ 61 h 606"/>
                      <a:gd name="T70" fmla="*/ 0 w 440"/>
                      <a:gd name="T71" fmla="*/ 67 h 606"/>
                      <a:gd name="T72" fmla="*/ 1 w 440"/>
                      <a:gd name="T73" fmla="*/ 80 h 606"/>
                      <a:gd name="T74" fmla="*/ 5 w 440"/>
                      <a:gd name="T75" fmla="*/ 93 h 606"/>
                      <a:gd name="T76" fmla="*/ 20 w 440"/>
                      <a:gd name="T77" fmla="*/ 114 h 606"/>
                      <a:gd name="T78" fmla="*/ 34 w 440"/>
                      <a:gd name="T79" fmla="*/ 127 h 606"/>
                      <a:gd name="T80" fmla="*/ 46 w 440"/>
                      <a:gd name="T81" fmla="*/ 132 h 606"/>
                      <a:gd name="T82" fmla="*/ 59 w 440"/>
                      <a:gd name="T83" fmla="*/ 135 h 606"/>
                      <a:gd name="T84" fmla="*/ 66 w 440"/>
                      <a:gd name="T85" fmla="*/ 135 h 606"/>
                      <a:gd name="T86" fmla="*/ 152 w 440"/>
                      <a:gd name="T87" fmla="*/ 135 h 606"/>
                      <a:gd name="T88" fmla="*/ 152 w 440"/>
                      <a:gd name="T89" fmla="*/ 150 h 606"/>
                      <a:gd name="T90" fmla="*/ 151 w 440"/>
                      <a:gd name="T91" fmla="*/ 227 h 606"/>
                      <a:gd name="T92" fmla="*/ 152 w 440"/>
                      <a:gd name="T93" fmla="*/ 303 h 606"/>
                      <a:gd name="T94" fmla="*/ 154 w 440"/>
                      <a:gd name="T95" fmla="*/ 329 h 606"/>
                      <a:gd name="T96" fmla="*/ 164 w 440"/>
                      <a:gd name="T97" fmla="*/ 379 h 606"/>
                      <a:gd name="T98" fmla="*/ 183 w 440"/>
                      <a:gd name="T99" fmla="*/ 426 h 606"/>
                      <a:gd name="T100" fmla="*/ 207 w 440"/>
                      <a:gd name="T101" fmla="*/ 469 h 606"/>
                      <a:gd name="T102" fmla="*/ 239 w 440"/>
                      <a:gd name="T103" fmla="*/ 508 h 606"/>
                      <a:gd name="T104" fmla="*/ 277 w 440"/>
                      <a:gd name="T105" fmla="*/ 541 h 606"/>
                      <a:gd name="T106" fmla="*/ 319 w 440"/>
                      <a:gd name="T107" fmla="*/ 569 h 606"/>
                      <a:gd name="T108" fmla="*/ 366 w 440"/>
                      <a:gd name="T109" fmla="*/ 589 h 606"/>
                      <a:gd name="T110" fmla="*/ 391 w 440"/>
                      <a:gd name="T111" fmla="*/ 597 h 606"/>
                      <a:gd name="T112" fmla="*/ 440 w 440"/>
                      <a:gd name="T113"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0" h="606">
                        <a:moveTo>
                          <a:pt x="440" y="468"/>
                        </a:moveTo>
                        <a:lnTo>
                          <a:pt x="440" y="468"/>
                        </a:lnTo>
                        <a:lnTo>
                          <a:pt x="429" y="466"/>
                        </a:lnTo>
                        <a:lnTo>
                          <a:pt x="418" y="464"/>
                        </a:lnTo>
                        <a:lnTo>
                          <a:pt x="418" y="464"/>
                        </a:lnTo>
                        <a:lnTo>
                          <a:pt x="403" y="459"/>
                        </a:lnTo>
                        <a:lnTo>
                          <a:pt x="390" y="453"/>
                        </a:lnTo>
                        <a:lnTo>
                          <a:pt x="377" y="446"/>
                        </a:lnTo>
                        <a:lnTo>
                          <a:pt x="364" y="439"/>
                        </a:lnTo>
                        <a:lnTo>
                          <a:pt x="353" y="429"/>
                        </a:lnTo>
                        <a:lnTo>
                          <a:pt x="342" y="420"/>
                        </a:lnTo>
                        <a:lnTo>
                          <a:pt x="333" y="410"/>
                        </a:lnTo>
                        <a:lnTo>
                          <a:pt x="323" y="399"/>
                        </a:lnTo>
                        <a:lnTo>
                          <a:pt x="315" y="387"/>
                        </a:lnTo>
                        <a:lnTo>
                          <a:pt x="308" y="375"/>
                        </a:lnTo>
                        <a:lnTo>
                          <a:pt x="302" y="362"/>
                        </a:lnTo>
                        <a:lnTo>
                          <a:pt x="297" y="348"/>
                        </a:lnTo>
                        <a:lnTo>
                          <a:pt x="293" y="335"/>
                        </a:lnTo>
                        <a:lnTo>
                          <a:pt x="289" y="321"/>
                        </a:lnTo>
                        <a:lnTo>
                          <a:pt x="287" y="305"/>
                        </a:lnTo>
                        <a:lnTo>
                          <a:pt x="286" y="291"/>
                        </a:lnTo>
                        <a:lnTo>
                          <a:pt x="286" y="291"/>
                        </a:lnTo>
                        <a:lnTo>
                          <a:pt x="286" y="147"/>
                        </a:lnTo>
                        <a:lnTo>
                          <a:pt x="286" y="147"/>
                        </a:lnTo>
                        <a:lnTo>
                          <a:pt x="286" y="135"/>
                        </a:lnTo>
                        <a:lnTo>
                          <a:pt x="286" y="135"/>
                        </a:lnTo>
                        <a:lnTo>
                          <a:pt x="327" y="135"/>
                        </a:lnTo>
                        <a:lnTo>
                          <a:pt x="368" y="135"/>
                        </a:lnTo>
                        <a:lnTo>
                          <a:pt x="368" y="135"/>
                        </a:lnTo>
                        <a:lnTo>
                          <a:pt x="379" y="134"/>
                        </a:lnTo>
                        <a:lnTo>
                          <a:pt x="388" y="132"/>
                        </a:lnTo>
                        <a:lnTo>
                          <a:pt x="396" y="130"/>
                        </a:lnTo>
                        <a:lnTo>
                          <a:pt x="404" y="126"/>
                        </a:lnTo>
                        <a:lnTo>
                          <a:pt x="412" y="120"/>
                        </a:lnTo>
                        <a:lnTo>
                          <a:pt x="418" y="113"/>
                        </a:lnTo>
                        <a:lnTo>
                          <a:pt x="423" y="106"/>
                        </a:lnTo>
                        <a:lnTo>
                          <a:pt x="428" y="98"/>
                        </a:lnTo>
                        <a:lnTo>
                          <a:pt x="428" y="98"/>
                        </a:lnTo>
                        <a:lnTo>
                          <a:pt x="432" y="90"/>
                        </a:lnTo>
                        <a:lnTo>
                          <a:pt x="434" y="80"/>
                        </a:lnTo>
                        <a:lnTo>
                          <a:pt x="435" y="71"/>
                        </a:lnTo>
                        <a:lnTo>
                          <a:pt x="435" y="63"/>
                        </a:lnTo>
                        <a:lnTo>
                          <a:pt x="434" y="55"/>
                        </a:lnTo>
                        <a:lnTo>
                          <a:pt x="432" y="45"/>
                        </a:lnTo>
                        <a:lnTo>
                          <a:pt x="428" y="37"/>
                        </a:lnTo>
                        <a:lnTo>
                          <a:pt x="423" y="29"/>
                        </a:lnTo>
                        <a:lnTo>
                          <a:pt x="423" y="29"/>
                        </a:lnTo>
                        <a:lnTo>
                          <a:pt x="418" y="23"/>
                        </a:lnTo>
                        <a:lnTo>
                          <a:pt x="413" y="17"/>
                        </a:lnTo>
                        <a:lnTo>
                          <a:pt x="406" y="12"/>
                        </a:lnTo>
                        <a:lnTo>
                          <a:pt x="400" y="9"/>
                        </a:lnTo>
                        <a:lnTo>
                          <a:pt x="393" y="4"/>
                        </a:lnTo>
                        <a:lnTo>
                          <a:pt x="386" y="2"/>
                        </a:lnTo>
                        <a:lnTo>
                          <a:pt x="378" y="1"/>
                        </a:lnTo>
                        <a:lnTo>
                          <a:pt x="369" y="0"/>
                        </a:lnTo>
                        <a:lnTo>
                          <a:pt x="369" y="0"/>
                        </a:lnTo>
                        <a:lnTo>
                          <a:pt x="67" y="0"/>
                        </a:lnTo>
                        <a:lnTo>
                          <a:pt x="67" y="0"/>
                        </a:lnTo>
                        <a:lnTo>
                          <a:pt x="60" y="1"/>
                        </a:lnTo>
                        <a:lnTo>
                          <a:pt x="53" y="2"/>
                        </a:lnTo>
                        <a:lnTo>
                          <a:pt x="47" y="3"/>
                        </a:lnTo>
                        <a:lnTo>
                          <a:pt x="41" y="6"/>
                        </a:lnTo>
                        <a:lnTo>
                          <a:pt x="35" y="9"/>
                        </a:lnTo>
                        <a:lnTo>
                          <a:pt x="30" y="13"/>
                        </a:lnTo>
                        <a:lnTo>
                          <a:pt x="20" y="21"/>
                        </a:lnTo>
                        <a:lnTo>
                          <a:pt x="11" y="30"/>
                        </a:lnTo>
                        <a:lnTo>
                          <a:pt x="5" y="41"/>
                        </a:lnTo>
                        <a:lnTo>
                          <a:pt x="3" y="48"/>
                        </a:lnTo>
                        <a:lnTo>
                          <a:pt x="1" y="54"/>
                        </a:lnTo>
                        <a:lnTo>
                          <a:pt x="0" y="61"/>
                        </a:lnTo>
                        <a:lnTo>
                          <a:pt x="0" y="67"/>
                        </a:lnTo>
                        <a:lnTo>
                          <a:pt x="0" y="67"/>
                        </a:lnTo>
                        <a:lnTo>
                          <a:pt x="0" y="74"/>
                        </a:lnTo>
                        <a:lnTo>
                          <a:pt x="1" y="80"/>
                        </a:lnTo>
                        <a:lnTo>
                          <a:pt x="3" y="87"/>
                        </a:lnTo>
                        <a:lnTo>
                          <a:pt x="5" y="93"/>
                        </a:lnTo>
                        <a:lnTo>
                          <a:pt x="11" y="104"/>
                        </a:lnTo>
                        <a:lnTo>
                          <a:pt x="20" y="114"/>
                        </a:lnTo>
                        <a:lnTo>
                          <a:pt x="29" y="122"/>
                        </a:lnTo>
                        <a:lnTo>
                          <a:pt x="34" y="127"/>
                        </a:lnTo>
                        <a:lnTo>
                          <a:pt x="40" y="129"/>
                        </a:lnTo>
                        <a:lnTo>
                          <a:pt x="46" y="132"/>
                        </a:lnTo>
                        <a:lnTo>
                          <a:pt x="52" y="133"/>
                        </a:lnTo>
                        <a:lnTo>
                          <a:pt x="59" y="135"/>
                        </a:lnTo>
                        <a:lnTo>
                          <a:pt x="66" y="135"/>
                        </a:lnTo>
                        <a:lnTo>
                          <a:pt x="66" y="135"/>
                        </a:lnTo>
                        <a:lnTo>
                          <a:pt x="108" y="135"/>
                        </a:lnTo>
                        <a:lnTo>
                          <a:pt x="152" y="135"/>
                        </a:lnTo>
                        <a:lnTo>
                          <a:pt x="152" y="135"/>
                        </a:lnTo>
                        <a:lnTo>
                          <a:pt x="152" y="150"/>
                        </a:lnTo>
                        <a:lnTo>
                          <a:pt x="152" y="150"/>
                        </a:lnTo>
                        <a:lnTo>
                          <a:pt x="151" y="227"/>
                        </a:lnTo>
                        <a:lnTo>
                          <a:pt x="152" y="265"/>
                        </a:lnTo>
                        <a:lnTo>
                          <a:pt x="152" y="303"/>
                        </a:lnTo>
                        <a:lnTo>
                          <a:pt x="152" y="303"/>
                        </a:lnTo>
                        <a:lnTo>
                          <a:pt x="154" y="329"/>
                        </a:lnTo>
                        <a:lnTo>
                          <a:pt x="158" y="354"/>
                        </a:lnTo>
                        <a:lnTo>
                          <a:pt x="164" y="379"/>
                        </a:lnTo>
                        <a:lnTo>
                          <a:pt x="172" y="403"/>
                        </a:lnTo>
                        <a:lnTo>
                          <a:pt x="183" y="426"/>
                        </a:lnTo>
                        <a:lnTo>
                          <a:pt x="194" y="448"/>
                        </a:lnTo>
                        <a:lnTo>
                          <a:pt x="207" y="469"/>
                        </a:lnTo>
                        <a:lnTo>
                          <a:pt x="223" y="489"/>
                        </a:lnTo>
                        <a:lnTo>
                          <a:pt x="239" y="508"/>
                        </a:lnTo>
                        <a:lnTo>
                          <a:pt x="258" y="526"/>
                        </a:lnTo>
                        <a:lnTo>
                          <a:pt x="277" y="541"/>
                        </a:lnTo>
                        <a:lnTo>
                          <a:pt x="298" y="557"/>
                        </a:lnTo>
                        <a:lnTo>
                          <a:pt x="319" y="569"/>
                        </a:lnTo>
                        <a:lnTo>
                          <a:pt x="342" y="580"/>
                        </a:lnTo>
                        <a:lnTo>
                          <a:pt x="366" y="589"/>
                        </a:lnTo>
                        <a:lnTo>
                          <a:pt x="391" y="597"/>
                        </a:lnTo>
                        <a:lnTo>
                          <a:pt x="391" y="597"/>
                        </a:lnTo>
                        <a:lnTo>
                          <a:pt x="416" y="602"/>
                        </a:lnTo>
                        <a:lnTo>
                          <a:pt x="440" y="606"/>
                        </a:lnTo>
                        <a:lnTo>
                          <a:pt x="440" y="46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70" name="Freeform 12"/>
                  <p:cNvSpPr>
                    <a:spLocks/>
                  </p:cNvSpPr>
                  <p:nvPr/>
                </p:nvSpPr>
                <p:spPr bwMode="auto">
                  <a:xfrm>
                    <a:off x="285128" y="3561945"/>
                    <a:ext cx="271282" cy="67164"/>
                  </a:xfrm>
                  <a:custGeom>
                    <a:avLst/>
                    <a:gdLst>
                      <a:gd name="T0" fmla="*/ 453 w 723"/>
                      <a:gd name="T1" fmla="*/ 179 h 179"/>
                      <a:gd name="T2" fmla="*/ 473 w 723"/>
                      <a:gd name="T3" fmla="*/ 179 h 179"/>
                      <a:gd name="T4" fmla="*/ 664 w 723"/>
                      <a:gd name="T5" fmla="*/ 179 h 179"/>
                      <a:gd name="T6" fmla="*/ 677 w 723"/>
                      <a:gd name="T7" fmla="*/ 177 h 179"/>
                      <a:gd name="T8" fmla="*/ 688 w 723"/>
                      <a:gd name="T9" fmla="*/ 174 h 179"/>
                      <a:gd name="T10" fmla="*/ 699 w 723"/>
                      <a:gd name="T11" fmla="*/ 168 h 179"/>
                      <a:gd name="T12" fmla="*/ 707 w 723"/>
                      <a:gd name="T13" fmla="*/ 160 h 179"/>
                      <a:gd name="T14" fmla="*/ 714 w 723"/>
                      <a:gd name="T15" fmla="*/ 150 h 179"/>
                      <a:gd name="T16" fmla="*/ 722 w 723"/>
                      <a:gd name="T17" fmla="*/ 123 h 179"/>
                      <a:gd name="T18" fmla="*/ 723 w 723"/>
                      <a:gd name="T19" fmla="*/ 107 h 179"/>
                      <a:gd name="T20" fmla="*/ 723 w 723"/>
                      <a:gd name="T21" fmla="*/ 68 h 179"/>
                      <a:gd name="T22" fmla="*/ 722 w 723"/>
                      <a:gd name="T23" fmla="*/ 54 h 179"/>
                      <a:gd name="T24" fmla="*/ 713 w 723"/>
                      <a:gd name="T25" fmla="*/ 28 h 179"/>
                      <a:gd name="T26" fmla="*/ 699 w 723"/>
                      <a:gd name="T27" fmla="*/ 11 h 179"/>
                      <a:gd name="T28" fmla="*/ 688 w 723"/>
                      <a:gd name="T29" fmla="*/ 5 h 179"/>
                      <a:gd name="T30" fmla="*/ 678 w 723"/>
                      <a:gd name="T31" fmla="*/ 1 h 179"/>
                      <a:gd name="T32" fmla="*/ 666 w 723"/>
                      <a:gd name="T33" fmla="*/ 0 h 179"/>
                      <a:gd name="T34" fmla="*/ 56 w 723"/>
                      <a:gd name="T35" fmla="*/ 0 h 179"/>
                      <a:gd name="T36" fmla="*/ 50 w 723"/>
                      <a:gd name="T37" fmla="*/ 0 h 179"/>
                      <a:gd name="T38" fmla="*/ 39 w 723"/>
                      <a:gd name="T39" fmla="*/ 3 h 179"/>
                      <a:gd name="T40" fmla="*/ 28 w 723"/>
                      <a:gd name="T41" fmla="*/ 8 h 179"/>
                      <a:gd name="T42" fmla="*/ 16 w 723"/>
                      <a:gd name="T43" fmla="*/ 19 h 179"/>
                      <a:gd name="T44" fmla="*/ 4 w 723"/>
                      <a:gd name="T45" fmla="*/ 41 h 179"/>
                      <a:gd name="T46" fmla="*/ 0 w 723"/>
                      <a:gd name="T47" fmla="*/ 68 h 179"/>
                      <a:gd name="T48" fmla="*/ 0 w 723"/>
                      <a:gd name="T49" fmla="*/ 103 h 179"/>
                      <a:gd name="T50" fmla="*/ 1 w 723"/>
                      <a:gd name="T51" fmla="*/ 121 h 179"/>
                      <a:gd name="T52" fmla="*/ 6 w 723"/>
                      <a:gd name="T53" fmla="*/ 142 h 179"/>
                      <a:gd name="T54" fmla="*/ 12 w 723"/>
                      <a:gd name="T55" fmla="*/ 155 h 179"/>
                      <a:gd name="T56" fmla="*/ 20 w 723"/>
                      <a:gd name="T57" fmla="*/ 164 h 179"/>
                      <a:gd name="T58" fmla="*/ 29 w 723"/>
                      <a:gd name="T59" fmla="*/ 171 h 179"/>
                      <a:gd name="T60" fmla="*/ 42 w 723"/>
                      <a:gd name="T61" fmla="*/ 176 h 179"/>
                      <a:gd name="T62" fmla="*/ 55 w 723"/>
                      <a:gd name="T63" fmla="*/ 178 h 179"/>
                      <a:gd name="T64" fmla="*/ 62 w 723"/>
                      <a:gd name="T65" fmla="*/ 179 h 179"/>
                      <a:gd name="T66" fmla="*/ 252 w 723"/>
                      <a:gd name="T67" fmla="*/ 179 h 179"/>
                      <a:gd name="T68" fmla="*/ 453 w 723"/>
                      <a:gd name="T6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3" h="179">
                        <a:moveTo>
                          <a:pt x="453" y="179"/>
                        </a:moveTo>
                        <a:lnTo>
                          <a:pt x="453" y="179"/>
                        </a:lnTo>
                        <a:lnTo>
                          <a:pt x="473" y="179"/>
                        </a:lnTo>
                        <a:lnTo>
                          <a:pt x="473" y="179"/>
                        </a:lnTo>
                        <a:lnTo>
                          <a:pt x="664" y="179"/>
                        </a:lnTo>
                        <a:lnTo>
                          <a:pt x="664" y="179"/>
                        </a:lnTo>
                        <a:lnTo>
                          <a:pt x="670" y="178"/>
                        </a:lnTo>
                        <a:lnTo>
                          <a:pt x="677" y="177"/>
                        </a:lnTo>
                        <a:lnTo>
                          <a:pt x="682" y="176"/>
                        </a:lnTo>
                        <a:lnTo>
                          <a:pt x="688" y="174"/>
                        </a:lnTo>
                        <a:lnTo>
                          <a:pt x="693" y="171"/>
                        </a:lnTo>
                        <a:lnTo>
                          <a:pt x="699" y="168"/>
                        </a:lnTo>
                        <a:lnTo>
                          <a:pt x="703" y="164"/>
                        </a:lnTo>
                        <a:lnTo>
                          <a:pt x="707" y="160"/>
                        </a:lnTo>
                        <a:lnTo>
                          <a:pt x="711" y="155"/>
                        </a:lnTo>
                        <a:lnTo>
                          <a:pt x="714" y="150"/>
                        </a:lnTo>
                        <a:lnTo>
                          <a:pt x="719" y="137"/>
                        </a:lnTo>
                        <a:lnTo>
                          <a:pt x="722" y="123"/>
                        </a:lnTo>
                        <a:lnTo>
                          <a:pt x="723" y="107"/>
                        </a:lnTo>
                        <a:lnTo>
                          <a:pt x="723" y="107"/>
                        </a:lnTo>
                        <a:lnTo>
                          <a:pt x="723" y="88"/>
                        </a:lnTo>
                        <a:lnTo>
                          <a:pt x="723" y="68"/>
                        </a:lnTo>
                        <a:lnTo>
                          <a:pt x="723" y="68"/>
                        </a:lnTo>
                        <a:lnTo>
                          <a:pt x="722" y="54"/>
                        </a:lnTo>
                        <a:lnTo>
                          <a:pt x="718" y="41"/>
                        </a:lnTo>
                        <a:lnTo>
                          <a:pt x="713" y="28"/>
                        </a:lnTo>
                        <a:lnTo>
                          <a:pt x="707" y="19"/>
                        </a:lnTo>
                        <a:lnTo>
                          <a:pt x="699" y="11"/>
                        </a:lnTo>
                        <a:lnTo>
                          <a:pt x="693" y="8"/>
                        </a:lnTo>
                        <a:lnTo>
                          <a:pt x="688" y="5"/>
                        </a:lnTo>
                        <a:lnTo>
                          <a:pt x="683" y="3"/>
                        </a:lnTo>
                        <a:lnTo>
                          <a:pt x="678" y="1"/>
                        </a:lnTo>
                        <a:lnTo>
                          <a:pt x="672" y="0"/>
                        </a:lnTo>
                        <a:lnTo>
                          <a:pt x="666" y="0"/>
                        </a:lnTo>
                        <a:lnTo>
                          <a:pt x="666" y="0"/>
                        </a:lnTo>
                        <a:lnTo>
                          <a:pt x="56" y="0"/>
                        </a:lnTo>
                        <a:lnTo>
                          <a:pt x="56" y="0"/>
                        </a:lnTo>
                        <a:lnTo>
                          <a:pt x="50" y="0"/>
                        </a:lnTo>
                        <a:lnTo>
                          <a:pt x="45" y="1"/>
                        </a:lnTo>
                        <a:lnTo>
                          <a:pt x="39" y="3"/>
                        </a:lnTo>
                        <a:lnTo>
                          <a:pt x="34" y="5"/>
                        </a:lnTo>
                        <a:lnTo>
                          <a:pt x="28" y="8"/>
                        </a:lnTo>
                        <a:lnTo>
                          <a:pt x="24" y="11"/>
                        </a:lnTo>
                        <a:lnTo>
                          <a:pt x="16" y="19"/>
                        </a:lnTo>
                        <a:lnTo>
                          <a:pt x="9" y="28"/>
                        </a:lnTo>
                        <a:lnTo>
                          <a:pt x="4" y="41"/>
                        </a:lnTo>
                        <a:lnTo>
                          <a:pt x="1" y="54"/>
                        </a:lnTo>
                        <a:lnTo>
                          <a:pt x="0" y="68"/>
                        </a:lnTo>
                        <a:lnTo>
                          <a:pt x="0" y="68"/>
                        </a:lnTo>
                        <a:lnTo>
                          <a:pt x="0" y="103"/>
                        </a:lnTo>
                        <a:lnTo>
                          <a:pt x="0" y="103"/>
                        </a:lnTo>
                        <a:lnTo>
                          <a:pt x="1" y="121"/>
                        </a:lnTo>
                        <a:lnTo>
                          <a:pt x="4" y="135"/>
                        </a:lnTo>
                        <a:lnTo>
                          <a:pt x="6" y="142"/>
                        </a:lnTo>
                        <a:lnTo>
                          <a:pt x="9" y="149"/>
                        </a:lnTo>
                        <a:lnTo>
                          <a:pt x="12" y="155"/>
                        </a:lnTo>
                        <a:lnTo>
                          <a:pt x="16" y="160"/>
                        </a:lnTo>
                        <a:lnTo>
                          <a:pt x="20" y="164"/>
                        </a:lnTo>
                        <a:lnTo>
                          <a:pt x="24" y="168"/>
                        </a:lnTo>
                        <a:lnTo>
                          <a:pt x="29" y="171"/>
                        </a:lnTo>
                        <a:lnTo>
                          <a:pt x="36" y="174"/>
                        </a:lnTo>
                        <a:lnTo>
                          <a:pt x="42" y="176"/>
                        </a:lnTo>
                        <a:lnTo>
                          <a:pt x="48" y="178"/>
                        </a:lnTo>
                        <a:lnTo>
                          <a:pt x="55" y="178"/>
                        </a:lnTo>
                        <a:lnTo>
                          <a:pt x="62" y="179"/>
                        </a:lnTo>
                        <a:lnTo>
                          <a:pt x="62" y="179"/>
                        </a:lnTo>
                        <a:lnTo>
                          <a:pt x="252" y="179"/>
                        </a:lnTo>
                        <a:lnTo>
                          <a:pt x="252" y="179"/>
                        </a:lnTo>
                        <a:lnTo>
                          <a:pt x="270" y="179"/>
                        </a:lnTo>
                        <a:lnTo>
                          <a:pt x="453" y="179"/>
                        </a:lnTo>
                        <a:close/>
                      </a:path>
                    </a:pathLst>
                  </a:custGeom>
                  <a:solidFill>
                    <a:schemeClr val="bg1"/>
                  </a:solidFill>
                  <a:ln w="9525">
                    <a:solidFill>
                      <a:schemeClr val="bg1">
                        <a:lumMod val="65000"/>
                      </a:schemeClr>
                    </a:solidFill>
                    <a:round/>
                    <a:headEnd/>
                    <a:tailEnd/>
                  </a:ln>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71" name="Freeform 14"/>
                  <p:cNvSpPr>
                    <a:spLocks/>
                  </p:cNvSpPr>
                  <p:nvPr/>
                </p:nvSpPr>
                <p:spPr bwMode="auto">
                  <a:xfrm>
                    <a:off x="194325" y="3428742"/>
                    <a:ext cx="452511" cy="110314"/>
                  </a:xfrm>
                  <a:custGeom>
                    <a:avLst/>
                    <a:gdLst>
                      <a:gd name="T0" fmla="*/ 603 w 1206"/>
                      <a:gd name="T1" fmla="*/ 294 h 294"/>
                      <a:gd name="T2" fmla="*/ 114 w 1206"/>
                      <a:gd name="T3" fmla="*/ 294 h 294"/>
                      <a:gd name="T4" fmla="*/ 89 w 1206"/>
                      <a:gd name="T5" fmla="*/ 292 h 294"/>
                      <a:gd name="T6" fmla="*/ 66 w 1206"/>
                      <a:gd name="T7" fmla="*/ 285 h 294"/>
                      <a:gd name="T8" fmla="*/ 47 w 1206"/>
                      <a:gd name="T9" fmla="*/ 273 h 294"/>
                      <a:gd name="T10" fmla="*/ 30 w 1206"/>
                      <a:gd name="T11" fmla="*/ 255 h 294"/>
                      <a:gd name="T12" fmla="*/ 17 w 1206"/>
                      <a:gd name="T13" fmla="*/ 235 h 294"/>
                      <a:gd name="T14" fmla="*/ 8 w 1206"/>
                      <a:gd name="T15" fmla="*/ 210 h 294"/>
                      <a:gd name="T16" fmla="*/ 1 w 1206"/>
                      <a:gd name="T17" fmla="*/ 181 h 294"/>
                      <a:gd name="T18" fmla="*/ 0 w 1206"/>
                      <a:gd name="T19" fmla="*/ 148 h 294"/>
                      <a:gd name="T20" fmla="*/ 0 w 1206"/>
                      <a:gd name="T21" fmla="*/ 109 h 294"/>
                      <a:gd name="T22" fmla="*/ 3 w 1206"/>
                      <a:gd name="T23" fmla="*/ 71 h 294"/>
                      <a:gd name="T24" fmla="*/ 5 w 1206"/>
                      <a:gd name="T25" fmla="*/ 61 h 294"/>
                      <a:gd name="T26" fmla="*/ 10 w 1206"/>
                      <a:gd name="T27" fmla="*/ 45 h 294"/>
                      <a:gd name="T28" fmla="*/ 17 w 1206"/>
                      <a:gd name="T29" fmla="*/ 30 h 294"/>
                      <a:gd name="T30" fmla="*/ 26 w 1206"/>
                      <a:gd name="T31" fmla="*/ 18 h 294"/>
                      <a:gd name="T32" fmla="*/ 37 w 1206"/>
                      <a:gd name="T33" fmla="*/ 9 h 294"/>
                      <a:gd name="T34" fmla="*/ 50 w 1206"/>
                      <a:gd name="T35" fmla="*/ 3 h 294"/>
                      <a:gd name="T36" fmla="*/ 63 w 1206"/>
                      <a:gd name="T37" fmla="*/ 1 h 294"/>
                      <a:gd name="T38" fmla="*/ 78 w 1206"/>
                      <a:gd name="T39" fmla="*/ 1 h 294"/>
                      <a:gd name="T40" fmla="*/ 86 w 1206"/>
                      <a:gd name="T41" fmla="*/ 3 h 294"/>
                      <a:gd name="T42" fmla="*/ 174 w 1206"/>
                      <a:gd name="T43" fmla="*/ 27 h 294"/>
                      <a:gd name="T44" fmla="*/ 240 w 1206"/>
                      <a:gd name="T45" fmla="*/ 44 h 294"/>
                      <a:gd name="T46" fmla="*/ 262 w 1206"/>
                      <a:gd name="T47" fmla="*/ 47 h 294"/>
                      <a:gd name="T48" fmla="*/ 395 w 1206"/>
                      <a:gd name="T49" fmla="*/ 63 h 294"/>
                      <a:gd name="T50" fmla="*/ 494 w 1206"/>
                      <a:gd name="T51" fmla="*/ 71 h 294"/>
                      <a:gd name="T52" fmla="*/ 527 w 1206"/>
                      <a:gd name="T53" fmla="*/ 72 h 294"/>
                      <a:gd name="T54" fmla="*/ 672 w 1206"/>
                      <a:gd name="T55" fmla="*/ 72 h 294"/>
                      <a:gd name="T56" fmla="*/ 815 w 1206"/>
                      <a:gd name="T57" fmla="*/ 64 h 294"/>
                      <a:gd name="T58" fmla="*/ 853 w 1206"/>
                      <a:gd name="T59" fmla="*/ 61 h 294"/>
                      <a:gd name="T60" fmla="*/ 927 w 1206"/>
                      <a:gd name="T61" fmla="*/ 52 h 294"/>
                      <a:gd name="T62" fmla="*/ 1001 w 1206"/>
                      <a:gd name="T63" fmla="*/ 38 h 294"/>
                      <a:gd name="T64" fmla="*/ 1074 w 1206"/>
                      <a:gd name="T65" fmla="*/ 18 h 294"/>
                      <a:gd name="T66" fmla="*/ 1111 w 1206"/>
                      <a:gd name="T67" fmla="*/ 5 h 294"/>
                      <a:gd name="T68" fmla="*/ 1128 w 1206"/>
                      <a:gd name="T69" fmla="*/ 1 h 294"/>
                      <a:gd name="T70" fmla="*/ 1145 w 1206"/>
                      <a:gd name="T71" fmla="*/ 1 h 294"/>
                      <a:gd name="T72" fmla="*/ 1160 w 1206"/>
                      <a:gd name="T73" fmla="*/ 5 h 294"/>
                      <a:gd name="T74" fmla="*/ 1174 w 1206"/>
                      <a:gd name="T75" fmla="*/ 12 h 294"/>
                      <a:gd name="T76" fmla="*/ 1185 w 1206"/>
                      <a:gd name="T77" fmla="*/ 24 h 294"/>
                      <a:gd name="T78" fmla="*/ 1194 w 1206"/>
                      <a:gd name="T79" fmla="*/ 40 h 294"/>
                      <a:gd name="T80" fmla="*/ 1200 w 1206"/>
                      <a:gd name="T81" fmla="*/ 59 h 294"/>
                      <a:gd name="T82" fmla="*/ 1204 w 1206"/>
                      <a:gd name="T83" fmla="*/ 81 h 294"/>
                      <a:gd name="T84" fmla="*/ 1206 w 1206"/>
                      <a:gd name="T85" fmla="*/ 105 h 294"/>
                      <a:gd name="T86" fmla="*/ 1206 w 1206"/>
                      <a:gd name="T87" fmla="*/ 155 h 294"/>
                      <a:gd name="T88" fmla="*/ 1204 w 1206"/>
                      <a:gd name="T89" fmla="*/ 179 h 294"/>
                      <a:gd name="T90" fmla="*/ 1199 w 1206"/>
                      <a:gd name="T91" fmla="*/ 205 h 294"/>
                      <a:gd name="T92" fmla="*/ 1192 w 1206"/>
                      <a:gd name="T93" fmla="*/ 227 h 294"/>
                      <a:gd name="T94" fmla="*/ 1182 w 1206"/>
                      <a:gd name="T95" fmla="*/ 247 h 294"/>
                      <a:gd name="T96" fmla="*/ 1168 w 1206"/>
                      <a:gd name="T97" fmla="*/ 263 h 294"/>
                      <a:gd name="T98" fmla="*/ 1154 w 1206"/>
                      <a:gd name="T99" fmla="*/ 277 h 294"/>
                      <a:gd name="T100" fmla="*/ 1137 w 1206"/>
                      <a:gd name="T101" fmla="*/ 286 h 294"/>
                      <a:gd name="T102" fmla="*/ 1117 w 1206"/>
                      <a:gd name="T103" fmla="*/ 292 h 294"/>
                      <a:gd name="T104" fmla="*/ 1097 w 1206"/>
                      <a:gd name="T105" fmla="*/ 294 h 294"/>
                      <a:gd name="T106" fmla="*/ 603 w 1206"/>
                      <a:gd name="T107"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6" h="294">
                        <a:moveTo>
                          <a:pt x="603" y="294"/>
                        </a:moveTo>
                        <a:lnTo>
                          <a:pt x="603" y="294"/>
                        </a:lnTo>
                        <a:lnTo>
                          <a:pt x="114" y="294"/>
                        </a:lnTo>
                        <a:lnTo>
                          <a:pt x="114" y="294"/>
                        </a:lnTo>
                        <a:lnTo>
                          <a:pt x="101" y="294"/>
                        </a:lnTo>
                        <a:lnTo>
                          <a:pt x="89" y="292"/>
                        </a:lnTo>
                        <a:lnTo>
                          <a:pt x="77" y="289"/>
                        </a:lnTo>
                        <a:lnTo>
                          <a:pt x="66" y="285"/>
                        </a:lnTo>
                        <a:lnTo>
                          <a:pt x="56" y="279"/>
                        </a:lnTo>
                        <a:lnTo>
                          <a:pt x="47" y="273"/>
                        </a:lnTo>
                        <a:lnTo>
                          <a:pt x="38" y="264"/>
                        </a:lnTo>
                        <a:lnTo>
                          <a:pt x="30" y="255"/>
                        </a:lnTo>
                        <a:lnTo>
                          <a:pt x="23" y="246"/>
                        </a:lnTo>
                        <a:lnTo>
                          <a:pt x="17" y="235"/>
                        </a:lnTo>
                        <a:lnTo>
                          <a:pt x="12" y="222"/>
                        </a:lnTo>
                        <a:lnTo>
                          <a:pt x="8" y="210"/>
                        </a:lnTo>
                        <a:lnTo>
                          <a:pt x="5" y="196"/>
                        </a:lnTo>
                        <a:lnTo>
                          <a:pt x="1" y="181"/>
                        </a:lnTo>
                        <a:lnTo>
                          <a:pt x="0" y="165"/>
                        </a:lnTo>
                        <a:lnTo>
                          <a:pt x="0" y="148"/>
                        </a:lnTo>
                        <a:lnTo>
                          <a:pt x="0" y="148"/>
                        </a:lnTo>
                        <a:lnTo>
                          <a:pt x="0" y="109"/>
                        </a:lnTo>
                        <a:lnTo>
                          <a:pt x="1" y="90"/>
                        </a:lnTo>
                        <a:lnTo>
                          <a:pt x="3" y="71"/>
                        </a:lnTo>
                        <a:lnTo>
                          <a:pt x="3" y="71"/>
                        </a:lnTo>
                        <a:lnTo>
                          <a:pt x="5" y="61"/>
                        </a:lnTo>
                        <a:lnTo>
                          <a:pt x="7" y="53"/>
                        </a:lnTo>
                        <a:lnTo>
                          <a:pt x="10" y="45"/>
                        </a:lnTo>
                        <a:lnTo>
                          <a:pt x="13" y="38"/>
                        </a:lnTo>
                        <a:lnTo>
                          <a:pt x="17" y="30"/>
                        </a:lnTo>
                        <a:lnTo>
                          <a:pt x="22" y="24"/>
                        </a:lnTo>
                        <a:lnTo>
                          <a:pt x="26" y="18"/>
                        </a:lnTo>
                        <a:lnTo>
                          <a:pt x="31" y="13"/>
                        </a:lnTo>
                        <a:lnTo>
                          <a:pt x="37" y="9"/>
                        </a:lnTo>
                        <a:lnTo>
                          <a:pt x="44" y="6"/>
                        </a:lnTo>
                        <a:lnTo>
                          <a:pt x="50" y="3"/>
                        </a:lnTo>
                        <a:lnTo>
                          <a:pt x="57" y="2"/>
                        </a:lnTo>
                        <a:lnTo>
                          <a:pt x="63" y="1"/>
                        </a:lnTo>
                        <a:lnTo>
                          <a:pt x="70" y="0"/>
                        </a:lnTo>
                        <a:lnTo>
                          <a:pt x="78" y="1"/>
                        </a:lnTo>
                        <a:lnTo>
                          <a:pt x="86" y="3"/>
                        </a:lnTo>
                        <a:lnTo>
                          <a:pt x="86" y="3"/>
                        </a:lnTo>
                        <a:lnTo>
                          <a:pt x="130" y="15"/>
                        </a:lnTo>
                        <a:lnTo>
                          <a:pt x="174" y="27"/>
                        </a:lnTo>
                        <a:lnTo>
                          <a:pt x="218" y="39"/>
                        </a:lnTo>
                        <a:lnTo>
                          <a:pt x="240" y="44"/>
                        </a:lnTo>
                        <a:lnTo>
                          <a:pt x="262" y="47"/>
                        </a:lnTo>
                        <a:lnTo>
                          <a:pt x="262" y="47"/>
                        </a:lnTo>
                        <a:lnTo>
                          <a:pt x="328" y="56"/>
                        </a:lnTo>
                        <a:lnTo>
                          <a:pt x="395" y="63"/>
                        </a:lnTo>
                        <a:lnTo>
                          <a:pt x="460" y="69"/>
                        </a:lnTo>
                        <a:lnTo>
                          <a:pt x="494" y="71"/>
                        </a:lnTo>
                        <a:lnTo>
                          <a:pt x="527" y="72"/>
                        </a:lnTo>
                        <a:lnTo>
                          <a:pt x="527" y="72"/>
                        </a:lnTo>
                        <a:lnTo>
                          <a:pt x="599" y="73"/>
                        </a:lnTo>
                        <a:lnTo>
                          <a:pt x="672" y="72"/>
                        </a:lnTo>
                        <a:lnTo>
                          <a:pt x="744" y="69"/>
                        </a:lnTo>
                        <a:lnTo>
                          <a:pt x="815" y="64"/>
                        </a:lnTo>
                        <a:lnTo>
                          <a:pt x="815" y="64"/>
                        </a:lnTo>
                        <a:lnTo>
                          <a:pt x="853" y="61"/>
                        </a:lnTo>
                        <a:lnTo>
                          <a:pt x="890" y="57"/>
                        </a:lnTo>
                        <a:lnTo>
                          <a:pt x="927" y="52"/>
                        </a:lnTo>
                        <a:lnTo>
                          <a:pt x="964" y="46"/>
                        </a:lnTo>
                        <a:lnTo>
                          <a:pt x="1001" y="38"/>
                        </a:lnTo>
                        <a:lnTo>
                          <a:pt x="1038" y="28"/>
                        </a:lnTo>
                        <a:lnTo>
                          <a:pt x="1074" y="18"/>
                        </a:lnTo>
                        <a:lnTo>
                          <a:pt x="1111" y="5"/>
                        </a:lnTo>
                        <a:lnTo>
                          <a:pt x="1111" y="5"/>
                        </a:lnTo>
                        <a:lnTo>
                          <a:pt x="1120" y="3"/>
                        </a:lnTo>
                        <a:lnTo>
                          <a:pt x="1128" y="1"/>
                        </a:lnTo>
                        <a:lnTo>
                          <a:pt x="1137" y="0"/>
                        </a:lnTo>
                        <a:lnTo>
                          <a:pt x="1145" y="1"/>
                        </a:lnTo>
                        <a:lnTo>
                          <a:pt x="1153" y="2"/>
                        </a:lnTo>
                        <a:lnTo>
                          <a:pt x="1160" y="5"/>
                        </a:lnTo>
                        <a:lnTo>
                          <a:pt x="1167" y="8"/>
                        </a:lnTo>
                        <a:lnTo>
                          <a:pt x="1174" y="12"/>
                        </a:lnTo>
                        <a:lnTo>
                          <a:pt x="1180" y="18"/>
                        </a:lnTo>
                        <a:lnTo>
                          <a:pt x="1185" y="24"/>
                        </a:lnTo>
                        <a:lnTo>
                          <a:pt x="1190" y="31"/>
                        </a:lnTo>
                        <a:lnTo>
                          <a:pt x="1194" y="40"/>
                        </a:lnTo>
                        <a:lnTo>
                          <a:pt x="1197" y="49"/>
                        </a:lnTo>
                        <a:lnTo>
                          <a:pt x="1200" y="59"/>
                        </a:lnTo>
                        <a:lnTo>
                          <a:pt x="1202" y="69"/>
                        </a:lnTo>
                        <a:lnTo>
                          <a:pt x="1204" y="81"/>
                        </a:lnTo>
                        <a:lnTo>
                          <a:pt x="1204" y="81"/>
                        </a:lnTo>
                        <a:lnTo>
                          <a:pt x="1206" y="105"/>
                        </a:lnTo>
                        <a:lnTo>
                          <a:pt x="1206" y="130"/>
                        </a:lnTo>
                        <a:lnTo>
                          <a:pt x="1206" y="155"/>
                        </a:lnTo>
                        <a:lnTo>
                          <a:pt x="1204" y="179"/>
                        </a:lnTo>
                        <a:lnTo>
                          <a:pt x="1204" y="179"/>
                        </a:lnTo>
                        <a:lnTo>
                          <a:pt x="1202" y="193"/>
                        </a:lnTo>
                        <a:lnTo>
                          <a:pt x="1199" y="205"/>
                        </a:lnTo>
                        <a:lnTo>
                          <a:pt x="1196" y="216"/>
                        </a:lnTo>
                        <a:lnTo>
                          <a:pt x="1192" y="227"/>
                        </a:lnTo>
                        <a:lnTo>
                          <a:pt x="1187" y="238"/>
                        </a:lnTo>
                        <a:lnTo>
                          <a:pt x="1182" y="247"/>
                        </a:lnTo>
                        <a:lnTo>
                          <a:pt x="1176" y="255"/>
                        </a:lnTo>
                        <a:lnTo>
                          <a:pt x="1168" y="263"/>
                        </a:lnTo>
                        <a:lnTo>
                          <a:pt x="1161" y="271"/>
                        </a:lnTo>
                        <a:lnTo>
                          <a:pt x="1154" y="277"/>
                        </a:lnTo>
                        <a:lnTo>
                          <a:pt x="1145" y="282"/>
                        </a:lnTo>
                        <a:lnTo>
                          <a:pt x="1137" y="286"/>
                        </a:lnTo>
                        <a:lnTo>
                          <a:pt x="1127" y="290"/>
                        </a:lnTo>
                        <a:lnTo>
                          <a:pt x="1117" y="292"/>
                        </a:lnTo>
                        <a:lnTo>
                          <a:pt x="1107" y="294"/>
                        </a:lnTo>
                        <a:lnTo>
                          <a:pt x="1097" y="294"/>
                        </a:lnTo>
                        <a:lnTo>
                          <a:pt x="1097" y="294"/>
                        </a:lnTo>
                        <a:lnTo>
                          <a:pt x="603" y="294"/>
                        </a:lnTo>
                        <a:lnTo>
                          <a:pt x="603" y="294"/>
                        </a:lnTo>
                        <a:close/>
                      </a:path>
                    </a:pathLst>
                  </a:custGeom>
                  <a:solidFill>
                    <a:schemeClr val="bg1"/>
                  </a:solidFill>
                  <a:ln w="9525">
                    <a:solidFill>
                      <a:schemeClr val="bg1">
                        <a:lumMod val="65000"/>
                      </a:schemeClr>
                    </a:solidFill>
                    <a:round/>
                    <a:headEnd/>
                    <a:tailEnd/>
                  </a:ln>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grpSp>
            <p:sp>
              <p:nvSpPr>
                <p:cNvPr id="165" name="Oval 164"/>
                <p:cNvSpPr/>
                <p:nvPr/>
              </p:nvSpPr>
              <p:spPr bwMode="auto">
                <a:xfrm flipH="1">
                  <a:off x="2973838" y="3985699"/>
                  <a:ext cx="217576" cy="217576"/>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8979" tIns="191183" rIns="238979" bIns="191183" numCol="1" spcCol="0" rtlCol="0" fromWordArt="0" anchor="t" anchorCtr="0" forceAA="0" compatLnSpc="1">
                  <a:prstTxWarp prst="textNoShape">
                    <a:avLst/>
                  </a:prstTxWarp>
                  <a:noAutofit/>
                </a:bodyPr>
                <a:lstStyle/>
                <a:p>
                  <a:pPr marL="0" marR="0" lvl="0" indent="0" algn="ctr" defTabSz="1218304"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143" name="Group 142"/>
            <p:cNvGrpSpPr/>
            <p:nvPr/>
          </p:nvGrpSpPr>
          <p:grpSpPr>
            <a:xfrm>
              <a:off x="5775830" y="3792772"/>
              <a:ext cx="54577" cy="79767"/>
              <a:chOff x="4493619" y="5077856"/>
              <a:chExt cx="270110" cy="394775"/>
            </a:xfrm>
          </p:grpSpPr>
          <p:sp>
            <p:nvSpPr>
              <p:cNvPr id="144" name="Freeform 84"/>
              <p:cNvSpPr>
                <a:spLocks/>
              </p:cNvSpPr>
              <p:nvPr/>
            </p:nvSpPr>
            <p:spPr bwMode="auto">
              <a:xfrm>
                <a:off x="4493619" y="5077856"/>
                <a:ext cx="270110" cy="394775"/>
              </a:xfrm>
              <a:custGeom>
                <a:avLst/>
                <a:gdLst>
                  <a:gd name="T0" fmla="*/ 63 w 63"/>
                  <a:gd name="T1" fmla="*/ 85 h 92"/>
                  <a:gd name="T2" fmla="*/ 56 w 63"/>
                  <a:gd name="T3" fmla="*/ 92 h 92"/>
                  <a:gd name="T4" fmla="*/ 7 w 63"/>
                  <a:gd name="T5" fmla="*/ 92 h 92"/>
                  <a:gd name="T6" fmla="*/ 0 w 63"/>
                  <a:gd name="T7" fmla="*/ 85 h 92"/>
                  <a:gd name="T8" fmla="*/ 0 w 63"/>
                  <a:gd name="T9" fmla="*/ 7 h 92"/>
                  <a:gd name="T10" fmla="*/ 7 w 63"/>
                  <a:gd name="T11" fmla="*/ 0 h 92"/>
                  <a:gd name="T12" fmla="*/ 56 w 63"/>
                  <a:gd name="T13" fmla="*/ 0 h 92"/>
                  <a:gd name="T14" fmla="*/ 63 w 63"/>
                  <a:gd name="T15" fmla="*/ 7 h 92"/>
                  <a:gd name="T16" fmla="*/ 63 w 63"/>
                  <a:gd name="T17" fmla="*/ 8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2">
                    <a:moveTo>
                      <a:pt x="63" y="85"/>
                    </a:moveTo>
                    <a:cubicBezTo>
                      <a:pt x="63" y="89"/>
                      <a:pt x="60" y="92"/>
                      <a:pt x="56" y="92"/>
                    </a:cubicBezTo>
                    <a:cubicBezTo>
                      <a:pt x="7" y="92"/>
                      <a:pt x="7" y="92"/>
                      <a:pt x="7" y="92"/>
                    </a:cubicBezTo>
                    <a:cubicBezTo>
                      <a:pt x="3" y="92"/>
                      <a:pt x="0" y="89"/>
                      <a:pt x="0" y="85"/>
                    </a:cubicBezTo>
                    <a:cubicBezTo>
                      <a:pt x="0" y="7"/>
                      <a:pt x="0" y="7"/>
                      <a:pt x="0" y="7"/>
                    </a:cubicBezTo>
                    <a:cubicBezTo>
                      <a:pt x="0" y="3"/>
                      <a:pt x="3" y="0"/>
                      <a:pt x="7" y="0"/>
                    </a:cubicBezTo>
                    <a:cubicBezTo>
                      <a:pt x="56" y="0"/>
                      <a:pt x="56" y="0"/>
                      <a:pt x="56" y="0"/>
                    </a:cubicBezTo>
                    <a:cubicBezTo>
                      <a:pt x="60" y="0"/>
                      <a:pt x="63" y="3"/>
                      <a:pt x="63" y="7"/>
                    </a:cubicBezTo>
                    <a:lnTo>
                      <a:pt x="63" y="8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5" name="Freeform 85"/>
              <p:cNvSpPr>
                <a:spLocks/>
              </p:cNvSpPr>
              <p:nvPr/>
            </p:nvSpPr>
            <p:spPr bwMode="auto">
              <a:xfrm>
                <a:off x="4566341" y="5145384"/>
                <a:ext cx="124666" cy="91768"/>
              </a:xfrm>
              <a:custGeom>
                <a:avLst/>
                <a:gdLst>
                  <a:gd name="T0" fmla="*/ 0 w 29"/>
                  <a:gd name="T1" fmla="*/ 11 h 21"/>
                  <a:gd name="T2" fmla="*/ 4 w 29"/>
                  <a:gd name="T3" fmla="*/ 21 h 21"/>
                  <a:gd name="T4" fmla="*/ 25 w 29"/>
                  <a:gd name="T5" fmla="*/ 21 h 21"/>
                  <a:gd name="T6" fmla="*/ 29 w 29"/>
                  <a:gd name="T7" fmla="*/ 11 h 21"/>
                  <a:gd name="T8" fmla="*/ 25 w 29"/>
                  <a:gd name="T9" fmla="*/ 0 h 21"/>
                  <a:gd name="T10" fmla="*/ 4 w 29"/>
                  <a:gd name="T11" fmla="*/ 0 h 21"/>
                  <a:gd name="T12" fmla="*/ 0 w 29"/>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0" y="11"/>
                    </a:moveTo>
                    <a:cubicBezTo>
                      <a:pt x="0" y="15"/>
                      <a:pt x="1" y="18"/>
                      <a:pt x="4" y="21"/>
                    </a:cubicBezTo>
                    <a:cubicBezTo>
                      <a:pt x="25" y="21"/>
                      <a:pt x="25" y="21"/>
                      <a:pt x="25" y="21"/>
                    </a:cubicBezTo>
                    <a:cubicBezTo>
                      <a:pt x="28" y="18"/>
                      <a:pt x="29" y="15"/>
                      <a:pt x="29" y="11"/>
                    </a:cubicBezTo>
                    <a:cubicBezTo>
                      <a:pt x="29" y="6"/>
                      <a:pt x="28" y="2"/>
                      <a:pt x="25" y="0"/>
                    </a:cubicBezTo>
                    <a:cubicBezTo>
                      <a:pt x="4" y="0"/>
                      <a:pt x="4" y="0"/>
                      <a:pt x="4" y="0"/>
                    </a:cubicBezTo>
                    <a:cubicBezTo>
                      <a:pt x="1" y="2"/>
                      <a:pt x="0" y="6"/>
                      <a:pt x="0" y="11"/>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6" name="Rectangle 86"/>
              <p:cNvSpPr>
                <a:spLocks noChangeArrowheads="1"/>
              </p:cNvSpPr>
              <p:nvPr/>
            </p:nvSpPr>
            <p:spPr bwMode="auto">
              <a:xfrm>
                <a:off x="4595775" y="5159236"/>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87"/>
              <p:cNvSpPr>
                <a:spLocks noChangeArrowheads="1"/>
              </p:cNvSpPr>
              <p:nvPr/>
            </p:nvSpPr>
            <p:spPr bwMode="auto">
              <a:xfrm>
                <a:off x="4647720" y="5159236"/>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8" name="Freeform 88"/>
              <p:cNvSpPr>
                <a:spLocks/>
              </p:cNvSpPr>
              <p:nvPr/>
            </p:nvSpPr>
            <p:spPr bwMode="auto">
              <a:xfrm>
                <a:off x="4618285" y="5202522"/>
                <a:ext cx="20778" cy="20778"/>
              </a:xfrm>
              <a:custGeom>
                <a:avLst/>
                <a:gdLst>
                  <a:gd name="T0" fmla="*/ 5 w 5"/>
                  <a:gd name="T1" fmla="*/ 5 h 5"/>
                  <a:gd name="T2" fmla="*/ 5 w 5"/>
                  <a:gd name="T3" fmla="*/ 3 h 5"/>
                  <a:gd name="T4" fmla="*/ 2 w 5"/>
                  <a:gd name="T5" fmla="*/ 0 h 5"/>
                  <a:gd name="T6" fmla="*/ 0 w 5"/>
                  <a:gd name="T7" fmla="*/ 3 h 5"/>
                  <a:gd name="T8" fmla="*/ 0 w 5"/>
                  <a:gd name="T9" fmla="*/ 5 h 5"/>
                  <a:gd name="T10" fmla="*/ 5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5"/>
                    </a:moveTo>
                    <a:cubicBezTo>
                      <a:pt x="5" y="3"/>
                      <a:pt x="5" y="3"/>
                      <a:pt x="5" y="3"/>
                    </a:cubicBezTo>
                    <a:cubicBezTo>
                      <a:pt x="5" y="1"/>
                      <a:pt x="4" y="0"/>
                      <a:pt x="2" y="0"/>
                    </a:cubicBezTo>
                    <a:cubicBezTo>
                      <a:pt x="1" y="0"/>
                      <a:pt x="0" y="1"/>
                      <a:pt x="0" y="3"/>
                    </a:cubicBezTo>
                    <a:cubicBezTo>
                      <a:pt x="0" y="5"/>
                      <a:pt x="0" y="5"/>
                      <a:pt x="0" y="5"/>
                    </a:cubicBezTo>
                    <a:lnTo>
                      <a:pt x="5" y="5"/>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49" name="Freeform 89"/>
              <p:cNvSpPr>
                <a:spLocks/>
              </p:cNvSpPr>
              <p:nvPr/>
            </p:nvSpPr>
            <p:spPr bwMode="auto">
              <a:xfrm>
                <a:off x="4566341" y="5313336"/>
                <a:ext cx="124666" cy="91768"/>
              </a:xfrm>
              <a:custGeom>
                <a:avLst/>
                <a:gdLst>
                  <a:gd name="T0" fmla="*/ 0 w 29"/>
                  <a:gd name="T1" fmla="*/ 11 h 21"/>
                  <a:gd name="T2" fmla="*/ 4 w 29"/>
                  <a:gd name="T3" fmla="*/ 21 h 21"/>
                  <a:gd name="T4" fmla="*/ 25 w 29"/>
                  <a:gd name="T5" fmla="*/ 21 h 21"/>
                  <a:gd name="T6" fmla="*/ 29 w 29"/>
                  <a:gd name="T7" fmla="*/ 11 h 21"/>
                  <a:gd name="T8" fmla="*/ 25 w 29"/>
                  <a:gd name="T9" fmla="*/ 0 h 21"/>
                  <a:gd name="T10" fmla="*/ 4 w 29"/>
                  <a:gd name="T11" fmla="*/ 0 h 21"/>
                  <a:gd name="T12" fmla="*/ 0 w 29"/>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0" y="11"/>
                    </a:moveTo>
                    <a:cubicBezTo>
                      <a:pt x="0" y="15"/>
                      <a:pt x="1" y="18"/>
                      <a:pt x="4" y="21"/>
                    </a:cubicBezTo>
                    <a:cubicBezTo>
                      <a:pt x="25" y="21"/>
                      <a:pt x="25" y="21"/>
                      <a:pt x="25" y="21"/>
                    </a:cubicBezTo>
                    <a:cubicBezTo>
                      <a:pt x="28" y="18"/>
                      <a:pt x="29" y="15"/>
                      <a:pt x="29" y="11"/>
                    </a:cubicBezTo>
                    <a:cubicBezTo>
                      <a:pt x="29" y="6"/>
                      <a:pt x="28" y="2"/>
                      <a:pt x="25" y="0"/>
                    </a:cubicBezTo>
                    <a:cubicBezTo>
                      <a:pt x="4" y="0"/>
                      <a:pt x="4" y="0"/>
                      <a:pt x="4" y="0"/>
                    </a:cubicBezTo>
                    <a:cubicBezTo>
                      <a:pt x="1" y="2"/>
                      <a:pt x="0" y="6"/>
                      <a:pt x="0" y="11"/>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0" name="Rectangle 90"/>
              <p:cNvSpPr>
                <a:spLocks noChangeArrowheads="1"/>
              </p:cNvSpPr>
              <p:nvPr/>
            </p:nvSpPr>
            <p:spPr bwMode="auto">
              <a:xfrm>
                <a:off x="4595775" y="5330651"/>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1" name="Rectangle 91"/>
              <p:cNvSpPr>
                <a:spLocks noChangeArrowheads="1"/>
              </p:cNvSpPr>
              <p:nvPr/>
            </p:nvSpPr>
            <p:spPr bwMode="auto">
              <a:xfrm>
                <a:off x="4647720" y="5330651"/>
                <a:ext cx="13852" cy="34629"/>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92"/>
              <p:cNvSpPr>
                <a:spLocks/>
              </p:cNvSpPr>
              <p:nvPr/>
            </p:nvSpPr>
            <p:spPr bwMode="auto">
              <a:xfrm>
                <a:off x="4618285" y="5370475"/>
                <a:ext cx="20778" cy="20778"/>
              </a:xfrm>
              <a:custGeom>
                <a:avLst/>
                <a:gdLst>
                  <a:gd name="T0" fmla="*/ 5 w 5"/>
                  <a:gd name="T1" fmla="*/ 5 h 5"/>
                  <a:gd name="T2" fmla="*/ 5 w 5"/>
                  <a:gd name="T3" fmla="*/ 3 h 5"/>
                  <a:gd name="T4" fmla="*/ 2 w 5"/>
                  <a:gd name="T5" fmla="*/ 0 h 5"/>
                  <a:gd name="T6" fmla="*/ 0 w 5"/>
                  <a:gd name="T7" fmla="*/ 3 h 5"/>
                  <a:gd name="T8" fmla="*/ 0 w 5"/>
                  <a:gd name="T9" fmla="*/ 5 h 5"/>
                  <a:gd name="T10" fmla="*/ 5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5"/>
                    </a:moveTo>
                    <a:cubicBezTo>
                      <a:pt x="5" y="3"/>
                      <a:pt x="5" y="3"/>
                      <a:pt x="5" y="3"/>
                    </a:cubicBezTo>
                    <a:cubicBezTo>
                      <a:pt x="5" y="2"/>
                      <a:pt x="4" y="0"/>
                      <a:pt x="2" y="0"/>
                    </a:cubicBezTo>
                    <a:cubicBezTo>
                      <a:pt x="1" y="0"/>
                      <a:pt x="0" y="2"/>
                      <a:pt x="0" y="3"/>
                    </a:cubicBezTo>
                    <a:cubicBezTo>
                      <a:pt x="0" y="5"/>
                      <a:pt x="0" y="5"/>
                      <a:pt x="0" y="5"/>
                    </a:cubicBezTo>
                    <a:lnTo>
                      <a:pt x="5" y="5"/>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3" name="Oval 93"/>
              <p:cNvSpPr>
                <a:spLocks noChangeArrowheads="1"/>
              </p:cNvSpPr>
              <p:nvPr/>
            </p:nvSpPr>
            <p:spPr bwMode="auto">
              <a:xfrm>
                <a:off x="4609627" y="5257929"/>
                <a:ext cx="38092" cy="34629"/>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154" name="Freeform 94"/>
              <p:cNvSpPr>
                <a:spLocks/>
              </p:cNvSpPr>
              <p:nvPr/>
            </p:nvSpPr>
            <p:spPr bwMode="auto">
              <a:xfrm>
                <a:off x="4609627" y="5257929"/>
                <a:ext cx="34629" cy="34629"/>
              </a:xfrm>
              <a:custGeom>
                <a:avLst/>
                <a:gdLst>
                  <a:gd name="T0" fmla="*/ 2 w 20"/>
                  <a:gd name="T1" fmla="*/ 20 h 20"/>
                  <a:gd name="T2" fmla="*/ 0 w 20"/>
                  <a:gd name="T3" fmla="*/ 17 h 20"/>
                  <a:gd name="T4" fmla="*/ 20 w 20"/>
                  <a:gd name="T5" fmla="*/ 0 h 20"/>
                  <a:gd name="T6" fmla="*/ 20 w 20"/>
                  <a:gd name="T7" fmla="*/ 2 h 20"/>
                  <a:gd name="T8" fmla="*/ 2 w 20"/>
                  <a:gd name="T9" fmla="*/ 20 h 20"/>
                </a:gdLst>
                <a:ahLst/>
                <a:cxnLst>
                  <a:cxn ang="0">
                    <a:pos x="T0" y="T1"/>
                  </a:cxn>
                  <a:cxn ang="0">
                    <a:pos x="T2" y="T3"/>
                  </a:cxn>
                  <a:cxn ang="0">
                    <a:pos x="T4" y="T5"/>
                  </a:cxn>
                  <a:cxn ang="0">
                    <a:pos x="T6" y="T7"/>
                  </a:cxn>
                  <a:cxn ang="0">
                    <a:pos x="T8" y="T9"/>
                  </a:cxn>
                </a:cxnLst>
                <a:rect l="0" t="0" r="r" b="b"/>
                <a:pathLst>
                  <a:path w="20" h="20">
                    <a:moveTo>
                      <a:pt x="2" y="20"/>
                    </a:moveTo>
                    <a:lnTo>
                      <a:pt x="0" y="17"/>
                    </a:lnTo>
                    <a:lnTo>
                      <a:pt x="20" y="0"/>
                    </a:lnTo>
                    <a:lnTo>
                      <a:pt x="20" y="2"/>
                    </a:lnTo>
                    <a:lnTo>
                      <a:pt x="2" y="2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489" tIns="59744" rIns="119489" bIns="59744" numCol="1" anchor="t" anchorCtr="0" compatLnSpc="1">
                <a:prstTxWarp prst="textNoShape">
                  <a:avLst/>
                </a:prstTxWarp>
              </a:bodyPr>
              <a:lstStyle/>
              <a:p>
                <a:pPr marL="0" marR="0" lvl="0" indent="0" algn="l" defTabSz="1194693"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grpSp>
        <p:sp>
          <p:nvSpPr>
            <p:cNvPr id="199" name="Rectangle: Rounded Corners 198"/>
            <p:cNvSpPr/>
            <p:nvPr/>
          </p:nvSpPr>
          <p:spPr bwMode="auto">
            <a:xfrm>
              <a:off x="5720771" y="3362929"/>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00" name="Rectangle: Rounded Corners 199"/>
            <p:cNvSpPr/>
            <p:nvPr/>
          </p:nvSpPr>
          <p:spPr bwMode="auto">
            <a:xfrm>
              <a:off x="5720771" y="3428598"/>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85" name="Freeform: Shape 284"/>
            <p:cNvSpPr/>
            <p:nvPr/>
          </p:nvSpPr>
          <p:spPr bwMode="auto">
            <a:xfrm flipH="1">
              <a:off x="5719969" y="3268666"/>
              <a:ext cx="98562" cy="74851"/>
            </a:xfrm>
            <a:custGeom>
              <a:avLst/>
              <a:gdLst>
                <a:gd name="connsiteX0" fmla="*/ 30711 w 154097"/>
                <a:gd name="connsiteY0" fmla="*/ 79740 h 117026"/>
                <a:gd name="connsiteX1" fmla="*/ 37287 w 154097"/>
                <a:gd name="connsiteY1" fmla="*/ 86316 h 117026"/>
                <a:gd name="connsiteX2" fmla="*/ 30711 w 154097"/>
                <a:gd name="connsiteY2" fmla="*/ 92892 h 117026"/>
                <a:gd name="connsiteX3" fmla="*/ 24135 w 154097"/>
                <a:gd name="connsiteY3" fmla="*/ 86316 h 117026"/>
                <a:gd name="connsiteX4" fmla="*/ 30711 w 154097"/>
                <a:gd name="connsiteY4" fmla="*/ 79740 h 117026"/>
                <a:gd name="connsiteX5" fmla="*/ 30711 w 154097"/>
                <a:gd name="connsiteY5" fmla="*/ 73164 h 117026"/>
                <a:gd name="connsiteX6" fmla="*/ 17559 w 154097"/>
                <a:gd name="connsiteY6" fmla="*/ 86316 h 117026"/>
                <a:gd name="connsiteX7" fmla="*/ 30711 w 154097"/>
                <a:gd name="connsiteY7" fmla="*/ 99468 h 117026"/>
                <a:gd name="connsiteX8" fmla="*/ 43863 w 154097"/>
                <a:gd name="connsiteY8" fmla="*/ 86316 h 117026"/>
                <a:gd name="connsiteX9" fmla="*/ 30711 w 154097"/>
                <a:gd name="connsiteY9" fmla="*/ 73164 h 117026"/>
                <a:gd name="connsiteX10" fmla="*/ 30711 w 154097"/>
                <a:gd name="connsiteY10" fmla="*/ 67989 h 117026"/>
                <a:gd name="connsiteX11" fmla="*/ 49038 w 154097"/>
                <a:gd name="connsiteY11" fmla="*/ 86316 h 117026"/>
                <a:gd name="connsiteX12" fmla="*/ 30711 w 154097"/>
                <a:gd name="connsiteY12" fmla="*/ 104642 h 117026"/>
                <a:gd name="connsiteX13" fmla="*/ 12384 w 154097"/>
                <a:gd name="connsiteY13" fmla="*/ 86316 h 117026"/>
                <a:gd name="connsiteX14" fmla="*/ 30711 w 154097"/>
                <a:gd name="connsiteY14" fmla="*/ 67989 h 117026"/>
                <a:gd name="connsiteX15" fmla="*/ 105513 w 154097"/>
                <a:gd name="connsiteY15" fmla="*/ 58040 h 117026"/>
                <a:gd name="connsiteX16" fmla="*/ 115916 w 154097"/>
                <a:gd name="connsiteY16" fmla="*/ 68443 h 117026"/>
                <a:gd name="connsiteX17" fmla="*/ 105513 w 154097"/>
                <a:gd name="connsiteY17" fmla="*/ 78846 h 117026"/>
                <a:gd name="connsiteX18" fmla="*/ 95110 w 154097"/>
                <a:gd name="connsiteY18" fmla="*/ 68443 h 117026"/>
                <a:gd name="connsiteX19" fmla="*/ 105513 w 154097"/>
                <a:gd name="connsiteY19" fmla="*/ 58040 h 117026"/>
                <a:gd name="connsiteX20" fmla="*/ 105513 w 154097"/>
                <a:gd name="connsiteY20" fmla="*/ 47637 h 117026"/>
                <a:gd name="connsiteX21" fmla="*/ 84707 w 154097"/>
                <a:gd name="connsiteY21" fmla="*/ 68443 h 117026"/>
                <a:gd name="connsiteX22" fmla="*/ 105513 w 154097"/>
                <a:gd name="connsiteY22" fmla="*/ 89249 h 117026"/>
                <a:gd name="connsiteX23" fmla="*/ 126319 w 154097"/>
                <a:gd name="connsiteY23" fmla="*/ 68443 h 117026"/>
                <a:gd name="connsiteX24" fmla="*/ 105513 w 154097"/>
                <a:gd name="connsiteY24" fmla="*/ 47637 h 117026"/>
                <a:gd name="connsiteX25" fmla="*/ 105513 w 154097"/>
                <a:gd name="connsiteY25" fmla="*/ 39450 h 117026"/>
                <a:gd name="connsiteX26" fmla="*/ 134506 w 154097"/>
                <a:gd name="connsiteY26" fmla="*/ 68443 h 117026"/>
                <a:gd name="connsiteX27" fmla="*/ 105513 w 154097"/>
                <a:gd name="connsiteY27" fmla="*/ 97435 h 117026"/>
                <a:gd name="connsiteX28" fmla="*/ 76520 w 154097"/>
                <a:gd name="connsiteY28" fmla="*/ 68443 h 117026"/>
                <a:gd name="connsiteX29" fmla="*/ 105513 w 154097"/>
                <a:gd name="connsiteY29" fmla="*/ 39450 h 117026"/>
                <a:gd name="connsiteX30" fmla="*/ 42626 w 154097"/>
                <a:gd name="connsiteY30" fmla="*/ 24135 h 117026"/>
                <a:gd name="connsiteX31" fmla="*/ 49202 w 154097"/>
                <a:gd name="connsiteY31" fmla="*/ 30711 h 117026"/>
                <a:gd name="connsiteX32" fmla="*/ 42626 w 154097"/>
                <a:gd name="connsiteY32" fmla="*/ 37287 h 117026"/>
                <a:gd name="connsiteX33" fmla="*/ 36050 w 154097"/>
                <a:gd name="connsiteY33" fmla="*/ 30711 h 117026"/>
                <a:gd name="connsiteX34" fmla="*/ 42626 w 154097"/>
                <a:gd name="connsiteY34" fmla="*/ 24135 h 117026"/>
                <a:gd name="connsiteX35" fmla="*/ 42626 w 154097"/>
                <a:gd name="connsiteY35" fmla="*/ 17559 h 117026"/>
                <a:gd name="connsiteX36" fmla="*/ 29474 w 154097"/>
                <a:gd name="connsiteY36" fmla="*/ 30711 h 117026"/>
                <a:gd name="connsiteX37" fmla="*/ 42626 w 154097"/>
                <a:gd name="connsiteY37" fmla="*/ 43863 h 117026"/>
                <a:gd name="connsiteX38" fmla="*/ 55778 w 154097"/>
                <a:gd name="connsiteY38" fmla="*/ 30711 h 117026"/>
                <a:gd name="connsiteX39" fmla="*/ 42626 w 154097"/>
                <a:gd name="connsiteY39" fmla="*/ 17559 h 117026"/>
                <a:gd name="connsiteX40" fmla="*/ 42626 w 154097"/>
                <a:gd name="connsiteY40" fmla="*/ 12384 h 117026"/>
                <a:gd name="connsiteX41" fmla="*/ 60953 w 154097"/>
                <a:gd name="connsiteY41" fmla="*/ 30711 h 117026"/>
                <a:gd name="connsiteX42" fmla="*/ 42626 w 154097"/>
                <a:gd name="connsiteY42" fmla="*/ 49037 h 117026"/>
                <a:gd name="connsiteX43" fmla="*/ 24299 w 154097"/>
                <a:gd name="connsiteY43" fmla="*/ 30711 h 117026"/>
                <a:gd name="connsiteX44" fmla="*/ 42626 w 154097"/>
                <a:gd name="connsiteY44" fmla="*/ 12384 h 117026"/>
                <a:gd name="connsiteX45" fmla="*/ 42626 w 154097"/>
                <a:gd name="connsiteY45" fmla="*/ 0 h 117026"/>
                <a:gd name="connsiteX46" fmla="*/ 38200 w 154097"/>
                <a:gd name="connsiteY46" fmla="*/ 355 h 117026"/>
                <a:gd name="connsiteX47" fmla="*/ 38236 w 154097"/>
                <a:gd name="connsiteY47" fmla="*/ 538 h 117026"/>
                <a:gd name="connsiteX48" fmla="*/ 23655 w 154097"/>
                <a:gd name="connsiteY48" fmla="*/ 6591 h 117026"/>
                <a:gd name="connsiteX49" fmla="*/ 17975 w 154097"/>
                <a:gd name="connsiteY49" fmla="*/ 12482 h 117026"/>
                <a:gd name="connsiteX50" fmla="*/ 18485 w 154097"/>
                <a:gd name="connsiteY50" fmla="*/ 12886 h 117026"/>
                <a:gd name="connsiteX51" fmla="*/ 12185 w 154097"/>
                <a:gd name="connsiteY51" fmla="*/ 26758 h 117026"/>
                <a:gd name="connsiteX52" fmla="*/ 11915 w 154097"/>
                <a:gd name="connsiteY52" fmla="*/ 30711 h 117026"/>
                <a:gd name="connsiteX53" fmla="*/ 12205 w 154097"/>
                <a:gd name="connsiteY53" fmla="*/ 34713 h 117026"/>
                <a:gd name="connsiteX54" fmla="*/ 18087 w 154097"/>
                <a:gd name="connsiteY54" fmla="*/ 49122 h 117026"/>
                <a:gd name="connsiteX55" fmla="*/ 23907 w 154097"/>
                <a:gd name="connsiteY55" fmla="*/ 54985 h 117026"/>
                <a:gd name="connsiteX56" fmla="*/ 30867 w 154097"/>
                <a:gd name="connsiteY56" fmla="*/ 53314 h 117026"/>
                <a:gd name="connsiteX57" fmla="*/ 33257 w 154097"/>
                <a:gd name="connsiteY57" fmla="*/ 55807 h 117026"/>
                <a:gd name="connsiteX58" fmla="*/ 30711 w 154097"/>
                <a:gd name="connsiteY58" fmla="*/ 55605 h 117026"/>
                <a:gd name="connsiteX59" fmla="*/ 26285 w 154097"/>
                <a:gd name="connsiteY59" fmla="*/ 55960 h 117026"/>
                <a:gd name="connsiteX60" fmla="*/ 26321 w 154097"/>
                <a:gd name="connsiteY60" fmla="*/ 56143 h 117026"/>
                <a:gd name="connsiteX61" fmla="*/ 11740 w 154097"/>
                <a:gd name="connsiteY61" fmla="*/ 62196 h 117026"/>
                <a:gd name="connsiteX62" fmla="*/ 6060 w 154097"/>
                <a:gd name="connsiteY62" fmla="*/ 68087 h 117026"/>
                <a:gd name="connsiteX63" fmla="*/ 6570 w 154097"/>
                <a:gd name="connsiteY63" fmla="*/ 68492 h 117026"/>
                <a:gd name="connsiteX64" fmla="*/ 270 w 154097"/>
                <a:gd name="connsiteY64" fmla="*/ 82363 h 117026"/>
                <a:gd name="connsiteX65" fmla="*/ 0 w 154097"/>
                <a:gd name="connsiteY65" fmla="*/ 86316 h 117026"/>
                <a:gd name="connsiteX66" fmla="*/ 290 w 154097"/>
                <a:gd name="connsiteY66" fmla="*/ 90318 h 117026"/>
                <a:gd name="connsiteX67" fmla="*/ 6172 w 154097"/>
                <a:gd name="connsiteY67" fmla="*/ 104727 h 117026"/>
                <a:gd name="connsiteX68" fmla="*/ 11992 w 154097"/>
                <a:gd name="connsiteY68" fmla="*/ 110590 h 117026"/>
                <a:gd name="connsiteX69" fmla="*/ 26407 w 154097"/>
                <a:gd name="connsiteY69" fmla="*/ 116697 h 117026"/>
                <a:gd name="connsiteX70" fmla="*/ 30711 w 154097"/>
                <a:gd name="connsiteY70" fmla="*/ 117026 h 117026"/>
                <a:gd name="connsiteX71" fmla="*/ 35101 w 154097"/>
                <a:gd name="connsiteY71" fmla="*/ 116677 h 117026"/>
                <a:gd name="connsiteX72" fmla="*/ 49408 w 154097"/>
                <a:gd name="connsiteY72" fmla="*/ 110640 h 117026"/>
                <a:gd name="connsiteX73" fmla="*/ 55193 w 154097"/>
                <a:gd name="connsiteY73" fmla="*/ 104765 h 117026"/>
                <a:gd name="connsiteX74" fmla="*/ 60552 w 154097"/>
                <a:gd name="connsiteY74" fmla="*/ 90345 h 117026"/>
                <a:gd name="connsiteX75" fmla="*/ 60563 w 154097"/>
                <a:gd name="connsiteY75" fmla="*/ 90347 h 117026"/>
                <a:gd name="connsiteX76" fmla="*/ 61157 w 154097"/>
                <a:gd name="connsiteY76" fmla="*/ 90123 h 117026"/>
                <a:gd name="connsiteX77" fmla="*/ 61422 w 154097"/>
                <a:gd name="connsiteY77" fmla="*/ 86316 h 117026"/>
                <a:gd name="connsiteX78" fmla="*/ 61166 w 154097"/>
                <a:gd name="connsiteY78" fmla="*/ 82538 h 117026"/>
                <a:gd name="connsiteX79" fmla="*/ 55220 w 154097"/>
                <a:gd name="connsiteY79" fmla="*/ 67866 h 117026"/>
                <a:gd name="connsiteX80" fmla="*/ 49344 w 154097"/>
                <a:gd name="connsiteY80" fmla="*/ 61976 h 117026"/>
                <a:gd name="connsiteX81" fmla="*/ 48444 w 154097"/>
                <a:gd name="connsiteY81" fmla="*/ 62950 h 117026"/>
                <a:gd name="connsiteX82" fmla="*/ 41900 w 154097"/>
                <a:gd name="connsiteY82" fmla="*/ 63894 h 117026"/>
                <a:gd name="connsiteX83" fmla="*/ 39593 w 154097"/>
                <a:gd name="connsiteY83" fmla="*/ 61189 h 117026"/>
                <a:gd name="connsiteX84" fmla="*/ 42626 w 154097"/>
                <a:gd name="connsiteY84" fmla="*/ 61421 h 117026"/>
                <a:gd name="connsiteX85" fmla="*/ 47016 w 154097"/>
                <a:gd name="connsiteY85" fmla="*/ 61072 h 117026"/>
                <a:gd name="connsiteX86" fmla="*/ 61323 w 154097"/>
                <a:gd name="connsiteY86" fmla="*/ 55035 h 117026"/>
                <a:gd name="connsiteX87" fmla="*/ 67108 w 154097"/>
                <a:gd name="connsiteY87" fmla="*/ 49160 h 117026"/>
                <a:gd name="connsiteX88" fmla="*/ 65312 w 154097"/>
                <a:gd name="connsiteY88" fmla="*/ 42232 h 117026"/>
                <a:gd name="connsiteX89" fmla="*/ 67258 w 154097"/>
                <a:gd name="connsiteY89" fmla="*/ 40194 h 117026"/>
                <a:gd name="connsiteX90" fmla="*/ 67323 w 154097"/>
                <a:gd name="connsiteY90" fmla="*/ 40245 h 117026"/>
                <a:gd name="connsiteX91" fmla="*/ 57356 w 154097"/>
                <a:gd name="connsiteY91" fmla="*/ 62189 h 117026"/>
                <a:gd name="connsiteX92" fmla="*/ 56929 w 154097"/>
                <a:gd name="connsiteY92" fmla="*/ 68443 h 117026"/>
                <a:gd name="connsiteX93" fmla="*/ 57388 w 154097"/>
                <a:gd name="connsiteY93" fmla="*/ 74775 h 117026"/>
                <a:gd name="connsiteX94" fmla="*/ 66694 w 154097"/>
                <a:gd name="connsiteY94" fmla="*/ 97569 h 117026"/>
                <a:gd name="connsiteX95" fmla="*/ 75901 w 154097"/>
                <a:gd name="connsiteY95" fmla="*/ 106845 h 117026"/>
                <a:gd name="connsiteX96" fmla="*/ 98704 w 154097"/>
                <a:gd name="connsiteY96" fmla="*/ 116505 h 117026"/>
                <a:gd name="connsiteX97" fmla="*/ 105513 w 154097"/>
                <a:gd name="connsiteY97" fmla="*/ 117026 h 117026"/>
                <a:gd name="connsiteX98" fmla="*/ 112458 w 154097"/>
                <a:gd name="connsiteY98" fmla="*/ 116474 h 117026"/>
                <a:gd name="connsiteX99" fmla="*/ 135091 w 154097"/>
                <a:gd name="connsiteY99" fmla="*/ 106923 h 117026"/>
                <a:gd name="connsiteX100" fmla="*/ 144243 w 154097"/>
                <a:gd name="connsiteY100" fmla="*/ 97629 h 117026"/>
                <a:gd name="connsiteX101" fmla="*/ 152720 w 154097"/>
                <a:gd name="connsiteY101" fmla="*/ 74816 h 117026"/>
                <a:gd name="connsiteX102" fmla="*/ 152738 w 154097"/>
                <a:gd name="connsiteY102" fmla="*/ 74820 h 117026"/>
                <a:gd name="connsiteX103" fmla="*/ 153677 w 154097"/>
                <a:gd name="connsiteY103" fmla="*/ 74466 h 117026"/>
                <a:gd name="connsiteX104" fmla="*/ 154097 w 154097"/>
                <a:gd name="connsiteY104" fmla="*/ 68443 h 117026"/>
                <a:gd name="connsiteX105" fmla="*/ 153692 w 154097"/>
                <a:gd name="connsiteY105" fmla="*/ 62467 h 117026"/>
                <a:gd name="connsiteX106" fmla="*/ 144286 w 154097"/>
                <a:gd name="connsiteY106" fmla="*/ 39255 h 117026"/>
                <a:gd name="connsiteX107" fmla="*/ 134991 w 154097"/>
                <a:gd name="connsiteY107" fmla="*/ 29938 h 117026"/>
                <a:gd name="connsiteX108" fmla="*/ 133566 w 154097"/>
                <a:gd name="connsiteY108" fmla="*/ 31479 h 117026"/>
                <a:gd name="connsiteX109" fmla="*/ 112501 w 154097"/>
                <a:gd name="connsiteY109" fmla="*/ 20413 h 117026"/>
                <a:gd name="connsiteX110" fmla="*/ 105513 w 154097"/>
                <a:gd name="connsiteY110" fmla="*/ 19859 h 117026"/>
                <a:gd name="connsiteX111" fmla="*/ 98512 w 154097"/>
                <a:gd name="connsiteY111" fmla="*/ 20420 h 117026"/>
                <a:gd name="connsiteX112" fmla="*/ 98569 w 154097"/>
                <a:gd name="connsiteY112" fmla="*/ 20710 h 117026"/>
                <a:gd name="connsiteX113" fmla="*/ 75501 w 154097"/>
                <a:gd name="connsiteY113" fmla="*/ 30286 h 117026"/>
                <a:gd name="connsiteX114" fmla="*/ 73200 w 154097"/>
                <a:gd name="connsiteY114" fmla="*/ 32672 h 117026"/>
                <a:gd name="connsiteX115" fmla="*/ 73337 w 154097"/>
                <a:gd name="connsiteY115" fmla="*/ 30711 h 117026"/>
                <a:gd name="connsiteX116" fmla="*/ 73081 w 154097"/>
                <a:gd name="connsiteY116" fmla="*/ 26933 h 117026"/>
                <a:gd name="connsiteX117" fmla="*/ 67135 w 154097"/>
                <a:gd name="connsiteY117" fmla="*/ 12261 h 117026"/>
                <a:gd name="connsiteX118" fmla="*/ 61259 w 154097"/>
                <a:gd name="connsiteY118" fmla="*/ 6371 h 117026"/>
                <a:gd name="connsiteX119" fmla="*/ 60359 w 154097"/>
                <a:gd name="connsiteY119" fmla="*/ 7345 h 117026"/>
                <a:gd name="connsiteX120" fmla="*/ 47043 w 154097"/>
                <a:gd name="connsiteY120" fmla="*/ 350 h 117026"/>
                <a:gd name="connsiteX121" fmla="*/ 42626 w 154097"/>
                <a:gd name="connsiteY121" fmla="*/ 0 h 1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4097" h="117026">
                  <a:moveTo>
                    <a:pt x="30711" y="79740"/>
                  </a:moveTo>
                  <a:cubicBezTo>
                    <a:pt x="34343" y="79740"/>
                    <a:pt x="37287" y="82684"/>
                    <a:pt x="37287" y="86316"/>
                  </a:cubicBezTo>
                  <a:cubicBezTo>
                    <a:pt x="37287" y="89947"/>
                    <a:pt x="34343" y="92892"/>
                    <a:pt x="30711" y="92892"/>
                  </a:cubicBezTo>
                  <a:cubicBezTo>
                    <a:pt x="27079" y="92892"/>
                    <a:pt x="24135" y="89947"/>
                    <a:pt x="24135" y="86316"/>
                  </a:cubicBezTo>
                  <a:cubicBezTo>
                    <a:pt x="24135" y="82684"/>
                    <a:pt x="27079" y="79740"/>
                    <a:pt x="30711" y="79740"/>
                  </a:cubicBezTo>
                  <a:close/>
                  <a:moveTo>
                    <a:pt x="30711" y="73164"/>
                  </a:moveTo>
                  <a:cubicBezTo>
                    <a:pt x="23447" y="73164"/>
                    <a:pt x="17559" y="79052"/>
                    <a:pt x="17559" y="86316"/>
                  </a:cubicBezTo>
                  <a:cubicBezTo>
                    <a:pt x="17559" y="93579"/>
                    <a:pt x="23447" y="99468"/>
                    <a:pt x="30711" y="99468"/>
                  </a:cubicBezTo>
                  <a:cubicBezTo>
                    <a:pt x="37974" y="99468"/>
                    <a:pt x="43863" y="93579"/>
                    <a:pt x="43863" y="86316"/>
                  </a:cubicBezTo>
                  <a:cubicBezTo>
                    <a:pt x="43863" y="79052"/>
                    <a:pt x="37974" y="73164"/>
                    <a:pt x="30711" y="73164"/>
                  </a:cubicBezTo>
                  <a:close/>
                  <a:moveTo>
                    <a:pt x="30711" y="67989"/>
                  </a:moveTo>
                  <a:cubicBezTo>
                    <a:pt x="40832" y="67989"/>
                    <a:pt x="49038" y="76194"/>
                    <a:pt x="49038" y="86316"/>
                  </a:cubicBezTo>
                  <a:cubicBezTo>
                    <a:pt x="49038" y="96437"/>
                    <a:pt x="40832" y="104642"/>
                    <a:pt x="30711" y="104642"/>
                  </a:cubicBezTo>
                  <a:cubicBezTo>
                    <a:pt x="20589" y="104642"/>
                    <a:pt x="12384" y="96437"/>
                    <a:pt x="12384" y="86316"/>
                  </a:cubicBezTo>
                  <a:cubicBezTo>
                    <a:pt x="12384" y="76194"/>
                    <a:pt x="20589" y="67989"/>
                    <a:pt x="30711" y="67989"/>
                  </a:cubicBezTo>
                  <a:close/>
                  <a:moveTo>
                    <a:pt x="105513" y="58040"/>
                  </a:moveTo>
                  <a:cubicBezTo>
                    <a:pt x="111259" y="58040"/>
                    <a:pt x="115916" y="62697"/>
                    <a:pt x="115916" y="68443"/>
                  </a:cubicBezTo>
                  <a:cubicBezTo>
                    <a:pt x="115916" y="74188"/>
                    <a:pt x="111259" y="78846"/>
                    <a:pt x="105513" y="78846"/>
                  </a:cubicBezTo>
                  <a:cubicBezTo>
                    <a:pt x="99768" y="78846"/>
                    <a:pt x="95110" y="74188"/>
                    <a:pt x="95110" y="68443"/>
                  </a:cubicBezTo>
                  <a:cubicBezTo>
                    <a:pt x="95110" y="62697"/>
                    <a:pt x="99768" y="58040"/>
                    <a:pt x="105513" y="58040"/>
                  </a:cubicBezTo>
                  <a:close/>
                  <a:moveTo>
                    <a:pt x="105513" y="47637"/>
                  </a:moveTo>
                  <a:cubicBezTo>
                    <a:pt x="94022" y="47637"/>
                    <a:pt x="84707" y="56952"/>
                    <a:pt x="84707" y="68443"/>
                  </a:cubicBezTo>
                  <a:cubicBezTo>
                    <a:pt x="84707" y="79934"/>
                    <a:pt x="94022" y="89249"/>
                    <a:pt x="105513" y="89249"/>
                  </a:cubicBezTo>
                  <a:cubicBezTo>
                    <a:pt x="117004" y="89249"/>
                    <a:pt x="126319" y="79934"/>
                    <a:pt x="126319" y="68443"/>
                  </a:cubicBezTo>
                  <a:cubicBezTo>
                    <a:pt x="126319" y="56952"/>
                    <a:pt x="117004" y="47637"/>
                    <a:pt x="105513" y="47637"/>
                  </a:cubicBezTo>
                  <a:close/>
                  <a:moveTo>
                    <a:pt x="105513" y="39450"/>
                  </a:moveTo>
                  <a:cubicBezTo>
                    <a:pt x="121525" y="39450"/>
                    <a:pt x="134506" y="52430"/>
                    <a:pt x="134506" y="68443"/>
                  </a:cubicBezTo>
                  <a:cubicBezTo>
                    <a:pt x="134506" y="84455"/>
                    <a:pt x="121525" y="97435"/>
                    <a:pt x="105513" y="97435"/>
                  </a:cubicBezTo>
                  <a:cubicBezTo>
                    <a:pt x="89501" y="97435"/>
                    <a:pt x="76520" y="84455"/>
                    <a:pt x="76520" y="68443"/>
                  </a:cubicBezTo>
                  <a:cubicBezTo>
                    <a:pt x="76520" y="52430"/>
                    <a:pt x="89501" y="39450"/>
                    <a:pt x="105513" y="39450"/>
                  </a:cubicBezTo>
                  <a:close/>
                  <a:moveTo>
                    <a:pt x="42626" y="24135"/>
                  </a:moveTo>
                  <a:cubicBezTo>
                    <a:pt x="46258" y="24135"/>
                    <a:pt x="49202" y="27079"/>
                    <a:pt x="49202" y="30711"/>
                  </a:cubicBezTo>
                  <a:cubicBezTo>
                    <a:pt x="49202" y="34342"/>
                    <a:pt x="46258" y="37287"/>
                    <a:pt x="42626" y="37287"/>
                  </a:cubicBezTo>
                  <a:cubicBezTo>
                    <a:pt x="38994" y="37287"/>
                    <a:pt x="36050" y="34342"/>
                    <a:pt x="36050" y="30711"/>
                  </a:cubicBezTo>
                  <a:cubicBezTo>
                    <a:pt x="36050" y="27079"/>
                    <a:pt x="38994" y="24135"/>
                    <a:pt x="42626" y="24135"/>
                  </a:cubicBezTo>
                  <a:close/>
                  <a:moveTo>
                    <a:pt x="42626" y="17559"/>
                  </a:moveTo>
                  <a:cubicBezTo>
                    <a:pt x="35362" y="17559"/>
                    <a:pt x="29474" y="23447"/>
                    <a:pt x="29474" y="30711"/>
                  </a:cubicBezTo>
                  <a:cubicBezTo>
                    <a:pt x="29474" y="37974"/>
                    <a:pt x="35362" y="43863"/>
                    <a:pt x="42626" y="43863"/>
                  </a:cubicBezTo>
                  <a:cubicBezTo>
                    <a:pt x="49889" y="43863"/>
                    <a:pt x="55778" y="37974"/>
                    <a:pt x="55778" y="30711"/>
                  </a:cubicBezTo>
                  <a:cubicBezTo>
                    <a:pt x="55778" y="23447"/>
                    <a:pt x="49889" y="17559"/>
                    <a:pt x="42626" y="17559"/>
                  </a:cubicBezTo>
                  <a:close/>
                  <a:moveTo>
                    <a:pt x="42626" y="12384"/>
                  </a:moveTo>
                  <a:cubicBezTo>
                    <a:pt x="52747" y="12384"/>
                    <a:pt x="60953" y="20589"/>
                    <a:pt x="60953" y="30711"/>
                  </a:cubicBezTo>
                  <a:cubicBezTo>
                    <a:pt x="60953" y="40832"/>
                    <a:pt x="52747" y="49037"/>
                    <a:pt x="42626" y="49037"/>
                  </a:cubicBezTo>
                  <a:cubicBezTo>
                    <a:pt x="32504" y="49037"/>
                    <a:pt x="24299" y="40832"/>
                    <a:pt x="24299" y="30711"/>
                  </a:cubicBezTo>
                  <a:cubicBezTo>
                    <a:pt x="24299" y="20589"/>
                    <a:pt x="32504" y="12384"/>
                    <a:pt x="42626" y="12384"/>
                  </a:cubicBezTo>
                  <a:close/>
                  <a:moveTo>
                    <a:pt x="42626" y="0"/>
                  </a:moveTo>
                  <a:cubicBezTo>
                    <a:pt x="41121" y="0"/>
                    <a:pt x="39641" y="108"/>
                    <a:pt x="38200" y="355"/>
                  </a:cubicBezTo>
                  <a:cubicBezTo>
                    <a:pt x="38212" y="416"/>
                    <a:pt x="38224" y="477"/>
                    <a:pt x="38236" y="538"/>
                  </a:cubicBezTo>
                  <a:cubicBezTo>
                    <a:pt x="38589" y="2379"/>
                    <a:pt x="33822" y="12880"/>
                    <a:pt x="23655" y="6591"/>
                  </a:cubicBezTo>
                  <a:cubicBezTo>
                    <a:pt x="21497" y="8280"/>
                    <a:pt x="19573" y="10254"/>
                    <a:pt x="17975" y="12482"/>
                  </a:cubicBezTo>
                  <a:lnTo>
                    <a:pt x="18485" y="12886"/>
                  </a:lnTo>
                  <a:cubicBezTo>
                    <a:pt x="19908" y="14031"/>
                    <a:pt x="22951" y="24578"/>
                    <a:pt x="12185" y="26758"/>
                  </a:cubicBezTo>
                  <a:cubicBezTo>
                    <a:pt x="12001" y="28050"/>
                    <a:pt x="11915" y="29370"/>
                    <a:pt x="11915" y="30711"/>
                  </a:cubicBezTo>
                  <a:cubicBezTo>
                    <a:pt x="11915" y="32069"/>
                    <a:pt x="12003" y="33406"/>
                    <a:pt x="12205" y="34713"/>
                  </a:cubicBezTo>
                  <a:cubicBezTo>
                    <a:pt x="14595" y="34762"/>
                    <a:pt x="23914" y="39491"/>
                    <a:pt x="18087" y="49122"/>
                  </a:cubicBezTo>
                  <a:cubicBezTo>
                    <a:pt x="19743" y="51342"/>
                    <a:pt x="21692" y="53327"/>
                    <a:pt x="23907" y="54985"/>
                  </a:cubicBezTo>
                  <a:cubicBezTo>
                    <a:pt x="24981" y="54108"/>
                    <a:pt x="27883" y="52924"/>
                    <a:pt x="30867" y="53314"/>
                  </a:cubicBezTo>
                  <a:lnTo>
                    <a:pt x="33257" y="55807"/>
                  </a:lnTo>
                  <a:lnTo>
                    <a:pt x="30711" y="55605"/>
                  </a:lnTo>
                  <a:cubicBezTo>
                    <a:pt x="29206" y="55605"/>
                    <a:pt x="27726" y="55713"/>
                    <a:pt x="26285" y="55960"/>
                  </a:cubicBezTo>
                  <a:cubicBezTo>
                    <a:pt x="26297" y="56021"/>
                    <a:pt x="26309" y="56082"/>
                    <a:pt x="26321" y="56143"/>
                  </a:cubicBezTo>
                  <a:cubicBezTo>
                    <a:pt x="26674" y="57984"/>
                    <a:pt x="21907" y="68485"/>
                    <a:pt x="11740" y="62196"/>
                  </a:cubicBezTo>
                  <a:cubicBezTo>
                    <a:pt x="9582" y="63886"/>
                    <a:pt x="7658" y="65859"/>
                    <a:pt x="6060" y="68087"/>
                  </a:cubicBezTo>
                  <a:lnTo>
                    <a:pt x="6570" y="68492"/>
                  </a:lnTo>
                  <a:cubicBezTo>
                    <a:pt x="7993" y="69636"/>
                    <a:pt x="11036" y="80183"/>
                    <a:pt x="270" y="82363"/>
                  </a:cubicBezTo>
                  <a:cubicBezTo>
                    <a:pt x="86" y="83655"/>
                    <a:pt x="0" y="84975"/>
                    <a:pt x="0" y="86316"/>
                  </a:cubicBezTo>
                  <a:cubicBezTo>
                    <a:pt x="0" y="87674"/>
                    <a:pt x="88" y="89011"/>
                    <a:pt x="290" y="90318"/>
                  </a:cubicBezTo>
                  <a:cubicBezTo>
                    <a:pt x="2680" y="90367"/>
                    <a:pt x="11999" y="95096"/>
                    <a:pt x="6172" y="104727"/>
                  </a:cubicBezTo>
                  <a:cubicBezTo>
                    <a:pt x="7828" y="106947"/>
                    <a:pt x="9777" y="108932"/>
                    <a:pt x="11992" y="110590"/>
                  </a:cubicBezTo>
                  <a:cubicBezTo>
                    <a:pt x="14140" y="108836"/>
                    <a:pt x="23600" y="105852"/>
                    <a:pt x="26407" y="116697"/>
                  </a:cubicBezTo>
                  <a:cubicBezTo>
                    <a:pt x="27810" y="116924"/>
                    <a:pt x="29248" y="117026"/>
                    <a:pt x="30711" y="117026"/>
                  </a:cubicBezTo>
                  <a:cubicBezTo>
                    <a:pt x="32203" y="117026"/>
                    <a:pt x="33670" y="116920"/>
                    <a:pt x="35101" y="116677"/>
                  </a:cubicBezTo>
                  <a:cubicBezTo>
                    <a:pt x="35012" y="114470"/>
                    <a:pt x="39704" y="104850"/>
                    <a:pt x="49408" y="110640"/>
                  </a:cubicBezTo>
                  <a:cubicBezTo>
                    <a:pt x="51602" y="108963"/>
                    <a:pt x="53562" y="106995"/>
                    <a:pt x="55193" y="104765"/>
                  </a:cubicBezTo>
                  <a:cubicBezTo>
                    <a:pt x="53238" y="102089"/>
                    <a:pt x="50572" y="93772"/>
                    <a:pt x="60552" y="90345"/>
                  </a:cubicBezTo>
                  <a:lnTo>
                    <a:pt x="60563" y="90347"/>
                  </a:lnTo>
                  <a:cubicBezTo>
                    <a:pt x="60736" y="90260"/>
                    <a:pt x="60935" y="90185"/>
                    <a:pt x="61157" y="90123"/>
                  </a:cubicBezTo>
                  <a:cubicBezTo>
                    <a:pt x="61343" y="88878"/>
                    <a:pt x="61422" y="87607"/>
                    <a:pt x="61422" y="86316"/>
                  </a:cubicBezTo>
                  <a:cubicBezTo>
                    <a:pt x="61422" y="85036"/>
                    <a:pt x="61344" y="83774"/>
                    <a:pt x="61166" y="82538"/>
                  </a:cubicBezTo>
                  <a:cubicBezTo>
                    <a:pt x="59171" y="82795"/>
                    <a:pt x="48885" y="77994"/>
                    <a:pt x="55220" y="67866"/>
                  </a:cubicBezTo>
                  <a:cubicBezTo>
                    <a:pt x="53550" y="65633"/>
                    <a:pt x="51581" y="63638"/>
                    <a:pt x="49344" y="61976"/>
                  </a:cubicBezTo>
                  <a:lnTo>
                    <a:pt x="48444" y="62950"/>
                  </a:lnTo>
                  <a:cubicBezTo>
                    <a:pt x="47826" y="63610"/>
                    <a:pt x="44882" y="64492"/>
                    <a:pt x="41900" y="63894"/>
                  </a:cubicBezTo>
                  <a:lnTo>
                    <a:pt x="39593" y="61189"/>
                  </a:lnTo>
                  <a:lnTo>
                    <a:pt x="42626" y="61421"/>
                  </a:lnTo>
                  <a:cubicBezTo>
                    <a:pt x="44118" y="61421"/>
                    <a:pt x="45585" y="61315"/>
                    <a:pt x="47016" y="61072"/>
                  </a:cubicBezTo>
                  <a:cubicBezTo>
                    <a:pt x="46927" y="58865"/>
                    <a:pt x="51619" y="49245"/>
                    <a:pt x="61323" y="55035"/>
                  </a:cubicBezTo>
                  <a:cubicBezTo>
                    <a:pt x="63518" y="53358"/>
                    <a:pt x="65478" y="51390"/>
                    <a:pt x="67108" y="49160"/>
                  </a:cubicBezTo>
                  <a:cubicBezTo>
                    <a:pt x="66131" y="47822"/>
                    <a:pt x="64976" y="45074"/>
                    <a:pt x="65312" y="42232"/>
                  </a:cubicBezTo>
                  <a:lnTo>
                    <a:pt x="67258" y="40194"/>
                  </a:lnTo>
                  <a:lnTo>
                    <a:pt x="67323" y="40245"/>
                  </a:lnTo>
                  <a:cubicBezTo>
                    <a:pt x="69575" y="42056"/>
                    <a:pt x="74388" y="58740"/>
                    <a:pt x="57356" y="62189"/>
                  </a:cubicBezTo>
                  <a:cubicBezTo>
                    <a:pt x="57065" y="64234"/>
                    <a:pt x="56929" y="66322"/>
                    <a:pt x="56929" y="68443"/>
                  </a:cubicBezTo>
                  <a:cubicBezTo>
                    <a:pt x="56929" y="70591"/>
                    <a:pt x="57069" y="72707"/>
                    <a:pt x="57388" y="74775"/>
                  </a:cubicBezTo>
                  <a:cubicBezTo>
                    <a:pt x="61170" y="74853"/>
                    <a:pt x="75911" y="82332"/>
                    <a:pt x="66694" y="97569"/>
                  </a:cubicBezTo>
                  <a:cubicBezTo>
                    <a:pt x="69313" y="101081"/>
                    <a:pt x="72397" y="104222"/>
                    <a:pt x="75901" y="106845"/>
                  </a:cubicBezTo>
                  <a:cubicBezTo>
                    <a:pt x="79298" y="104069"/>
                    <a:pt x="94263" y="99349"/>
                    <a:pt x="98704" y="116505"/>
                  </a:cubicBezTo>
                  <a:cubicBezTo>
                    <a:pt x="100924" y="116865"/>
                    <a:pt x="103200" y="117026"/>
                    <a:pt x="105513" y="117026"/>
                  </a:cubicBezTo>
                  <a:cubicBezTo>
                    <a:pt x="107874" y="117026"/>
                    <a:pt x="110195" y="116858"/>
                    <a:pt x="112458" y="116474"/>
                  </a:cubicBezTo>
                  <a:cubicBezTo>
                    <a:pt x="112318" y="112982"/>
                    <a:pt x="119741" y="97763"/>
                    <a:pt x="135091" y="106923"/>
                  </a:cubicBezTo>
                  <a:cubicBezTo>
                    <a:pt x="138563" y="104270"/>
                    <a:pt x="141663" y="101157"/>
                    <a:pt x="144243" y="97629"/>
                  </a:cubicBezTo>
                  <a:cubicBezTo>
                    <a:pt x="141151" y="93396"/>
                    <a:pt x="136934" y="80238"/>
                    <a:pt x="152720" y="74816"/>
                  </a:cubicBezTo>
                  <a:lnTo>
                    <a:pt x="152738" y="74820"/>
                  </a:lnTo>
                  <a:cubicBezTo>
                    <a:pt x="153012" y="74683"/>
                    <a:pt x="153326" y="74563"/>
                    <a:pt x="153677" y="74466"/>
                  </a:cubicBezTo>
                  <a:cubicBezTo>
                    <a:pt x="153971" y="72497"/>
                    <a:pt x="154097" y="70485"/>
                    <a:pt x="154097" y="68443"/>
                  </a:cubicBezTo>
                  <a:cubicBezTo>
                    <a:pt x="154097" y="66418"/>
                    <a:pt x="153973" y="64422"/>
                    <a:pt x="153692" y="62467"/>
                  </a:cubicBezTo>
                  <a:cubicBezTo>
                    <a:pt x="150535" y="62873"/>
                    <a:pt x="134265" y="55278"/>
                    <a:pt x="144286" y="39255"/>
                  </a:cubicBezTo>
                  <a:cubicBezTo>
                    <a:pt x="141644" y="35723"/>
                    <a:pt x="138529" y="32567"/>
                    <a:pt x="134991" y="29938"/>
                  </a:cubicBezTo>
                  <a:lnTo>
                    <a:pt x="133566" y="31479"/>
                  </a:lnTo>
                  <a:cubicBezTo>
                    <a:pt x="131612" y="33566"/>
                    <a:pt x="114939" y="37061"/>
                    <a:pt x="112501" y="20413"/>
                  </a:cubicBezTo>
                  <a:cubicBezTo>
                    <a:pt x="110225" y="20030"/>
                    <a:pt x="107889" y="19859"/>
                    <a:pt x="105513" y="19859"/>
                  </a:cubicBezTo>
                  <a:cubicBezTo>
                    <a:pt x="103132" y="19859"/>
                    <a:pt x="100792" y="20030"/>
                    <a:pt x="98512" y="20420"/>
                  </a:cubicBezTo>
                  <a:cubicBezTo>
                    <a:pt x="98531" y="20517"/>
                    <a:pt x="98550" y="20613"/>
                    <a:pt x="98569" y="20710"/>
                  </a:cubicBezTo>
                  <a:cubicBezTo>
                    <a:pt x="99126" y="23623"/>
                    <a:pt x="91586" y="40235"/>
                    <a:pt x="75501" y="30286"/>
                  </a:cubicBezTo>
                  <a:lnTo>
                    <a:pt x="73200" y="32672"/>
                  </a:lnTo>
                  <a:lnTo>
                    <a:pt x="73337" y="30711"/>
                  </a:lnTo>
                  <a:cubicBezTo>
                    <a:pt x="73337" y="29431"/>
                    <a:pt x="73259" y="28169"/>
                    <a:pt x="73081" y="26933"/>
                  </a:cubicBezTo>
                  <a:cubicBezTo>
                    <a:pt x="71086" y="27190"/>
                    <a:pt x="60801" y="22389"/>
                    <a:pt x="67135" y="12261"/>
                  </a:cubicBezTo>
                  <a:cubicBezTo>
                    <a:pt x="65465" y="10028"/>
                    <a:pt x="63496" y="8033"/>
                    <a:pt x="61259" y="6371"/>
                  </a:cubicBezTo>
                  <a:lnTo>
                    <a:pt x="60359" y="7345"/>
                  </a:lnTo>
                  <a:cubicBezTo>
                    <a:pt x="59124" y="8665"/>
                    <a:pt x="48584" y="10874"/>
                    <a:pt x="47043" y="350"/>
                  </a:cubicBezTo>
                  <a:cubicBezTo>
                    <a:pt x="45604" y="108"/>
                    <a:pt x="44127" y="0"/>
                    <a:pt x="4262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0960" tIns="60960" rIns="60960" bIns="6096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204" name="Oval 203"/>
          <p:cNvSpPr/>
          <p:nvPr/>
        </p:nvSpPr>
        <p:spPr>
          <a:xfrm>
            <a:off x="6622266" y="2315745"/>
            <a:ext cx="1865375" cy="1865376"/>
          </a:xfrm>
          <a:prstGeom prst="ellipse">
            <a:avLst/>
          </a:prstGeom>
          <a:solidFill>
            <a:schemeClr val="bg1"/>
          </a:solidFill>
          <a:ln w="3175" cap="flat" cmpd="sng" algn="ctr">
            <a:solidFill>
              <a:schemeClr val="accent1">
                <a:lumMod val="75000"/>
              </a:schemeClr>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Enable easier</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development</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than mobile apps</a:t>
            </a:r>
          </a:p>
        </p:txBody>
      </p:sp>
      <p:grpSp>
        <p:nvGrpSpPr>
          <p:cNvPr id="495" name="Group 494"/>
          <p:cNvGrpSpPr/>
          <p:nvPr/>
        </p:nvGrpSpPr>
        <p:grpSpPr>
          <a:xfrm>
            <a:off x="10347338" y="5051861"/>
            <a:ext cx="1158127" cy="1003460"/>
            <a:chOff x="9312197" y="2141944"/>
            <a:chExt cx="835233" cy="723689"/>
          </a:xfrm>
        </p:grpSpPr>
        <p:sp>
          <p:nvSpPr>
            <p:cNvPr id="351" name="Freeform 779"/>
            <p:cNvSpPr>
              <a:spLocks/>
            </p:cNvSpPr>
            <p:nvPr/>
          </p:nvSpPr>
          <p:spPr bwMode="auto">
            <a:xfrm>
              <a:off x="9312197" y="2447645"/>
              <a:ext cx="211982" cy="370096"/>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805" h="866775">
                  <a:moveTo>
                    <a:pt x="245554" y="0"/>
                  </a:moveTo>
                  <a:cubicBezTo>
                    <a:pt x="395762" y="0"/>
                    <a:pt x="517805" y="122479"/>
                    <a:pt x="517805" y="273223"/>
                  </a:cubicBezTo>
                  <a:cubicBezTo>
                    <a:pt x="517805" y="423966"/>
                    <a:pt x="517805" y="423966"/>
                    <a:pt x="517805" y="423966"/>
                  </a:cubicBezTo>
                  <a:cubicBezTo>
                    <a:pt x="517805" y="532313"/>
                    <a:pt x="456783" y="626528"/>
                    <a:pt x="362904" y="668924"/>
                  </a:cubicBezTo>
                  <a:cubicBezTo>
                    <a:pt x="306576" y="866775"/>
                    <a:pt x="306576" y="866775"/>
                    <a:pt x="306576" y="866775"/>
                  </a:cubicBezTo>
                  <a:lnTo>
                    <a:pt x="259194" y="866775"/>
                  </a:lnTo>
                  <a:lnTo>
                    <a:pt x="228136" y="843551"/>
                  </a:lnTo>
                  <a:cubicBezTo>
                    <a:pt x="165450" y="791818"/>
                    <a:pt x="107816" y="734183"/>
                    <a:pt x="56083" y="671498"/>
                  </a:cubicBezTo>
                  <a:lnTo>
                    <a:pt x="0" y="596499"/>
                  </a:lnTo>
                  <a:lnTo>
                    <a:pt x="4988" y="586487"/>
                  </a:lnTo>
                  <a:cubicBezTo>
                    <a:pt x="24938" y="546445"/>
                    <a:pt x="24938" y="546445"/>
                    <a:pt x="24938" y="546445"/>
                  </a:cubicBezTo>
                  <a:cubicBezTo>
                    <a:pt x="10856" y="508759"/>
                    <a:pt x="6162" y="466363"/>
                    <a:pt x="6162" y="423966"/>
                  </a:cubicBezTo>
                  <a:cubicBezTo>
                    <a:pt x="6162" y="273223"/>
                    <a:pt x="6162" y="273223"/>
                    <a:pt x="6162" y="273223"/>
                  </a:cubicBezTo>
                  <a:cubicBezTo>
                    <a:pt x="6162" y="122479"/>
                    <a:pt x="90653" y="0"/>
                    <a:pt x="245554" y="0"/>
                  </a:cubicBez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2" name="Freeform 9"/>
            <p:cNvSpPr>
              <a:spLocks/>
            </p:cNvSpPr>
            <p:nvPr/>
          </p:nvSpPr>
          <p:spPr bwMode="auto">
            <a:xfrm>
              <a:off x="9399959" y="2199480"/>
              <a:ext cx="703045" cy="41040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bg1"/>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3" name="Freeform 165"/>
            <p:cNvSpPr>
              <a:spLocks/>
            </p:cNvSpPr>
            <p:nvPr/>
          </p:nvSpPr>
          <p:spPr bwMode="auto">
            <a:xfrm>
              <a:off x="9443594" y="2656419"/>
              <a:ext cx="77338" cy="52194"/>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4" name="Freeform 783"/>
            <p:cNvSpPr>
              <a:spLocks/>
            </p:cNvSpPr>
            <p:nvPr/>
          </p:nvSpPr>
          <p:spPr bwMode="auto">
            <a:xfrm>
              <a:off x="9357155" y="2141944"/>
              <a:ext cx="790275" cy="514475"/>
            </a:xfrm>
            <a:custGeom>
              <a:avLst/>
              <a:gdLst>
                <a:gd name="connsiteX0" fmla="*/ 174305 w 1930400"/>
                <a:gd name="connsiteY0" fmla="*/ 146050 h 1204913"/>
                <a:gd name="connsiteX1" fmla="*/ 150812 w 1930400"/>
                <a:gd name="connsiteY1" fmla="*/ 169573 h 1204913"/>
                <a:gd name="connsiteX2" fmla="*/ 150812 w 1930400"/>
                <a:gd name="connsiteY2" fmla="*/ 1025815 h 1204913"/>
                <a:gd name="connsiteX3" fmla="*/ 174305 w 1930400"/>
                <a:gd name="connsiteY3" fmla="*/ 1049338 h 1204913"/>
                <a:gd name="connsiteX4" fmla="*/ 1762444 w 1930400"/>
                <a:gd name="connsiteY4" fmla="*/ 1049338 h 1204913"/>
                <a:gd name="connsiteX5" fmla="*/ 1785937 w 1930400"/>
                <a:gd name="connsiteY5" fmla="*/ 1025815 h 1204913"/>
                <a:gd name="connsiteX6" fmla="*/ 1785937 w 1930400"/>
                <a:gd name="connsiteY6" fmla="*/ 169573 h 1204913"/>
                <a:gd name="connsiteX7" fmla="*/ 1762444 w 1930400"/>
                <a:gd name="connsiteY7" fmla="*/ 146050 h 1204913"/>
                <a:gd name="connsiteX8" fmla="*/ 174305 w 1930400"/>
                <a:gd name="connsiteY8" fmla="*/ 146050 h 1204913"/>
                <a:gd name="connsiteX9" fmla="*/ 28181 w 1930400"/>
                <a:gd name="connsiteY9" fmla="*/ 0 h 1204913"/>
                <a:gd name="connsiteX10" fmla="*/ 1906916 w 1930400"/>
                <a:gd name="connsiteY10" fmla="*/ 0 h 1204913"/>
                <a:gd name="connsiteX11" fmla="*/ 1930400 w 1930400"/>
                <a:gd name="connsiteY11" fmla="*/ 28240 h 1204913"/>
                <a:gd name="connsiteX12" fmla="*/ 1930400 w 1930400"/>
                <a:gd name="connsiteY12" fmla="*/ 1176673 h 1204913"/>
                <a:gd name="connsiteX13" fmla="*/ 1906916 w 1930400"/>
                <a:gd name="connsiteY13" fmla="*/ 1204913 h 1204913"/>
                <a:gd name="connsiteX14" fmla="*/ 28181 w 1930400"/>
                <a:gd name="connsiteY14" fmla="*/ 1204913 h 1204913"/>
                <a:gd name="connsiteX15" fmla="*/ 0 w 1930400"/>
                <a:gd name="connsiteY15" fmla="*/ 1176673 h 1204913"/>
                <a:gd name="connsiteX16" fmla="*/ 0 w 1930400"/>
                <a:gd name="connsiteY16" fmla="*/ 28240 h 1204913"/>
                <a:gd name="connsiteX17" fmla="*/ 28181 w 1930400"/>
                <a:gd name="connsiteY17"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0400" h="1204913">
                  <a:moveTo>
                    <a:pt x="174305" y="146050"/>
                  </a:moveTo>
                  <a:cubicBezTo>
                    <a:pt x="160210" y="146050"/>
                    <a:pt x="150812" y="155459"/>
                    <a:pt x="150812" y="169573"/>
                  </a:cubicBezTo>
                  <a:cubicBezTo>
                    <a:pt x="150812" y="169573"/>
                    <a:pt x="150812" y="169573"/>
                    <a:pt x="150812" y="1025815"/>
                  </a:cubicBezTo>
                  <a:cubicBezTo>
                    <a:pt x="150812" y="1039929"/>
                    <a:pt x="160210" y="1049338"/>
                    <a:pt x="174305" y="1049338"/>
                  </a:cubicBezTo>
                  <a:cubicBezTo>
                    <a:pt x="174305" y="1049338"/>
                    <a:pt x="174305" y="1049338"/>
                    <a:pt x="1762444" y="1049338"/>
                  </a:cubicBezTo>
                  <a:cubicBezTo>
                    <a:pt x="1771841" y="1049338"/>
                    <a:pt x="1785937" y="1039929"/>
                    <a:pt x="1785937" y="1025815"/>
                  </a:cubicBezTo>
                  <a:lnTo>
                    <a:pt x="1785937" y="169573"/>
                  </a:lnTo>
                  <a:cubicBezTo>
                    <a:pt x="1785937" y="155459"/>
                    <a:pt x="1771841" y="146050"/>
                    <a:pt x="1762444" y="146050"/>
                  </a:cubicBezTo>
                  <a:cubicBezTo>
                    <a:pt x="1762444" y="146050"/>
                    <a:pt x="1762444" y="146050"/>
                    <a:pt x="174305" y="146050"/>
                  </a:cubicBezTo>
                  <a:close/>
                  <a:moveTo>
                    <a:pt x="28181" y="0"/>
                  </a:moveTo>
                  <a:cubicBezTo>
                    <a:pt x="1906916" y="0"/>
                    <a:pt x="1906916" y="0"/>
                    <a:pt x="1906916" y="0"/>
                  </a:cubicBezTo>
                  <a:cubicBezTo>
                    <a:pt x="1921007" y="0"/>
                    <a:pt x="1930400" y="14120"/>
                    <a:pt x="1930400" y="28240"/>
                  </a:cubicBezTo>
                  <a:lnTo>
                    <a:pt x="1930400" y="1176673"/>
                  </a:lnTo>
                  <a:cubicBezTo>
                    <a:pt x="1930400" y="1190793"/>
                    <a:pt x="1921007" y="1204913"/>
                    <a:pt x="1906916" y="1204913"/>
                  </a:cubicBezTo>
                  <a:cubicBezTo>
                    <a:pt x="28181" y="1204913"/>
                    <a:pt x="28181" y="1204913"/>
                    <a:pt x="28181" y="1204913"/>
                  </a:cubicBezTo>
                  <a:cubicBezTo>
                    <a:pt x="14091" y="1204913"/>
                    <a:pt x="0" y="1190793"/>
                    <a:pt x="0" y="1176673"/>
                  </a:cubicBezTo>
                  <a:cubicBezTo>
                    <a:pt x="0" y="28240"/>
                    <a:pt x="0" y="28240"/>
                    <a:pt x="0" y="28240"/>
                  </a:cubicBezTo>
                  <a:cubicBezTo>
                    <a:pt x="0" y="14120"/>
                    <a:pt x="14091" y="0"/>
                    <a:pt x="28181"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5" name="Freeform 161"/>
            <p:cNvSpPr>
              <a:spLocks/>
            </p:cNvSpPr>
            <p:nvPr/>
          </p:nvSpPr>
          <p:spPr bwMode="auto">
            <a:xfrm>
              <a:off x="9314913" y="2393420"/>
              <a:ext cx="92285" cy="104387"/>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6" name="Freeform 162"/>
            <p:cNvSpPr>
              <a:spLocks/>
            </p:cNvSpPr>
            <p:nvPr/>
          </p:nvSpPr>
          <p:spPr bwMode="auto">
            <a:xfrm>
              <a:off x="9314913" y="2441546"/>
              <a:ext cx="55891" cy="14641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7" name="Freeform 163"/>
            <p:cNvSpPr>
              <a:spLocks/>
            </p:cNvSpPr>
            <p:nvPr/>
          </p:nvSpPr>
          <p:spPr bwMode="auto">
            <a:xfrm>
              <a:off x="9361055" y="2393420"/>
              <a:ext cx="26646" cy="23724"/>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358" name="Freeform 787"/>
            <p:cNvSpPr>
              <a:spLocks/>
            </p:cNvSpPr>
            <p:nvPr/>
          </p:nvSpPr>
          <p:spPr bwMode="auto">
            <a:xfrm>
              <a:off x="9351306" y="2541864"/>
              <a:ext cx="92285" cy="241348"/>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a:extLst/>
          </p:spPr>
          <p:txBody>
            <a:bodyPr vert="horz" wrap="square" lIns="89643" tIns="44821" rIns="89643" bIns="44821"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nvGrpSpPr>
            <p:cNvPr id="360" name="Group 359"/>
            <p:cNvGrpSpPr/>
            <p:nvPr/>
          </p:nvGrpSpPr>
          <p:grpSpPr>
            <a:xfrm>
              <a:off x="9441580" y="2241631"/>
              <a:ext cx="610495" cy="67548"/>
              <a:chOff x="2059045" y="1432519"/>
              <a:chExt cx="4042985" cy="447332"/>
            </a:xfrm>
          </p:grpSpPr>
          <p:grpSp>
            <p:nvGrpSpPr>
              <p:cNvPr id="408" name="Group 407"/>
              <p:cNvGrpSpPr/>
              <p:nvPr/>
            </p:nvGrpSpPr>
            <p:grpSpPr>
              <a:xfrm>
                <a:off x="2553470" y="1432519"/>
                <a:ext cx="3548560" cy="447332"/>
                <a:chOff x="2477270" y="1480144"/>
                <a:chExt cx="3548560" cy="447332"/>
              </a:xfrm>
              <a:solidFill>
                <a:schemeClr val="bg1">
                  <a:lumMod val="95000"/>
                </a:schemeClr>
              </a:solidFill>
            </p:grpSpPr>
            <p:sp>
              <p:nvSpPr>
                <p:cNvPr id="414" name="Rectangle 413"/>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15" name="Isosceles Triangle 414"/>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409" name="Group 408"/>
              <p:cNvGrpSpPr/>
              <p:nvPr/>
            </p:nvGrpSpPr>
            <p:grpSpPr>
              <a:xfrm>
                <a:off x="2059045" y="1434095"/>
                <a:ext cx="421019" cy="421019"/>
                <a:chOff x="2059045" y="1434095"/>
                <a:chExt cx="421019" cy="421019"/>
              </a:xfrm>
            </p:grpSpPr>
            <p:sp>
              <p:nvSpPr>
                <p:cNvPr id="410" name="Oval 409"/>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11" name="Group 410"/>
                <p:cNvGrpSpPr/>
                <p:nvPr/>
              </p:nvGrpSpPr>
              <p:grpSpPr>
                <a:xfrm>
                  <a:off x="2155826" y="1487495"/>
                  <a:ext cx="215524" cy="307181"/>
                  <a:chOff x="3724455" y="2644783"/>
                  <a:chExt cx="105807" cy="150804"/>
                </a:xfrm>
                <a:solidFill>
                  <a:schemeClr val="bg1">
                    <a:lumMod val="65000"/>
                  </a:schemeClr>
                </a:solidFill>
              </p:grpSpPr>
              <p:sp>
                <p:nvSpPr>
                  <p:cNvPr id="412"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413"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61" name="Group 360"/>
            <p:cNvGrpSpPr/>
            <p:nvPr/>
          </p:nvGrpSpPr>
          <p:grpSpPr>
            <a:xfrm flipH="1">
              <a:off x="9441580" y="2337996"/>
              <a:ext cx="610495" cy="67548"/>
              <a:chOff x="2059045" y="1432519"/>
              <a:chExt cx="4042985" cy="447332"/>
            </a:xfrm>
          </p:grpSpPr>
          <p:grpSp>
            <p:nvGrpSpPr>
              <p:cNvPr id="400" name="Group 399"/>
              <p:cNvGrpSpPr/>
              <p:nvPr/>
            </p:nvGrpSpPr>
            <p:grpSpPr>
              <a:xfrm>
                <a:off x="2553470" y="1432519"/>
                <a:ext cx="3548560" cy="447332"/>
                <a:chOff x="2477270" y="1480144"/>
                <a:chExt cx="3548560" cy="447332"/>
              </a:xfrm>
              <a:solidFill>
                <a:schemeClr val="bg1">
                  <a:lumMod val="95000"/>
                </a:schemeClr>
              </a:solidFill>
            </p:grpSpPr>
            <p:sp>
              <p:nvSpPr>
                <p:cNvPr id="406" name="Rectangle 405"/>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07" name="Isosceles Triangle 406"/>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401" name="Group 400"/>
              <p:cNvGrpSpPr/>
              <p:nvPr/>
            </p:nvGrpSpPr>
            <p:grpSpPr>
              <a:xfrm>
                <a:off x="2059045" y="1434095"/>
                <a:ext cx="421019" cy="421019"/>
                <a:chOff x="2059045" y="1434095"/>
                <a:chExt cx="421019" cy="421019"/>
              </a:xfrm>
            </p:grpSpPr>
            <p:sp>
              <p:nvSpPr>
                <p:cNvPr id="402" name="Oval 401"/>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03" name="Group 402"/>
                <p:cNvGrpSpPr/>
                <p:nvPr/>
              </p:nvGrpSpPr>
              <p:grpSpPr>
                <a:xfrm>
                  <a:off x="2155826" y="1487495"/>
                  <a:ext cx="215524" cy="307181"/>
                  <a:chOff x="3724455" y="2644783"/>
                  <a:chExt cx="105807" cy="150804"/>
                </a:xfrm>
                <a:solidFill>
                  <a:schemeClr val="bg1">
                    <a:lumMod val="65000"/>
                  </a:schemeClr>
                </a:solidFill>
              </p:grpSpPr>
              <p:sp>
                <p:nvSpPr>
                  <p:cNvPr id="404"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405"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62" name="Group 361"/>
            <p:cNvGrpSpPr/>
            <p:nvPr/>
          </p:nvGrpSpPr>
          <p:grpSpPr>
            <a:xfrm>
              <a:off x="9441580" y="2416527"/>
              <a:ext cx="610495" cy="67548"/>
              <a:chOff x="2059045" y="1432519"/>
              <a:chExt cx="4042985" cy="447332"/>
            </a:xfrm>
          </p:grpSpPr>
          <p:grpSp>
            <p:nvGrpSpPr>
              <p:cNvPr id="392" name="Group 391"/>
              <p:cNvGrpSpPr/>
              <p:nvPr/>
            </p:nvGrpSpPr>
            <p:grpSpPr>
              <a:xfrm>
                <a:off x="2553470" y="1432519"/>
                <a:ext cx="3548560" cy="447332"/>
                <a:chOff x="2477270" y="1480144"/>
                <a:chExt cx="3548560" cy="447332"/>
              </a:xfrm>
              <a:solidFill>
                <a:schemeClr val="bg1">
                  <a:lumMod val="95000"/>
                </a:schemeClr>
              </a:solidFill>
            </p:grpSpPr>
            <p:sp>
              <p:nvSpPr>
                <p:cNvPr id="398" name="Rectangle 397"/>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99" name="Isosceles Triangle 398"/>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393" name="Group 392"/>
              <p:cNvGrpSpPr/>
              <p:nvPr/>
            </p:nvGrpSpPr>
            <p:grpSpPr>
              <a:xfrm>
                <a:off x="2059045" y="1434095"/>
                <a:ext cx="421019" cy="421019"/>
                <a:chOff x="2059045" y="1434095"/>
                <a:chExt cx="421019" cy="421019"/>
              </a:xfrm>
            </p:grpSpPr>
            <p:sp>
              <p:nvSpPr>
                <p:cNvPr id="394" name="Oval 393"/>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395" name="Group 394"/>
                <p:cNvGrpSpPr/>
                <p:nvPr/>
              </p:nvGrpSpPr>
              <p:grpSpPr>
                <a:xfrm>
                  <a:off x="2155826" y="1487495"/>
                  <a:ext cx="215524" cy="307181"/>
                  <a:chOff x="3724455" y="2644783"/>
                  <a:chExt cx="105807" cy="150804"/>
                </a:xfrm>
                <a:solidFill>
                  <a:schemeClr val="bg1">
                    <a:lumMod val="65000"/>
                  </a:schemeClr>
                </a:solidFill>
              </p:grpSpPr>
              <p:sp>
                <p:nvSpPr>
                  <p:cNvPr id="396"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397"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63" name="Group 362"/>
            <p:cNvGrpSpPr/>
            <p:nvPr/>
          </p:nvGrpSpPr>
          <p:grpSpPr>
            <a:xfrm flipH="1">
              <a:off x="9441580" y="2512892"/>
              <a:ext cx="610495" cy="67548"/>
              <a:chOff x="2059045" y="1432519"/>
              <a:chExt cx="4042985" cy="447332"/>
            </a:xfrm>
          </p:grpSpPr>
          <p:grpSp>
            <p:nvGrpSpPr>
              <p:cNvPr id="384" name="Group 383"/>
              <p:cNvGrpSpPr/>
              <p:nvPr/>
            </p:nvGrpSpPr>
            <p:grpSpPr>
              <a:xfrm>
                <a:off x="2553470" y="1432519"/>
                <a:ext cx="3548560" cy="447332"/>
                <a:chOff x="2477270" y="1480144"/>
                <a:chExt cx="3548560" cy="447332"/>
              </a:xfrm>
              <a:solidFill>
                <a:schemeClr val="bg1">
                  <a:lumMod val="95000"/>
                </a:schemeClr>
              </a:solidFill>
            </p:grpSpPr>
            <p:sp>
              <p:nvSpPr>
                <p:cNvPr id="390" name="Rectangle 389"/>
                <p:cNvSpPr/>
                <p:nvPr/>
              </p:nvSpPr>
              <p:spPr bwMode="auto">
                <a:xfrm>
                  <a:off x="2606055" y="1480144"/>
                  <a:ext cx="3419775" cy="447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91" name="Isosceles Triangle 390"/>
                <p:cNvSpPr/>
                <p:nvPr/>
              </p:nvSpPr>
              <p:spPr bwMode="auto">
                <a:xfrm rot="16200000">
                  <a:off x="2463206" y="1606481"/>
                  <a:ext cx="203931" cy="1758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385" name="Group 384"/>
              <p:cNvGrpSpPr/>
              <p:nvPr/>
            </p:nvGrpSpPr>
            <p:grpSpPr>
              <a:xfrm>
                <a:off x="2059045" y="1434095"/>
                <a:ext cx="421019" cy="421019"/>
                <a:chOff x="2059045" y="1434095"/>
                <a:chExt cx="421019" cy="421019"/>
              </a:xfrm>
            </p:grpSpPr>
            <p:sp>
              <p:nvSpPr>
                <p:cNvPr id="386" name="Oval 385"/>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387" name="Group 386"/>
                <p:cNvGrpSpPr/>
                <p:nvPr/>
              </p:nvGrpSpPr>
              <p:grpSpPr>
                <a:xfrm>
                  <a:off x="2155826" y="1487495"/>
                  <a:ext cx="215524" cy="307181"/>
                  <a:chOff x="3724455" y="2644783"/>
                  <a:chExt cx="105807" cy="150804"/>
                </a:xfrm>
                <a:solidFill>
                  <a:schemeClr val="bg1">
                    <a:lumMod val="65000"/>
                  </a:schemeClr>
                </a:solidFill>
              </p:grpSpPr>
              <p:sp>
                <p:nvSpPr>
                  <p:cNvPr id="388"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sp>
                <p:nvSpPr>
                  <p:cNvPr id="389"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364" name="Rectangle 363"/>
            <p:cNvSpPr/>
            <p:nvPr/>
          </p:nvSpPr>
          <p:spPr bwMode="auto">
            <a:xfrm>
              <a:off x="9551025" y="2249933"/>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5" name="Rectangle 364"/>
            <p:cNvSpPr/>
            <p:nvPr/>
          </p:nvSpPr>
          <p:spPr bwMode="auto">
            <a:xfrm>
              <a:off x="9551025" y="2269429"/>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6" name="Rectangle 365"/>
            <p:cNvSpPr/>
            <p:nvPr/>
          </p:nvSpPr>
          <p:spPr bwMode="auto">
            <a:xfrm>
              <a:off x="9551025" y="2288926"/>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7" name="Rectangle 366"/>
            <p:cNvSpPr/>
            <p:nvPr/>
          </p:nvSpPr>
          <p:spPr bwMode="auto">
            <a:xfrm>
              <a:off x="9458975" y="2360265"/>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8" name="Rectangle 367"/>
            <p:cNvSpPr/>
            <p:nvPr/>
          </p:nvSpPr>
          <p:spPr bwMode="auto">
            <a:xfrm>
              <a:off x="9458975" y="2379762"/>
              <a:ext cx="248536"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69" name="Rectangle 368"/>
            <p:cNvSpPr/>
            <p:nvPr/>
          </p:nvSpPr>
          <p:spPr bwMode="auto">
            <a:xfrm>
              <a:off x="9547190" y="2433905"/>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70" name="Rectangle 369"/>
            <p:cNvSpPr/>
            <p:nvPr/>
          </p:nvSpPr>
          <p:spPr bwMode="auto">
            <a:xfrm>
              <a:off x="9547190" y="2456151"/>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71" name="Rectangle 370"/>
            <p:cNvSpPr/>
            <p:nvPr/>
          </p:nvSpPr>
          <p:spPr bwMode="auto">
            <a:xfrm>
              <a:off x="9453015" y="2527148"/>
              <a:ext cx="96653"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72" name="Rectangle 371"/>
            <p:cNvSpPr/>
            <p:nvPr/>
          </p:nvSpPr>
          <p:spPr bwMode="auto">
            <a:xfrm>
              <a:off x="9453015" y="2549001"/>
              <a:ext cx="482497" cy="690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373" name="Group 372"/>
            <p:cNvGrpSpPr/>
            <p:nvPr/>
          </p:nvGrpSpPr>
          <p:grpSpPr>
            <a:xfrm>
              <a:off x="9647659" y="2471372"/>
              <a:ext cx="470024" cy="394261"/>
              <a:chOff x="4665703" y="6298070"/>
              <a:chExt cx="594442" cy="478071"/>
            </a:xfrm>
            <a:solidFill>
              <a:srgbClr val="FFFFFF">
                <a:lumMod val="65000"/>
              </a:srgbClr>
            </a:solidFill>
          </p:grpSpPr>
          <p:sp>
            <p:nvSpPr>
              <p:cNvPr id="374" name="Freeform 166"/>
              <p:cNvSpPr>
                <a:spLocks/>
              </p:cNvSpPr>
              <p:nvPr/>
            </p:nvSpPr>
            <p:spPr bwMode="auto">
              <a:xfrm>
                <a:off x="4665703" y="6298070"/>
                <a:ext cx="189865" cy="188221"/>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5" name="Freeform 178"/>
              <p:cNvSpPr>
                <a:spLocks/>
              </p:cNvSpPr>
              <p:nvPr/>
            </p:nvSpPr>
            <p:spPr bwMode="auto">
              <a:xfrm>
                <a:off x="4804609" y="6347386"/>
                <a:ext cx="327949" cy="323839"/>
              </a:xfrm>
              <a:custGeom>
                <a:avLst/>
                <a:gdLst>
                  <a:gd name="T0" fmla="*/ 233 w 399"/>
                  <a:gd name="T1" fmla="*/ 394 h 394"/>
                  <a:gd name="T2" fmla="*/ 399 w 399"/>
                  <a:gd name="T3" fmla="*/ 287 h 394"/>
                  <a:gd name="T4" fmla="*/ 254 w 399"/>
                  <a:gd name="T5" fmla="*/ 0 h 394"/>
                  <a:gd name="T6" fmla="*/ 198 w 399"/>
                  <a:gd name="T7" fmla="*/ 47 h 394"/>
                  <a:gd name="T8" fmla="*/ 130 w 399"/>
                  <a:gd name="T9" fmla="*/ 83 h 394"/>
                  <a:gd name="T10" fmla="*/ 56 w 399"/>
                  <a:gd name="T11" fmla="*/ 112 h 394"/>
                  <a:gd name="T12" fmla="*/ 0 w 399"/>
                  <a:gd name="T13" fmla="*/ 160 h 394"/>
                  <a:gd name="T14" fmla="*/ 233 w 399"/>
                  <a:gd name="T15" fmla="*/ 394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394">
                    <a:moveTo>
                      <a:pt x="233" y="394"/>
                    </a:moveTo>
                    <a:lnTo>
                      <a:pt x="399" y="287"/>
                    </a:lnTo>
                    <a:lnTo>
                      <a:pt x="254" y="0"/>
                    </a:lnTo>
                    <a:lnTo>
                      <a:pt x="198" y="47"/>
                    </a:lnTo>
                    <a:lnTo>
                      <a:pt x="130" y="83"/>
                    </a:lnTo>
                    <a:lnTo>
                      <a:pt x="56" y="112"/>
                    </a:lnTo>
                    <a:lnTo>
                      <a:pt x="0" y="160"/>
                    </a:lnTo>
                    <a:lnTo>
                      <a:pt x="233" y="394"/>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6" name="Freeform 179"/>
              <p:cNvSpPr>
                <a:spLocks/>
              </p:cNvSpPr>
              <p:nvPr/>
            </p:nvSpPr>
            <p:spPr bwMode="auto">
              <a:xfrm>
                <a:off x="4843239" y="6388482"/>
                <a:ext cx="70686" cy="70686"/>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7" name="Freeform 180"/>
              <p:cNvSpPr>
                <a:spLocks/>
              </p:cNvSpPr>
              <p:nvPr/>
            </p:nvSpPr>
            <p:spPr bwMode="auto">
              <a:xfrm>
                <a:off x="4896665" y="6359714"/>
                <a:ext cx="70686" cy="70686"/>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8" name="Freeform 181"/>
              <p:cNvSpPr>
                <a:spLocks/>
              </p:cNvSpPr>
              <p:nvPr/>
            </p:nvSpPr>
            <p:spPr bwMode="auto">
              <a:xfrm>
                <a:off x="4957487" y="6335056"/>
                <a:ext cx="58357" cy="70686"/>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79" name="Freeform 182"/>
              <p:cNvSpPr>
                <a:spLocks/>
              </p:cNvSpPr>
              <p:nvPr/>
            </p:nvSpPr>
            <p:spPr bwMode="auto">
              <a:xfrm>
                <a:off x="4809540" y="6501085"/>
                <a:ext cx="213701" cy="152878"/>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0" name="Freeform 183"/>
              <p:cNvSpPr>
                <a:spLocks/>
              </p:cNvSpPr>
              <p:nvPr/>
            </p:nvSpPr>
            <p:spPr bwMode="auto">
              <a:xfrm>
                <a:off x="4794746" y="6486291"/>
                <a:ext cx="119180" cy="12411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1" name="Freeform 184"/>
              <p:cNvSpPr>
                <a:spLocks/>
              </p:cNvSpPr>
              <p:nvPr/>
            </p:nvSpPr>
            <p:spPr bwMode="auto">
              <a:xfrm>
                <a:off x="4804609" y="6478894"/>
                <a:ext cx="67398" cy="7808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2" name="Freeform 185"/>
              <p:cNvSpPr>
                <a:spLocks/>
              </p:cNvSpPr>
              <p:nvPr/>
            </p:nvSpPr>
            <p:spPr bwMode="auto">
              <a:xfrm>
                <a:off x="4728992" y="6456701"/>
                <a:ext cx="126577" cy="87946"/>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sp>
            <p:nvSpPr>
              <p:cNvPr id="383" name="Freeform 826"/>
              <p:cNvSpPr>
                <a:spLocks/>
              </p:cNvSpPr>
              <p:nvPr/>
            </p:nvSpPr>
            <p:spPr bwMode="auto">
              <a:xfrm>
                <a:off x="4952556" y="6512592"/>
                <a:ext cx="307589" cy="263549"/>
              </a:xfrm>
              <a:custGeom>
                <a:avLst/>
                <a:gdLst>
                  <a:gd name="connsiteX0" fmla="*/ 268305 w 594088"/>
                  <a:gd name="connsiteY0" fmla="*/ 0 h 509028"/>
                  <a:gd name="connsiteX1" fmla="*/ 594088 w 594088"/>
                  <a:gd name="connsiteY1" fmla="*/ 253686 h 509028"/>
                  <a:gd name="connsiteX2" fmla="*/ 559511 w 594088"/>
                  <a:gd name="connsiteY2" fmla="*/ 291732 h 509028"/>
                  <a:gd name="connsiteX3" fmla="*/ 371666 w 594088"/>
                  <a:gd name="connsiteY3" fmla="*/ 446717 h 509028"/>
                  <a:gd name="connsiteX4" fmla="*/ 269099 w 594088"/>
                  <a:gd name="connsiteY4" fmla="*/ 509028 h 509028"/>
                  <a:gd name="connsiteX5" fmla="*/ 0 w 594088"/>
                  <a:gd name="connsiteY5" fmla="*/ 222266 h 50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088" h="509028">
                    <a:moveTo>
                      <a:pt x="268305" y="0"/>
                    </a:moveTo>
                    <a:lnTo>
                      <a:pt x="594088" y="253686"/>
                    </a:lnTo>
                    <a:lnTo>
                      <a:pt x="559511" y="291732"/>
                    </a:lnTo>
                    <a:cubicBezTo>
                      <a:pt x="502089" y="349153"/>
                      <a:pt x="439190" y="401099"/>
                      <a:pt x="371666" y="446717"/>
                    </a:cubicBezTo>
                    <a:lnTo>
                      <a:pt x="269099" y="509028"/>
                    </a:lnTo>
                    <a:lnTo>
                      <a:pt x="0" y="222266"/>
                    </a:lnTo>
                    <a:close/>
                  </a:path>
                </a:pathLst>
              </a:custGeom>
              <a:grpFill/>
              <a:ln w="4">
                <a:noFill/>
                <a:prstDash val="solid"/>
                <a:round/>
                <a:headEnd/>
                <a:tailEnd/>
              </a:ln>
              <a:extLst/>
            </p:spPr>
            <p:txBody>
              <a:bodyPr vert="horz" wrap="square" lIns="121891" tIns="60945" rIns="121891" bIns="60945" numCol="1" anchor="t" anchorCtr="0" compatLnSpc="1">
                <a:prstTxWarp prst="textNoShape">
                  <a:avLst/>
                </a:prstTxWarp>
              </a:bodyPr>
              <a:lstStyle/>
              <a:p>
                <a:pPr marL="0" marR="0" lvl="0" indent="0" algn="l" defTabSz="1218790" rtl="0" eaLnBrk="1" fontAlgn="auto" latinLnBrk="0" hangingPunct="1">
                  <a:lnSpc>
                    <a:spcPct val="100000"/>
                  </a:lnSpc>
                  <a:spcBef>
                    <a:spcPts val="0"/>
                  </a:spcBef>
                  <a:spcAft>
                    <a:spcPts val="0"/>
                  </a:spcAft>
                  <a:buClrTx/>
                  <a:buSzTx/>
                  <a:buFontTx/>
                  <a:buNone/>
                  <a:tabLst/>
                  <a:defRPr/>
                </a:pPr>
                <a:endParaRPr kumimoji="0" lang="en-US" sz="422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97" name="Oval 496"/>
          <p:cNvSpPr/>
          <p:nvPr/>
        </p:nvSpPr>
        <p:spPr>
          <a:xfrm>
            <a:off x="9071393" y="2315745"/>
            <a:ext cx="1865376" cy="1865376"/>
          </a:xfrm>
          <a:prstGeom prst="ellipse">
            <a:avLst/>
          </a:prstGeom>
          <a:solidFill>
            <a:schemeClr val="bg1"/>
          </a:solidFill>
          <a:ln w="3175" cap="flat" cmpd="sng" algn="ctr">
            <a:solidFill>
              <a:schemeClr val="accent1">
                <a:lumMod val="60000"/>
                <a:lumOff val="40000"/>
              </a:schemeClr>
            </a:solidFill>
            <a:prstDash val="soli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Automate</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repetitive tasks </a:t>
            </a:r>
            <a:b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b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to save time</a:t>
            </a:r>
          </a:p>
        </p:txBody>
      </p:sp>
      <p:sp>
        <p:nvSpPr>
          <p:cNvPr id="288" name="Oval 287"/>
          <p:cNvSpPr/>
          <p:nvPr/>
        </p:nvSpPr>
        <p:spPr>
          <a:xfrm>
            <a:off x="946038" y="2315745"/>
            <a:ext cx="1865375" cy="1865376"/>
          </a:xfrm>
          <a:prstGeom prst="ellipse">
            <a:avLst/>
          </a:prstGeom>
          <a:solidFill>
            <a:schemeClr val="bg1"/>
          </a:solidFill>
          <a:ln w="3175" cap="flat" cmpd="sng" algn="ctr">
            <a:solidFill>
              <a:schemeClr val="accent1"/>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19446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Engage with customers where they already are</a:t>
            </a:r>
          </a:p>
        </p:txBody>
      </p:sp>
      <p:cxnSp>
        <p:nvCxnSpPr>
          <p:cNvPr id="4" name="Straight Connector 3"/>
          <p:cNvCxnSpPr/>
          <p:nvPr/>
        </p:nvCxnSpPr>
        <p:spPr>
          <a:xfrm>
            <a:off x="3163708" y="3638431"/>
            <a:ext cx="0" cy="256032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5983108" y="3638431"/>
            <a:ext cx="0" cy="256032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8802508" y="3588537"/>
            <a:ext cx="0" cy="256032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931520" y="4593328"/>
            <a:ext cx="647789" cy="1578984"/>
            <a:chOff x="1708246" y="2864079"/>
            <a:chExt cx="485842" cy="1184238"/>
          </a:xfrm>
        </p:grpSpPr>
        <p:sp>
          <p:nvSpPr>
            <p:cNvPr id="18" name="Rounded Rectangle 264"/>
            <p:cNvSpPr/>
            <p:nvPr/>
          </p:nvSpPr>
          <p:spPr bwMode="auto">
            <a:xfrm flipH="1">
              <a:off x="1708246" y="2994384"/>
              <a:ext cx="79714" cy="306262"/>
            </a:xfrm>
            <a:prstGeom prst="roundRect">
              <a:avLst>
                <a:gd name="adj" fmla="val 50000"/>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2" rtl="0" eaLnBrk="1" fontAlgn="base" latinLnBrk="0" hangingPunct="1">
                <a:lnSpc>
                  <a:spcPct val="100000"/>
                </a:lnSpc>
                <a:spcBef>
                  <a:spcPct val="0"/>
                </a:spcBef>
                <a:spcAft>
                  <a:spcPct val="0"/>
                </a:spcAft>
                <a:buClrTx/>
                <a:buSzTx/>
                <a:buFontTx/>
                <a:buNone/>
                <a:tabLst/>
                <a:defRPr/>
              </a:pPr>
              <a:endParaRPr kumimoji="0" lang="en-US" sz="3137"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6" name="Group 5"/>
            <p:cNvGrpSpPr/>
            <p:nvPr/>
          </p:nvGrpSpPr>
          <p:grpSpPr>
            <a:xfrm>
              <a:off x="1733007" y="2947987"/>
              <a:ext cx="95864" cy="167775"/>
              <a:chOff x="1638300" y="2735534"/>
              <a:chExt cx="193291" cy="338287"/>
            </a:xfrm>
          </p:grpSpPr>
          <p:grpSp>
            <p:nvGrpSpPr>
              <p:cNvPr id="25" name="Group 24"/>
              <p:cNvGrpSpPr/>
              <p:nvPr/>
            </p:nvGrpSpPr>
            <p:grpSpPr>
              <a:xfrm>
                <a:off x="1638300" y="2735534"/>
                <a:ext cx="193291" cy="338287"/>
                <a:chOff x="834927" y="1681015"/>
                <a:chExt cx="354112" cy="619748"/>
              </a:xfrm>
            </p:grpSpPr>
            <p:sp>
              <p:nvSpPr>
                <p:cNvPr id="16" name="Freeform 42"/>
                <p:cNvSpPr>
                  <a:spLocks/>
                </p:cNvSpPr>
                <p:nvPr/>
              </p:nvSpPr>
              <p:spPr bwMode="auto">
                <a:xfrm>
                  <a:off x="834927" y="1681015"/>
                  <a:ext cx="354112" cy="619748"/>
                </a:xfrm>
                <a:prstGeom prst="roundRect">
                  <a:avLst>
                    <a:gd name="adj" fmla="val 8598"/>
                  </a:avLst>
                </a:prstGeom>
                <a:solidFill>
                  <a:schemeClr val="accent1"/>
                </a:solidFill>
                <a:ln>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42"/>
                <p:cNvSpPr>
                  <a:spLocks/>
                </p:cNvSpPr>
                <p:nvPr/>
              </p:nvSpPr>
              <p:spPr bwMode="auto">
                <a:xfrm>
                  <a:off x="866678" y="1750872"/>
                  <a:ext cx="290610" cy="508610"/>
                </a:xfrm>
                <a:prstGeom prst="rect">
                  <a:avLst/>
                </a:prstGeom>
                <a:solidFill>
                  <a:schemeClr val="bg1"/>
                </a:solidFill>
                <a:ln>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grpSp>
          <p:pic>
            <p:nvPicPr>
              <p:cNvPr id="267" name="Picture 26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95200" y="2908720"/>
                <a:ext cx="85563" cy="85306"/>
              </a:xfrm>
              <a:prstGeom prst="rect">
                <a:avLst/>
              </a:prstGeom>
            </p:spPr>
          </p:pic>
          <p:pic>
            <p:nvPicPr>
              <p:cNvPr id="268" name="Picture 26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61042" y="2823139"/>
                <a:ext cx="61349" cy="61349"/>
              </a:xfrm>
              <a:prstGeom prst="rect">
                <a:avLst/>
              </a:prstGeom>
            </p:spPr>
          </p:pic>
          <p:pic>
            <p:nvPicPr>
              <p:cNvPr id="78850" name="Picture 2" descr="Image result for facebook icon"/>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737957" y="2822575"/>
                <a:ext cx="61216" cy="6121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Freeform 120"/>
            <p:cNvSpPr>
              <a:spLocks/>
            </p:cNvSpPr>
            <p:nvPr/>
          </p:nvSpPr>
          <p:spPr bwMode="auto">
            <a:xfrm>
              <a:off x="1878359" y="2864079"/>
              <a:ext cx="187004" cy="200173"/>
            </a:xfrm>
            <a:custGeom>
              <a:avLst/>
              <a:gdLst>
                <a:gd name="T0" fmla="*/ 194 w 626"/>
                <a:gd name="T1" fmla="*/ 24 h 618"/>
                <a:gd name="T2" fmla="*/ 232 w 626"/>
                <a:gd name="T3" fmla="*/ 10 h 618"/>
                <a:gd name="T4" fmla="*/ 270 w 626"/>
                <a:gd name="T5" fmla="*/ 2 h 618"/>
                <a:gd name="T6" fmla="*/ 310 w 626"/>
                <a:gd name="T7" fmla="*/ 0 h 618"/>
                <a:gd name="T8" fmla="*/ 348 w 626"/>
                <a:gd name="T9" fmla="*/ 2 h 618"/>
                <a:gd name="T10" fmla="*/ 386 w 626"/>
                <a:gd name="T11" fmla="*/ 10 h 618"/>
                <a:gd name="T12" fmla="*/ 458 w 626"/>
                <a:gd name="T13" fmla="*/ 38 h 618"/>
                <a:gd name="T14" fmla="*/ 522 w 626"/>
                <a:gd name="T15" fmla="*/ 82 h 618"/>
                <a:gd name="T16" fmla="*/ 574 w 626"/>
                <a:gd name="T17" fmla="*/ 140 h 618"/>
                <a:gd name="T18" fmla="*/ 594 w 626"/>
                <a:gd name="T19" fmla="*/ 172 h 618"/>
                <a:gd name="T20" fmla="*/ 610 w 626"/>
                <a:gd name="T21" fmla="*/ 208 h 618"/>
                <a:gd name="T22" fmla="*/ 622 w 626"/>
                <a:gd name="T23" fmla="*/ 246 h 618"/>
                <a:gd name="T24" fmla="*/ 626 w 626"/>
                <a:gd name="T25" fmla="*/ 284 h 618"/>
                <a:gd name="T26" fmla="*/ 626 w 626"/>
                <a:gd name="T27" fmla="*/ 324 h 618"/>
                <a:gd name="T28" fmla="*/ 626 w 626"/>
                <a:gd name="T29" fmla="*/ 348 h 618"/>
                <a:gd name="T30" fmla="*/ 620 w 626"/>
                <a:gd name="T31" fmla="*/ 392 h 618"/>
                <a:gd name="T32" fmla="*/ 608 w 626"/>
                <a:gd name="T33" fmla="*/ 434 h 618"/>
                <a:gd name="T34" fmla="*/ 588 w 626"/>
                <a:gd name="T35" fmla="*/ 472 h 618"/>
                <a:gd name="T36" fmla="*/ 562 w 626"/>
                <a:gd name="T37" fmla="*/ 506 h 618"/>
                <a:gd name="T38" fmla="*/ 532 w 626"/>
                <a:gd name="T39" fmla="*/ 536 h 618"/>
                <a:gd name="T40" fmla="*/ 498 w 626"/>
                <a:gd name="T41" fmla="*/ 560 h 618"/>
                <a:gd name="T42" fmla="*/ 460 w 626"/>
                <a:gd name="T43" fmla="*/ 582 h 618"/>
                <a:gd name="T44" fmla="*/ 420 w 626"/>
                <a:gd name="T45" fmla="*/ 598 h 618"/>
                <a:gd name="T46" fmla="*/ 378 w 626"/>
                <a:gd name="T47" fmla="*/ 610 h 618"/>
                <a:gd name="T48" fmla="*/ 336 w 626"/>
                <a:gd name="T49" fmla="*/ 616 h 618"/>
                <a:gd name="T50" fmla="*/ 292 w 626"/>
                <a:gd name="T51" fmla="*/ 618 h 618"/>
                <a:gd name="T52" fmla="*/ 248 w 626"/>
                <a:gd name="T53" fmla="*/ 612 h 618"/>
                <a:gd name="T54" fmla="*/ 206 w 626"/>
                <a:gd name="T55" fmla="*/ 602 h 618"/>
                <a:gd name="T56" fmla="*/ 166 w 626"/>
                <a:gd name="T57" fmla="*/ 586 h 618"/>
                <a:gd name="T58" fmla="*/ 130 w 626"/>
                <a:gd name="T59" fmla="*/ 562 h 618"/>
                <a:gd name="T60" fmla="*/ 112 w 626"/>
                <a:gd name="T61" fmla="*/ 548 h 618"/>
                <a:gd name="T62" fmla="*/ 80 w 626"/>
                <a:gd name="T63" fmla="*/ 520 h 618"/>
                <a:gd name="T64" fmla="*/ 56 w 626"/>
                <a:gd name="T65" fmla="*/ 490 h 618"/>
                <a:gd name="T66" fmla="*/ 34 w 626"/>
                <a:gd name="T67" fmla="*/ 456 h 618"/>
                <a:gd name="T68" fmla="*/ 18 w 626"/>
                <a:gd name="T69" fmla="*/ 420 h 618"/>
                <a:gd name="T70" fmla="*/ 8 w 626"/>
                <a:gd name="T71" fmla="*/ 382 h 618"/>
                <a:gd name="T72" fmla="*/ 2 w 626"/>
                <a:gd name="T73" fmla="*/ 342 h 618"/>
                <a:gd name="T74" fmla="*/ 4 w 626"/>
                <a:gd name="T75" fmla="*/ 262 h 618"/>
                <a:gd name="T76" fmla="*/ 18 w 626"/>
                <a:gd name="T77" fmla="*/ 204 h 618"/>
                <a:gd name="T78" fmla="*/ 34 w 626"/>
                <a:gd name="T79" fmla="*/ 168 h 618"/>
                <a:gd name="T80" fmla="*/ 54 w 626"/>
                <a:gd name="T81" fmla="*/ 132 h 618"/>
                <a:gd name="T82" fmla="*/ 78 w 626"/>
                <a:gd name="T83" fmla="*/ 102 h 618"/>
                <a:gd name="T84" fmla="*/ 106 w 626"/>
                <a:gd name="T85" fmla="*/ 74 h 618"/>
                <a:gd name="T86" fmla="*/ 138 w 626"/>
                <a:gd name="T87" fmla="*/ 50 h 618"/>
                <a:gd name="T88" fmla="*/ 174 w 626"/>
                <a:gd name="T89" fmla="*/ 32 h 618"/>
                <a:gd name="T90" fmla="*/ 194 w 626"/>
                <a:gd name="T91" fmla="*/ 2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6" h="618">
                  <a:moveTo>
                    <a:pt x="194" y="24"/>
                  </a:moveTo>
                  <a:lnTo>
                    <a:pt x="194" y="24"/>
                  </a:lnTo>
                  <a:lnTo>
                    <a:pt x="212" y="16"/>
                  </a:lnTo>
                  <a:lnTo>
                    <a:pt x="232" y="10"/>
                  </a:lnTo>
                  <a:lnTo>
                    <a:pt x="250" y="6"/>
                  </a:lnTo>
                  <a:lnTo>
                    <a:pt x="270" y="2"/>
                  </a:lnTo>
                  <a:lnTo>
                    <a:pt x="290" y="0"/>
                  </a:lnTo>
                  <a:lnTo>
                    <a:pt x="310" y="0"/>
                  </a:lnTo>
                  <a:lnTo>
                    <a:pt x="328" y="0"/>
                  </a:lnTo>
                  <a:lnTo>
                    <a:pt x="348" y="2"/>
                  </a:lnTo>
                  <a:lnTo>
                    <a:pt x="366" y="4"/>
                  </a:lnTo>
                  <a:lnTo>
                    <a:pt x="386" y="10"/>
                  </a:lnTo>
                  <a:lnTo>
                    <a:pt x="422" y="22"/>
                  </a:lnTo>
                  <a:lnTo>
                    <a:pt x="458" y="38"/>
                  </a:lnTo>
                  <a:lnTo>
                    <a:pt x="492" y="58"/>
                  </a:lnTo>
                  <a:lnTo>
                    <a:pt x="522" y="82"/>
                  </a:lnTo>
                  <a:lnTo>
                    <a:pt x="550" y="110"/>
                  </a:lnTo>
                  <a:lnTo>
                    <a:pt x="574" y="140"/>
                  </a:lnTo>
                  <a:lnTo>
                    <a:pt x="586" y="156"/>
                  </a:lnTo>
                  <a:lnTo>
                    <a:pt x="594" y="172"/>
                  </a:lnTo>
                  <a:lnTo>
                    <a:pt x="604" y="190"/>
                  </a:lnTo>
                  <a:lnTo>
                    <a:pt x="610" y="208"/>
                  </a:lnTo>
                  <a:lnTo>
                    <a:pt x="616" y="226"/>
                  </a:lnTo>
                  <a:lnTo>
                    <a:pt x="622" y="246"/>
                  </a:lnTo>
                  <a:lnTo>
                    <a:pt x="624" y="264"/>
                  </a:lnTo>
                  <a:lnTo>
                    <a:pt x="626" y="284"/>
                  </a:lnTo>
                  <a:lnTo>
                    <a:pt x="626" y="304"/>
                  </a:lnTo>
                  <a:lnTo>
                    <a:pt x="626" y="324"/>
                  </a:lnTo>
                  <a:lnTo>
                    <a:pt x="626" y="324"/>
                  </a:lnTo>
                  <a:lnTo>
                    <a:pt x="626" y="348"/>
                  </a:lnTo>
                  <a:lnTo>
                    <a:pt x="624" y="370"/>
                  </a:lnTo>
                  <a:lnTo>
                    <a:pt x="620" y="392"/>
                  </a:lnTo>
                  <a:lnTo>
                    <a:pt x="614" y="414"/>
                  </a:lnTo>
                  <a:lnTo>
                    <a:pt x="608" y="434"/>
                  </a:lnTo>
                  <a:lnTo>
                    <a:pt x="598" y="452"/>
                  </a:lnTo>
                  <a:lnTo>
                    <a:pt x="588" y="472"/>
                  </a:lnTo>
                  <a:lnTo>
                    <a:pt x="576" y="488"/>
                  </a:lnTo>
                  <a:lnTo>
                    <a:pt x="562" y="506"/>
                  </a:lnTo>
                  <a:lnTo>
                    <a:pt x="548" y="520"/>
                  </a:lnTo>
                  <a:lnTo>
                    <a:pt x="532" y="536"/>
                  </a:lnTo>
                  <a:lnTo>
                    <a:pt x="516" y="548"/>
                  </a:lnTo>
                  <a:lnTo>
                    <a:pt x="498" y="560"/>
                  </a:lnTo>
                  <a:lnTo>
                    <a:pt x="480" y="572"/>
                  </a:lnTo>
                  <a:lnTo>
                    <a:pt x="460" y="582"/>
                  </a:lnTo>
                  <a:lnTo>
                    <a:pt x="442" y="590"/>
                  </a:lnTo>
                  <a:lnTo>
                    <a:pt x="420" y="598"/>
                  </a:lnTo>
                  <a:lnTo>
                    <a:pt x="400" y="604"/>
                  </a:lnTo>
                  <a:lnTo>
                    <a:pt x="378" y="610"/>
                  </a:lnTo>
                  <a:lnTo>
                    <a:pt x="358" y="614"/>
                  </a:lnTo>
                  <a:lnTo>
                    <a:pt x="336" y="616"/>
                  </a:lnTo>
                  <a:lnTo>
                    <a:pt x="314" y="618"/>
                  </a:lnTo>
                  <a:lnTo>
                    <a:pt x="292" y="618"/>
                  </a:lnTo>
                  <a:lnTo>
                    <a:pt x="270" y="616"/>
                  </a:lnTo>
                  <a:lnTo>
                    <a:pt x="248" y="612"/>
                  </a:lnTo>
                  <a:lnTo>
                    <a:pt x="228" y="608"/>
                  </a:lnTo>
                  <a:lnTo>
                    <a:pt x="206" y="602"/>
                  </a:lnTo>
                  <a:lnTo>
                    <a:pt x="186" y="594"/>
                  </a:lnTo>
                  <a:lnTo>
                    <a:pt x="166" y="586"/>
                  </a:lnTo>
                  <a:lnTo>
                    <a:pt x="148" y="574"/>
                  </a:lnTo>
                  <a:lnTo>
                    <a:pt x="130" y="562"/>
                  </a:lnTo>
                  <a:lnTo>
                    <a:pt x="112" y="548"/>
                  </a:lnTo>
                  <a:lnTo>
                    <a:pt x="112" y="548"/>
                  </a:lnTo>
                  <a:lnTo>
                    <a:pt x="96" y="536"/>
                  </a:lnTo>
                  <a:lnTo>
                    <a:pt x="80" y="520"/>
                  </a:lnTo>
                  <a:lnTo>
                    <a:pt x="68" y="506"/>
                  </a:lnTo>
                  <a:lnTo>
                    <a:pt x="56" y="490"/>
                  </a:lnTo>
                  <a:lnTo>
                    <a:pt x="44" y="474"/>
                  </a:lnTo>
                  <a:lnTo>
                    <a:pt x="34" y="456"/>
                  </a:lnTo>
                  <a:lnTo>
                    <a:pt x="26" y="438"/>
                  </a:lnTo>
                  <a:lnTo>
                    <a:pt x="18" y="420"/>
                  </a:lnTo>
                  <a:lnTo>
                    <a:pt x="12" y="400"/>
                  </a:lnTo>
                  <a:lnTo>
                    <a:pt x="8" y="382"/>
                  </a:lnTo>
                  <a:lnTo>
                    <a:pt x="4" y="362"/>
                  </a:lnTo>
                  <a:lnTo>
                    <a:pt x="2" y="342"/>
                  </a:lnTo>
                  <a:lnTo>
                    <a:pt x="0" y="302"/>
                  </a:lnTo>
                  <a:lnTo>
                    <a:pt x="4" y="262"/>
                  </a:lnTo>
                  <a:lnTo>
                    <a:pt x="12" y="222"/>
                  </a:lnTo>
                  <a:lnTo>
                    <a:pt x="18" y="204"/>
                  </a:lnTo>
                  <a:lnTo>
                    <a:pt x="26" y="186"/>
                  </a:lnTo>
                  <a:lnTo>
                    <a:pt x="34" y="168"/>
                  </a:lnTo>
                  <a:lnTo>
                    <a:pt x="42" y="150"/>
                  </a:lnTo>
                  <a:lnTo>
                    <a:pt x="54" y="132"/>
                  </a:lnTo>
                  <a:lnTo>
                    <a:pt x="64" y="116"/>
                  </a:lnTo>
                  <a:lnTo>
                    <a:pt x="78" y="102"/>
                  </a:lnTo>
                  <a:lnTo>
                    <a:pt x="90" y="88"/>
                  </a:lnTo>
                  <a:lnTo>
                    <a:pt x="106" y="74"/>
                  </a:lnTo>
                  <a:lnTo>
                    <a:pt x="120" y="62"/>
                  </a:lnTo>
                  <a:lnTo>
                    <a:pt x="138" y="50"/>
                  </a:lnTo>
                  <a:lnTo>
                    <a:pt x="156" y="40"/>
                  </a:lnTo>
                  <a:lnTo>
                    <a:pt x="174" y="32"/>
                  </a:lnTo>
                  <a:lnTo>
                    <a:pt x="194" y="24"/>
                  </a:lnTo>
                  <a:lnTo>
                    <a:pt x="194"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121"/>
            <p:cNvSpPr>
              <a:spLocks/>
            </p:cNvSpPr>
            <p:nvPr/>
          </p:nvSpPr>
          <p:spPr bwMode="auto">
            <a:xfrm>
              <a:off x="1776501" y="3096292"/>
              <a:ext cx="417587" cy="952025"/>
            </a:xfrm>
            <a:custGeom>
              <a:avLst/>
              <a:gdLst>
                <a:gd name="T0" fmla="*/ 690 w 2026"/>
                <a:gd name="T1" fmla="*/ 66 h 3144"/>
                <a:gd name="T2" fmla="*/ 796 w 2026"/>
                <a:gd name="T3" fmla="*/ 14 h 3144"/>
                <a:gd name="T4" fmla="*/ 918 w 2026"/>
                <a:gd name="T5" fmla="*/ 0 h 3144"/>
                <a:gd name="T6" fmla="*/ 1102 w 2026"/>
                <a:gd name="T7" fmla="*/ 0 h 3144"/>
                <a:gd name="T8" fmla="*/ 1476 w 2026"/>
                <a:gd name="T9" fmla="*/ 2 h 3144"/>
                <a:gd name="T10" fmla="*/ 1660 w 2026"/>
                <a:gd name="T11" fmla="*/ 18 h 3144"/>
                <a:gd name="T12" fmla="*/ 1840 w 2026"/>
                <a:gd name="T13" fmla="*/ 68 h 3144"/>
                <a:gd name="T14" fmla="*/ 1910 w 2026"/>
                <a:gd name="T15" fmla="*/ 114 h 3144"/>
                <a:gd name="T16" fmla="*/ 1974 w 2026"/>
                <a:gd name="T17" fmla="*/ 202 h 3144"/>
                <a:gd name="T18" fmla="*/ 2010 w 2026"/>
                <a:gd name="T19" fmla="*/ 310 h 3144"/>
                <a:gd name="T20" fmla="*/ 2026 w 2026"/>
                <a:gd name="T21" fmla="*/ 448 h 3144"/>
                <a:gd name="T22" fmla="*/ 2024 w 2026"/>
                <a:gd name="T23" fmla="*/ 1290 h 3144"/>
                <a:gd name="T24" fmla="*/ 2020 w 2026"/>
                <a:gd name="T25" fmla="*/ 1438 h 3144"/>
                <a:gd name="T26" fmla="*/ 2004 w 2026"/>
                <a:gd name="T27" fmla="*/ 1484 h 3144"/>
                <a:gd name="T28" fmla="*/ 1948 w 2026"/>
                <a:gd name="T29" fmla="*/ 1528 h 3144"/>
                <a:gd name="T30" fmla="*/ 1854 w 2026"/>
                <a:gd name="T31" fmla="*/ 1538 h 3144"/>
                <a:gd name="T32" fmla="*/ 1794 w 2026"/>
                <a:gd name="T33" fmla="*/ 1504 h 3144"/>
                <a:gd name="T34" fmla="*/ 1770 w 2026"/>
                <a:gd name="T35" fmla="*/ 1462 h 3144"/>
                <a:gd name="T36" fmla="*/ 1762 w 2026"/>
                <a:gd name="T37" fmla="*/ 1320 h 3144"/>
                <a:gd name="T38" fmla="*/ 1762 w 2026"/>
                <a:gd name="T39" fmla="*/ 630 h 3144"/>
                <a:gd name="T40" fmla="*/ 1664 w 2026"/>
                <a:gd name="T41" fmla="*/ 514 h 3144"/>
                <a:gd name="T42" fmla="*/ 1664 w 2026"/>
                <a:gd name="T43" fmla="*/ 2966 h 3144"/>
                <a:gd name="T44" fmla="*/ 1634 w 2026"/>
                <a:gd name="T45" fmla="*/ 3058 h 3144"/>
                <a:gd name="T46" fmla="*/ 1564 w 2026"/>
                <a:gd name="T47" fmla="*/ 3122 h 3144"/>
                <a:gd name="T48" fmla="*/ 1472 w 2026"/>
                <a:gd name="T49" fmla="*/ 3144 h 3144"/>
                <a:gd name="T50" fmla="*/ 1400 w 2026"/>
                <a:gd name="T51" fmla="*/ 3126 h 3144"/>
                <a:gd name="T52" fmla="*/ 1358 w 2026"/>
                <a:gd name="T53" fmla="*/ 3104 h 3144"/>
                <a:gd name="T54" fmla="*/ 1330 w 2026"/>
                <a:gd name="T55" fmla="*/ 3044 h 3144"/>
                <a:gd name="T56" fmla="*/ 1318 w 2026"/>
                <a:gd name="T57" fmla="*/ 2796 h 3144"/>
                <a:gd name="T58" fmla="*/ 1320 w 2026"/>
                <a:gd name="T59" fmla="*/ 1900 h 3144"/>
                <a:gd name="T60" fmla="*/ 1226 w 2026"/>
                <a:gd name="T61" fmla="*/ 1530 h 3144"/>
                <a:gd name="T62" fmla="*/ 1222 w 2026"/>
                <a:gd name="T63" fmla="*/ 2268 h 3144"/>
                <a:gd name="T64" fmla="*/ 1220 w 2026"/>
                <a:gd name="T65" fmla="*/ 3008 h 3144"/>
                <a:gd name="T66" fmla="*/ 1194 w 2026"/>
                <a:gd name="T67" fmla="*/ 3070 h 3144"/>
                <a:gd name="T68" fmla="*/ 1148 w 2026"/>
                <a:gd name="T69" fmla="*/ 3114 h 3144"/>
                <a:gd name="T70" fmla="*/ 1090 w 2026"/>
                <a:gd name="T71" fmla="*/ 3136 h 3144"/>
                <a:gd name="T72" fmla="*/ 994 w 2026"/>
                <a:gd name="T73" fmla="*/ 3136 h 3144"/>
                <a:gd name="T74" fmla="*/ 936 w 2026"/>
                <a:gd name="T75" fmla="*/ 3112 h 3144"/>
                <a:gd name="T76" fmla="*/ 890 w 2026"/>
                <a:gd name="T77" fmla="*/ 3070 h 3144"/>
                <a:gd name="T78" fmla="*/ 866 w 2026"/>
                <a:gd name="T79" fmla="*/ 3010 h 3144"/>
                <a:gd name="T80" fmla="*/ 862 w 2026"/>
                <a:gd name="T81" fmla="*/ 2320 h 3144"/>
                <a:gd name="T82" fmla="*/ 860 w 2026"/>
                <a:gd name="T83" fmla="*/ 356 h 3144"/>
                <a:gd name="T84" fmla="*/ 552 w 2026"/>
                <a:gd name="T85" fmla="*/ 718 h 3144"/>
                <a:gd name="T86" fmla="*/ 282 w 2026"/>
                <a:gd name="T87" fmla="*/ 1032 h 3144"/>
                <a:gd name="T88" fmla="*/ 216 w 2026"/>
                <a:gd name="T89" fmla="*/ 1090 h 3144"/>
                <a:gd name="T90" fmla="*/ 164 w 2026"/>
                <a:gd name="T91" fmla="*/ 1104 h 3144"/>
                <a:gd name="T92" fmla="*/ 90 w 2026"/>
                <a:gd name="T93" fmla="*/ 1088 h 3144"/>
                <a:gd name="T94" fmla="*/ 18 w 2026"/>
                <a:gd name="T95" fmla="*/ 1016 h 3144"/>
                <a:gd name="T96" fmla="*/ 0 w 2026"/>
                <a:gd name="T97" fmla="*/ 942 h 3144"/>
                <a:gd name="T98" fmla="*/ 12 w 2026"/>
                <a:gd name="T99" fmla="*/ 890 h 3144"/>
                <a:gd name="T100" fmla="*/ 102 w 2026"/>
                <a:gd name="T101" fmla="*/ 770 h 3144"/>
                <a:gd name="T102" fmla="*/ 646 w 2026"/>
                <a:gd name="T103" fmla="*/ 112 h 3144"/>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691 w 10000"/>
                <a:gd name="connsiteY185" fmla="*/ 3511 h 10000"/>
                <a:gd name="connsiteX186" fmla="*/ 563 w 10000"/>
                <a:gd name="connsiteY186" fmla="*/ 3492 h 10000"/>
                <a:gd name="connsiteX187" fmla="*/ 444 w 10000"/>
                <a:gd name="connsiteY187" fmla="*/ 3461 h 10000"/>
                <a:gd name="connsiteX188" fmla="*/ 336 w 10000"/>
                <a:gd name="connsiteY188" fmla="*/ 3416 h 10000"/>
                <a:gd name="connsiteX189" fmla="*/ 247 w 10000"/>
                <a:gd name="connsiteY189" fmla="*/ 3365 h 10000"/>
                <a:gd name="connsiteX190" fmla="*/ 158 w 10000"/>
                <a:gd name="connsiteY190" fmla="*/ 3302 h 10000"/>
                <a:gd name="connsiteX191" fmla="*/ 39 w 10000"/>
                <a:gd name="connsiteY191" fmla="*/ 3155 h 10000"/>
                <a:gd name="connsiteX192" fmla="*/ 10 w 10000"/>
                <a:gd name="connsiteY192" fmla="*/ 3079 h 10000"/>
                <a:gd name="connsiteX193" fmla="*/ 0 w 10000"/>
                <a:gd name="connsiteY193" fmla="*/ 3034 h 10000"/>
                <a:gd name="connsiteX194" fmla="*/ 0 w 10000"/>
                <a:gd name="connsiteY194" fmla="*/ 2996 h 10000"/>
                <a:gd name="connsiteX195" fmla="*/ 0 w 10000"/>
                <a:gd name="connsiteY195" fmla="*/ 2958 h 10000"/>
                <a:gd name="connsiteX196" fmla="*/ 20 w 10000"/>
                <a:gd name="connsiteY196" fmla="*/ 2913 h 10000"/>
                <a:gd name="connsiteX197" fmla="*/ 39 w 10000"/>
                <a:gd name="connsiteY197" fmla="*/ 2875 h 10000"/>
                <a:gd name="connsiteX198" fmla="*/ 59 w 10000"/>
                <a:gd name="connsiteY198" fmla="*/ 2831 h 10000"/>
                <a:gd name="connsiteX199" fmla="*/ 99 w 10000"/>
                <a:gd name="connsiteY199" fmla="*/ 2793 h 10000"/>
                <a:gd name="connsiteX200" fmla="*/ 138 w 10000"/>
                <a:gd name="connsiteY200" fmla="*/ 2754 h 10000"/>
                <a:gd name="connsiteX201" fmla="*/ 138 w 10000"/>
                <a:gd name="connsiteY201" fmla="*/ 2754 h 10000"/>
                <a:gd name="connsiteX202" fmla="*/ 503 w 10000"/>
                <a:gd name="connsiteY202" fmla="*/ 2449 h 10000"/>
                <a:gd name="connsiteX203" fmla="*/ 879 w 10000"/>
                <a:gd name="connsiteY203" fmla="*/ 2144 h 10000"/>
                <a:gd name="connsiteX204" fmla="*/ 1649 w 10000"/>
                <a:gd name="connsiteY204" fmla="*/ 1546 h 10000"/>
                <a:gd name="connsiteX205" fmla="*/ 2419 w 10000"/>
                <a:gd name="connsiteY205" fmla="*/ 954 h 10000"/>
                <a:gd name="connsiteX206" fmla="*/ 3189 w 10000"/>
                <a:gd name="connsiteY206" fmla="*/ 356 h 10000"/>
                <a:gd name="connsiteX207" fmla="*/ 3189 w 10000"/>
                <a:gd name="connsiteY207"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691 w 10000"/>
                <a:gd name="connsiteY185" fmla="*/ 3511 h 10000"/>
                <a:gd name="connsiteX186" fmla="*/ 563 w 10000"/>
                <a:gd name="connsiteY186" fmla="*/ 3492 h 10000"/>
                <a:gd name="connsiteX187" fmla="*/ 444 w 10000"/>
                <a:gd name="connsiteY187" fmla="*/ 3461 h 10000"/>
                <a:gd name="connsiteX188" fmla="*/ 336 w 10000"/>
                <a:gd name="connsiteY188" fmla="*/ 3416 h 10000"/>
                <a:gd name="connsiteX189" fmla="*/ 247 w 10000"/>
                <a:gd name="connsiteY189" fmla="*/ 3365 h 10000"/>
                <a:gd name="connsiteX190" fmla="*/ 158 w 10000"/>
                <a:gd name="connsiteY190" fmla="*/ 3302 h 10000"/>
                <a:gd name="connsiteX191" fmla="*/ 39 w 10000"/>
                <a:gd name="connsiteY191" fmla="*/ 3155 h 10000"/>
                <a:gd name="connsiteX192" fmla="*/ 10 w 10000"/>
                <a:gd name="connsiteY192" fmla="*/ 3079 h 10000"/>
                <a:gd name="connsiteX193" fmla="*/ 0 w 10000"/>
                <a:gd name="connsiteY193" fmla="*/ 3034 h 10000"/>
                <a:gd name="connsiteX194" fmla="*/ 0 w 10000"/>
                <a:gd name="connsiteY194" fmla="*/ 2996 h 10000"/>
                <a:gd name="connsiteX195" fmla="*/ 0 w 10000"/>
                <a:gd name="connsiteY195" fmla="*/ 2958 h 10000"/>
                <a:gd name="connsiteX196" fmla="*/ 20 w 10000"/>
                <a:gd name="connsiteY196" fmla="*/ 2913 h 10000"/>
                <a:gd name="connsiteX197" fmla="*/ 39 w 10000"/>
                <a:gd name="connsiteY197" fmla="*/ 2875 h 10000"/>
                <a:gd name="connsiteX198" fmla="*/ 59 w 10000"/>
                <a:gd name="connsiteY198" fmla="*/ 2831 h 10000"/>
                <a:gd name="connsiteX199" fmla="*/ 138 w 10000"/>
                <a:gd name="connsiteY199" fmla="*/ 2754 h 10000"/>
                <a:gd name="connsiteX200" fmla="*/ 138 w 10000"/>
                <a:gd name="connsiteY200" fmla="*/ 2754 h 10000"/>
                <a:gd name="connsiteX201" fmla="*/ 503 w 10000"/>
                <a:gd name="connsiteY201" fmla="*/ 2449 h 10000"/>
                <a:gd name="connsiteX202" fmla="*/ 879 w 10000"/>
                <a:gd name="connsiteY202" fmla="*/ 2144 h 10000"/>
                <a:gd name="connsiteX203" fmla="*/ 1649 w 10000"/>
                <a:gd name="connsiteY203" fmla="*/ 1546 h 10000"/>
                <a:gd name="connsiteX204" fmla="*/ 2419 w 10000"/>
                <a:gd name="connsiteY204" fmla="*/ 954 h 10000"/>
                <a:gd name="connsiteX205" fmla="*/ 3189 w 10000"/>
                <a:gd name="connsiteY205" fmla="*/ 356 h 10000"/>
                <a:gd name="connsiteX206" fmla="*/ 3189 w 10000"/>
                <a:gd name="connsiteY206"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158 w 10000"/>
                <a:gd name="connsiteY189" fmla="*/ 3302 h 10000"/>
                <a:gd name="connsiteX190" fmla="*/ 39 w 10000"/>
                <a:gd name="connsiteY190" fmla="*/ 3155 h 10000"/>
                <a:gd name="connsiteX191" fmla="*/ 10 w 10000"/>
                <a:gd name="connsiteY191" fmla="*/ 3079 h 10000"/>
                <a:gd name="connsiteX192" fmla="*/ 0 w 10000"/>
                <a:gd name="connsiteY192" fmla="*/ 3034 h 10000"/>
                <a:gd name="connsiteX193" fmla="*/ 0 w 10000"/>
                <a:gd name="connsiteY193" fmla="*/ 2996 h 10000"/>
                <a:gd name="connsiteX194" fmla="*/ 0 w 10000"/>
                <a:gd name="connsiteY194" fmla="*/ 2958 h 10000"/>
                <a:gd name="connsiteX195" fmla="*/ 20 w 10000"/>
                <a:gd name="connsiteY195" fmla="*/ 2913 h 10000"/>
                <a:gd name="connsiteX196" fmla="*/ 39 w 10000"/>
                <a:gd name="connsiteY196" fmla="*/ 2875 h 10000"/>
                <a:gd name="connsiteX197" fmla="*/ 59 w 10000"/>
                <a:gd name="connsiteY197" fmla="*/ 2831 h 10000"/>
                <a:gd name="connsiteX198" fmla="*/ 138 w 10000"/>
                <a:gd name="connsiteY198" fmla="*/ 2754 h 10000"/>
                <a:gd name="connsiteX199" fmla="*/ 138 w 10000"/>
                <a:gd name="connsiteY199" fmla="*/ 2754 h 10000"/>
                <a:gd name="connsiteX200" fmla="*/ 503 w 10000"/>
                <a:gd name="connsiteY200" fmla="*/ 2449 h 10000"/>
                <a:gd name="connsiteX201" fmla="*/ 879 w 10000"/>
                <a:gd name="connsiteY201" fmla="*/ 2144 h 10000"/>
                <a:gd name="connsiteX202" fmla="*/ 1649 w 10000"/>
                <a:gd name="connsiteY202" fmla="*/ 1546 h 10000"/>
                <a:gd name="connsiteX203" fmla="*/ 2419 w 10000"/>
                <a:gd name="connsiteY203" fmla="*/ 954 h 10000"/>
                <a:gd name="connsiteX204" fmla="*/ 3189 w 10000"/>
                <a:gd name="connsiteY204" fmla="*/ 356 h 10000"/>
                <a:gd name="connsiteX205" fmla="*/ 3189 w 10000"/>
                <a:gd name="connsiteY205"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39 w 10000"/>
                <a:gd name="connsiteY189" fmla="*/ 3155 h 10000"/>
                <a:gd name="connsiteX190" fmla="*/ 10 w 10000"/>
                <a:gd name="connsiteY190" fmla="*/ 3079 h 10000"/>
                <a:gd name="connsiteX191" fmla="*/ 0 w 10000"/>
                <a:gd name="connsiteY191" fmla="*/ 3034 h 10000"/>
                <a:gd name="connsiteX192" fmla="*/ 0 w 10000"/>
                <a:gd name="connsiteY192" fmla="*/ 2996 h 10000"/>
                <a:gd name="connsiteX193" fmla="*/ 0 w 10000"/>
                <a:gd name="connsiteY193" fmla="*/ 2958 h 10000"/>
                <a:gd name="connsiteX194" fmla="*/ 20 w 10000"/>
                <a:gd name="connsiteY194" fmla="*/ 2913 h 10000"/>
                <a:gd name="connsiteX195" fmla="*/ 39 w 10000"/>
                <a:gd name="connsiteY195" fmla="*/ 2875 h 10000"/>
                <a:gd name="connsiteX196" fmla="*/ 59 w 10000"/>
                <a:gd name="connsiteY196" fmla="*/ 2831 h 10000"/>
                <a:gd name="connsiteX197" fmla="*/ 138 w 10000"/>
                <a:gd name="connsiteY197" fmla="*/ 2754 h 10000"/>
                <a:gd name="connsiteX198" fmla="*/ 138 w 10000"/>
                <a:gd name="connsiteY198" fmla="*/ 2754 h 10000"/>
                <a:gd name="connsiteX199" fmla="*/ 503 w 10000"/>
                <a:gd name="connsiteY199" fmla="*/ 2449 h 10000"/>
                <a:gd name="connsiteX200" fmla="*/ 879 w 10000"/>
                <a:gd name="connsiteY200" fmla="*/ 2144 h 10000"/>
                <a:gd name="connsiteX201" fmla="*/ 1649 w 10000"/>
                <a:gd name="connsiteY201" fmla="*/ 1546 h 10000"/>
                <a:gd name="connsiteX202" fmla="*/ 2419 w 10000"/>
                <a:gd name="connsiteY202" fmla="*/ 954 h 10000"/>
                <a:gd name="connsiteX203" fmla="*/ 3189 w 10000"/>
                <a:gd name="connsiteY203" fmla="*/ 356 h 10000"/>
                <a:gd name="connsiteX204" fmla="*/ 3189 w 10000"/>
                <a:gd name="connsiteY20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39 w 10000"/>
                <a:gd name="connsiteY189" fmla="*/ 3155 h 10000"/>
                <a:gd name="connsiteX190" fmla="*/ 10 w 10000"/>
                <a:gd name="connsiteY190" fmla="*/ 2949 h 10000"/>
                <a:gd name="connsiteX191" fmla="*/ 0 w 10000"/>
                <a:gd name="connsiteY191" fmla="*/ 3034 h 10000"/>
                <a:gd name="connsiteX192" fmla="*/ 0 w 10000"/>
                <a:gd name="connsiteY192" fmla="*/ 2996 h 10000"/>
                <a:gd name="connsiteX193" fmla="*/ 0 w 10000"/>
                <a:gd name="connsiteY193" fmla="*/ 2958 h 10000"/>
                <a:gd name="connsiteX194" fmla="*/ 20 w 10000"/>
                <a:gd name="connsiteY194" fmla="*/ 2913 h 10000"/>
                <a:gd name="connsiteX195" fmla="*/ 39 w 10000"/>
                <a:gd name="connsiteY195" fmla="*/ 2875 h 10000"/>
                <a:gd name="connsiteX196" fmla="*/ 59 w 10000"/>
                <a:gd name="connsiteY196" fmla="*/ 2831 h 10000"/>
                <a:gd name="connsiteX197" fmla="*/ 138 w 10000"/>
                <a:gd name="connsiteY197" fmla="*/ 2754 h 10000"/>
                <a:gd name="connsiteX198" fmla="*/ 138 w 10000"/>
                <a:gd name="connsiteY198" fmla="*/ 2754 h 10000"/>
                <a:gd name="connsiteX199" fmla="*/ 503 w 10000"/>
                <a:gd name="connsiteY199" fmla="*/ 2449 h 10000"/>
                <a:gd name="connsiteX200" fmla="*/ 879 w 10000"/>
                <a:gd name="connsiteY200" fmla="*/ 2144 h 10000"/>
                <a:gd name="connsiteX201" fmla="*/ 1649 w 10000"/>
                <a:gd name="connsiteY201" fmla="*/ 1546 h 10000"/>
                <a:gd name="connsiteX202" fmla="*/ 2419 w 10000"/>
                <a:gd name="connsiteY202" fmla="*/ 954 h 10000"/>
                <a:gd name="connsiteX203" fmla="*/ 3189 w 10000"/>
                <a:gd name="connsiteY203" fmla="*/ 356 h 10000"/>
                <a:gd name="connsiteX204" fmla="*/ 3189 w 10000"/>
                <a:gd name="connsiteY20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247 w 10000"/>
                <a:gd name="connsiteY188" fmla="*/ 3365 h 10000"/>
                <a:gd name="connsiteX189" fmla="*/ 10 w 10000"/>
                <a:gd name="connsiteY189" fmla="*/ 2949 h 10000"/>
                <a:gd name="connsiteX190" fmla="*/ 0 w 10000"/>
                <a:gd name="connsiteY190" fmla="*/ 3034 h 10000"/>
                <a:gd name="connsiteX191" fmla="*/ 0 w 10000"/>
                <a:gd name="connsiteY191" fmla="*/ 2996 h 10000"/>
                <a:gd name="connsiteX192" fmla="*/ 0 w 10000"/>
                <a:gd name="connsiteY192" fmla="*/ 2958 h 10000"/>
                <a:gd name="connsiteX193" fmla="*/ 20 w 10000"/>
                <a:gd name="connsiteY193" fmla="*/ 2913 h 10000"/>
                <a:gd name="connsiteX194" fmla="*/ 39 w 10000"/>
                <a:gd name="connsiteY194" fmla="*/ 2875 h 10000"/>
                <a:gd name="connsiteX195" fmla="*/ 59 w 10000"/>
                <a:gd name="connsiteY195" fmla="*/ 2831 h 10000"/>
                <a:gd name="connsiteX196" fmla="*/ 138 w 10000"/>
                <a:gd name="connsiteY196" fmla="*/ 2754 h 10000"/>
                <a:gd name="connsiteX197" fmla="*/ 138 w 10000"/>
                <a:gd name="connsiteY197" fmla="*/ 2754 h 10000"/>
                <a:gd name="connsiteX198" fmla="*/ 503 w 10000"/>
                <a:gd name="connsiteY198" fmla="*/ 2449 h 10000"/>
                <a:gd name="connsiteX199" fmla="*/ 879 w 10000"/>
                <a:gd name="connsiteY199" fmla="*/ 2144 h 10000"/>
                <a:gd name="connsiteX200" fmla="*/ 1649 w 10000"/>
                <a:gd name="connsiteY200" fmla="*/ 1546 h 10000"/>
                <a:gd name="connsiteX201" fmla="*/ 2419 w 10000"/>
                <a:gd name="connsiteY201" fmla="*/ 954 h 10000"/>
                <a:gd name="connsiteX202" fmla="*/ 3189 w 10000"/>
                <a:gd name="connsiteY202" fmla="*/ 356 h 10000"/>
                <a:gd name="connsiteX203" fmla="*/ 3189 w 10000"/>
                <a:gd name="connsiteY203"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336 w 10000"/>
                <a:gd name="connsiteY187" fmla="*/ 3416 h 10000"/>
                <a:gd name="connsiteX188" fmla="*/ 10 w 10000"/>
                <a:gd name="connsiteY188" fmla="*/ 2949 h 10000"/>
                <a:gd name="connsiteX189" fmla="*/ 0 w 10000"/>
                <a:gd name="connsiteY189" fmla="*/ 3034 h 10000"/>
                <a:gd name="connsiteX190" fmla="*/ 0 w 10000"/>
                <a:gd name="connsiteY190" fmla="*/ 2996 h 10000"/>
                <a:gd name="connsiteX191" fmla="*/ 0 w 10000"/>
                <a:gd name="connsiteY191" fmla="*/ 2958 h 10000"/>
                <a:gd name="connsiteX192" fmla="*/ 20 w 10000"/>
                <a:gd name="connsiteY192" fmla="*/ 2913 h 10000"/>
                <a:gd name="connsiteX193" fmla="*/ 39 w 10000"/>
                <a:gd name="connsiteY193" fmla="*/ 2875 h 10000"/>
                <a:gd name="connsiteX194" fmla="*/ 59 w 10000"/>
                <a:gd name="connsiteY194" fmla="*/ 2831 h 10000"/>
                <a:gd name="connsiteX195" fmla="*/ 138 w 10000"/>
                <a:gd name="connsiteY195" fmla="*/ 2754 h 10000"/>
                <a:gd name="connsiteX196" fmla="*/ 138 w 10000"/>
                <a:gd name="connsiteY196" fmla="*/ 2754 h 10000"/>
                <a:gd name="connsiteX197" fmla="*/ 503 w 10000"/>
                <a:gd name="connsiteY197" fmla="*/ 2449 h 10000"/>
                <a:gd name="connsiteX198" fmla="*/ 879 w 10000"/>
                <a:gd name="connsiteY198" fmla="*/ 2144 h 10000"/>
                <a:gd name="connsiteX199" fmla="*/ 1649 w 10000"/>
                <a:gd name="connsiteY199" fmla="*/ 1546 h 10000"/>
                <a:gd name="connsiteX200" fmla="*/ 2419 w 10000"/>
                <a:gd name="connsiteY200" fmla="*/ 954 h 10000"/>
                <a:gd name="connsiteX201" fmla="*/ 3189 w 10000"/>
                <a:gd name="connsiteY201" fmla="*/ 356 h 10000"/>
                <a:gd name="connsiteX202" fmla="*/ 3189 w 10000"/>
                <a:gd name="connsiteY202"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444 w 10000"/>
                <a:gd name="connsiteY186" fmla="*/ 3461 h 10000"/>
                <a:gd name="connsiteX187" fmla="*/ 10 w 10000"/>
                <a:gd name="connsiteY187" fmla="*/ 2949 h 10000"/>
                <a:gd name="connsiteX188" fmla="*/ 0 w 10000"/>
                <a:gd name="connsiteY188" fmla="*/ 3034 h 10000"/>
                <a:gd name="connsiteX189" fmla="*/ 0 w 10000"/>
                <a:gd name="connsiteY189" fmla="*/ 2996 h 10000"/>
                <a:gd name="connsiteX190" fmla="*/ 0 w 10000"/>
                <a:gd name="connsiteY190" fmla="*/ 2958 h 10000"/>
                <a:gd name="connsiteX191" fmla="*/ 20 w 10000"/>
                <a:gd name="connsiteY191" fmla="*/ 2913 h 10000"/>
                <a:gd name="connsiteX192" fmla="*/ 39 w 10000"/>
                <a:gd name="connsiteY192" fmla="*/ 2875 h 10000"/>
                <a:gd name="connsiteX193" fmla="*/ 59 w 10000"/>
                <a:gd name="connsiteY193" fmla="*/ 2831 h 10000"/>
                <a:gd name="connsiteX194" fmla="*/ 138 w 10000"/>
                <a:gd name="connsiteY194" fmla="*/ 2754 h 10000"/>
                <a:gd name="connsiteX195" fmla="*/ 138 w 10000"/>
                <a:gd name="connsiteY195" fmla="*/ 2754 h 10000"/>
                <a:gd name="connsiteX196" fmla="*/ 503 w 10000"/>
                <a:gd name="connsiteY196" fmla="*/ 2449 h 10000"/>
                <a:gd name="connsiteX197" fmla="*/ 879 w 10000"/>
                <a:gd name="connsiteY197" fmla="*/ 2144 h 10000"/>
                <a:gd name="connsiteX198" fmla="*/ 1649 w 10000"/>
                <a:gd name="connsiteY198" fmla="*/ 1546 h 10000"/>
                <a:gd name="connsiteX199" fmla="*/ 2419 w 10000"/>
                <a:gd name="connsiteY199" fmla="*/ 954 h 10000"/>
                <a:gd name="connsiteX200" fmla="*/ 3189 w 10000"/>
                <a:gd name="connsiteY200" fmla="*/ 356 h 10000"/>
                <a:gd name="connsiteX201" fmla="*/ 3189 w 10000"/>
                <a:gd name="connsiteY201"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563 w 10000"/>
                <a:gd name="connsiteY185" fmla="*/ 3492 h 10000"/>
                <a:gd name="connsiteX186" fmla="*/ 10 w 10000"/>
                <a:gd name="connsiteY186" fmla="*/ 2949 h 10000"/>
                <a:gd name="connsiteX187" fmla="*/ 0 w 10000"/>
                <a:gd name="connsiteY187" fmla="*/ 3034 h 10000"/>
                <a:gd name="connsiteX188" fmla="*/ 0 w 10000"/>
                <a:gd name="connsiteY188" fmla="*/ 2996 h 10000"/>
                <a:gd name="connsiteX189" fmla="*/ 0 w 10000"/>
                <a:gd name="connsiteY189" fmla="*/ 2958 h 10000"/>
                <a:gd name="connsiteX190" fmla="*/ 20 w 10000"/>
                <a:gd name="connsiteY190" fmla="*/ 2913 h 10000"/>
                <a:gd name="connsiteX191" fmla="*/ 39 w 10000"/>
                <a:gd name="connsiteY191" fmla="*/ 2875 h 10000"/>
                <a:gd name="connsiteX192" fmla="*/ 59 w 10000"/>
                <a:gd name="connsiteY192" fmla="*/ 2831 h 10000"/>
                <a:gd name="connsiteX193" fmla="*/ 138 w 10000"/>
                <a:gd name="connsiteY193" fmla="*/ 2754 h 10000"/>
                <a:gd name="connsiteX194" fmla="*/ 138 w 10000"/>
                <a:gd name="connsiteY194" fmla="*/ 2754 h 10000"/>
                <a:gd name="connsiteX195" fmla="*/ 503 w 10000"/>
                <a:gd name="connsiteY195" fmla="*/ 2449 h 10000"/>
                <a:gd name="connsiteX196" fmla="*/ 879 w 10000"/>
                <a:gd name="connsiteY196" fmla="*/ 2144 h 10000"/>
                <a:gd name="connsiteX197" fmla="*/ 1649 w 10000"/>
                <a:gd name="connsiteY197" fmla="*/ 1546 h 10000"/>
                <a:gd name="connsiteX198" fmla="*/ 2419 w 10000"/>
                <a:gd name="connsiteY198" fmla="*/ 954 h 10000"/>
                <a:gd name="connsiteX199" fmla="*/ 3189 w 10000"/>
                <a:gd name="connsiteY199" fmla="*/ 356 h 10000"/>
                <a:gd name="connsiteX200" fmla="*/ 3189 w 10000"/>
                <a:gd name="connsiteY200"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79 w 10000"/>
                <a:gd name="connsiteY182" fmla="*/ 3511 h 10000"/>
                <a:gd name="connsiteX183" fmla="*/ 809 w 10000"/>
                <a:gd name="connsiteY183" fmla="*/ 3511 h 10000"/>
                <a:gd name="connsiteX184" fmla="*/ 750 w 10000"/>
                <a:gd name="connsiteY184" fmla="*/ 3511 h 10000"/>
                <a:gd name="connsiteX185" fmla="*/ 10 w 10000"/>
                <a:gd name="connsiteY185" fmla="*/ 2949 h 10000"/>
                <a:gd name="connsiteX186" fmla="*/ 0 w 10000"/>
                <a:gd name="connsiteY186" fmla="*/ 3034 h 10000"/>
                <a:gd name="connsiteX187" fmla="*/ 0 w 10000"/>
                <a:gd name="connsiteY187" fmla="*/ 2996 h 10000"/>
                <a:gd name="connsiteX188" fmla="*/ 0 w 10000"/>
                <a:gd name="connsiteY188" fmla="*/ 2958 h 10000"/>
                <a:gd name="connsiteX189" fmla="*/ 20 w 10000"/>
                <a:gd name="connsiteY189" fmla="*/ 2913 h 10000"/>
                <a:gd name="connsiteX190" fmla="*/ 39 w 10000"/>
                <a:gd name="connsiteY190" fmla="*/ 2875 h 10000"/>
                <a:gd name="connsiteX191" fmla="*/ 59 w 10000"/>
                <a:gd name="connsiteY191" fmla="*/ 2831 h 10000"/>
                <a:gd name="connsiteX192" fmla="*/ 138 w 10000"/>
                <a:gd name="connsiteY192" fmla="*/ 2754 h 10000"/>
                <a:gd name="connsiteX193" fmla="*/ 138 w 10000"/>
                <a:gd name="connsiteY193" fmla="*/ 2754 h 10000"/>
                <a:gd name="connsiteX194" fmla="*/ 503 w 10000"/>
                <a:gd name="connsiteY194" fmla="*/ 2449 h 10000"/>
                <a:gd name="connsiteX195" fmla="*/ 879 w 10000"/>
                <a:gd name="connsiteY195" fmla="*/ 2144 h 10000"/>
                <a:gd name="connsiteX196" fmla="*/ 1649 w 10000"/>
                <a:gd name="connsiteY196" fmla="*/ 1546 h 10000"/>
                <a:gd name="connsiteX197" fmla="*/ 2419 w 10000"/>
                <a:gd name="connsiteY197" fmla="*/ 954 h 10000"/>
                <a:gd name="connsiteX198" fmla="*/ 3189 w 10000"/>
                <a:gd name="connsiteY198" fmla="*/ 356 h 10000"/>
                <a:gd name="connsiteX199" fmla="*/ 3189 w 10000"/>
                <a:gd name="connsiteY199"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09 w 10000"/>
                <a:gd name="connsiteY182" fmla="*/ 3511 h 10000"/>
                <a:gd name="connsiteX183" fmla="*/ 750 w 10000"/>
                <a:gd name="connsiteY183" fmla="*/ 3511 h 10000"/>
                <a:gd name="connsiteX184" fmla="*/ 10 w 10000"/>
                <a:gd name="connsiteY184" fmla="*/ 2949 h 10000"/>
                <a:gd name="connsiteX185" fmla="*/ 0 w 10000"/>
                <a:gd name="connsiteY185" fmla="*/ 3034 h 10000"/>
                <a:gd name="connsiteX186" fmla="*/ 0 w 10000"/>
                <a:gd name="connsiteY186" fmla="*/ 2996 h 10000"/>
                <a:gd name="connsiteX187" fmla="*/ 0 w 10000"/>
                <a:gd name="connsiteY187" fmla="*/ 2958 h 10000"/>
                <a:gd name="connsiteX188" fmla="*/ 20 w 10000"/>
                <a:gd name="connsiteY188" fmla="*/ 2913 h 10000"/>
                <a:gd name="connsiteX189" fmla="*/ 39 w 10000"/>
                <a:gd name="connsiteY189" fmla="*/ 2875 h 10000"/>
                <a:gd name="connsiteX190" fmla="*/ 59 w 10000"/>
                <a:gd name="connsiteY190" fmla="*/ 2831 h 10000"/>
                <a:gd name="connsiteX191" fmla="*/ 138 w 10000"/>
                <a:gd name="connsiteY191" fmla="*/ 2754 h 10000"/>
                <a:gd name="connsiteX192" fmla="*/ 138 w 10000"/>
                <a:gd name="connsiteY192" fmla="*/ 2754 h 10000"/>
                <a:gd name="connsiteX193" fmla="*/ 503 w 10000"/>
                <a:gd name="connsiteY193" fmla="*/ 2449 h 10000"/>
                <a:gd name="connsiteX194" fmla="*/ 879 w 10000"/>
                <a:gd name="connsiteY194" fmla="*/ 2144 h 10000"/>
                <a:gd name="connsiteX195" fmla="*/ 1649 w 10000"/>
                <a:gd name="connsiteY195" fmla="*/ 1546 h 10000"/>
                <a:gd name="connsiteX196" fmla="*/ 2419 w 10000"/>
                <a:gd name="connsiteY196" fmla="*/ 954 h 10000"/>
                <a:gd name="connsiteX197" fmla="*/ 3189 w 10000"/>
                <a:gd name="connsiteY197" fmla="*/ 356 h 10000"/>
                <a:gd name="connsiteX198" fmla="*/ 3189 w 10000"/>
                <a:gd name="connsiteY198"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809 w 10000"/>
                <a:gd name="connsiteY182" fmla="*/ 3511 h 10000"/>
                <a:gd name="connsiteX183" fmla="*/ 10 w 10000"/>
                <a:gd name="connsiteY183" fmla="*/ 2949 h 10000"/>
                <a:gd name="connsiteX184" fmla="*/ 0 w 10000"/>
                <a:gd name="connsiteY184" fmla="*/ 3034 h 10000"/>
                <a:gd name="connsiteX185" fmla="*/ 0 w 10000"/>
                <a:gd name="connsiteY185" fmla="*/ 2996 h 10000"/>
                <a:gd name="connsiteX186" fmla="*/ 0 w 10000"/>
                <a:gd name="connsiteY186" fmla="*/ 2958 h 10000"/>
                <a:gd name="connsiteX187" fmla="*/ 20 w 10000"/>
                <a:gd name="connsiteY187" fmla="*/ 2913 h 10000"/>
                <a:gd name="connsiteX188" fmla="*/ 39 w 10000"/>
                <a:gd name="connsiteY188" fmla="*/ 2875 h 10000"/>
                <a:gd name="connsiteX189" fmla="*/ 59 w 10000"/>
                <a:gd name="connsiteY189" fmla="*/ 2831 h 10000"/>
                <a:gd name="connsiteX190" fmla="*/ 138 w 10000"/>
                <a:gd name="connsiteY190" fmla="*/ 2754 h 10000"/>
                <a:gd name="connsiteX191" fmla="*/ 138 w 10000"/>
                <a:gd name="connsiteY191" fmla="*/ 2754 h 10000"/>
                <a:gd name="connsiteX192" fmla="*/ 503 w 10000"/>
                <a:gd name="connsiteY192" fmla="*/ 2449 h 10000"/>
                <a:gd name="connsiteX193" fmla="*/ 879 w 10000"/>
                <a:gd name="connsiteY193" fmla="*/ 2144 h 10000"/>
                <a:gd name="connsiteX194" fmla="*/ 1649 w 10000"/>
                <a:gd name="connsiteY194" fmla="*/ 1546 h 10000"/>
                <a:gd name="connsiteX195" fmla="*/ 2419 w 10000"/>
                <a:gd name="connsiteY195" fmla="*/ 954 h 10000"/>
                <a:gd name="connsiteX196" fmla="*/ 3189 w 10000"/>
                <a:gd name="connsiteY196" fmla="*/ 356 h 10000"/>
                <a:gd name="connsiteX197" fmla="*/ 3189 w 10000"/>
                <a:gd name="connsiteY197"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938 w 10000"/>
                <a:gd name="connsiteY181" fmla="*/ 3499 h 10000"/>
                <a:gd name="connsiteX182" fmla="*/ 10 w 10000"/>
                <a:gd name="connsiteY182" fmla="*/ 2949 h 10000"/>
                <a:gd name="connsiteX183" fmla="*/ 0 w 10000"/>
                <a:gd name="connsiteY183" fmla="*/ 3034 h 10000"/>
                <a:gd name="connsiteX184" fmla="*/ 0 w 10000"/>
                <a:gd name="connsiteY184" fmla="*/ 2996 h 10000"/>
                <a:gd name="connsiteX185" fmla="*/ 0 w 10000"/>
                <a:gd name="connsiteY185" fmla="*/ 2958 h 10000"/>
                <a:gd name="connsiteX186" fmla="*/ 20 w 10000"/>
                <a:gd name="connsiteY186" fmla="*/ 2913 h 10000"/>
                <a:gd name="connsiteX187" fmla="*/ 39 w 10000"/>
                <a:gd name="connsiteY187" fmla="*/ 2875 h 10000"/>
                <a:gd name="connsiteX188" fmla="*/ 59 w 10000"/>
                <a:gd name="connsiteY188" fmla="*/ 2831 h 10000"/>
                <a:gd name="connsiteX189" fmla="*/ 138 w 10000"/>
                <a:gd name="connsiteY189" fmla="*/ 2754 h 10000"/>
                <a:gd name="connsiteX190" fmla="*/ 138 w 10000"/>
                <a:gd name="connsiteY190" fmla="*/ 2754 h 10000"/>
                <a:gd name="connsiteX191" fmla="*/ 503 w 10000"/>
                <a:gd name="connsiteY191" fmla="*/ 2449 h 10000"/>
                <a:gd name="connsiteX192" fmla="*/ 879 w 10000"/>
                <a:gd name="connsiteY192" fmla="*/ 2144 h 10000"/>
                <a:gd name="connsiteX193" fmla="*/ 1649 w 10000"/>
                <a:gd name="connsiteY193" fmla="*/ 1546 h 10000"/>
                <a:gd name="connsiteX194" fmla="*/ 2419 w 10000"/>
                <a:gd name="connsiteY194" fmla="*/ 954 h 10000"/>
                <a:gd name="connsiteX195" fmla="*/ 3189 w 10000"/>
                <a:gd name="connsiteY195" fmla="*/ 356 h 10000"/>
                <a:gd name="connsiteX196" fmla="*/ 3189 w 10000"/>
                <a:gd name="connsiteY196"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997 w 10000"/>
                <a:gd name="connsiteY180" fmla="*/ 3486 h 10000"/>
                <a:gd name="connsiteX181" fmla="*/ 10 w 10000"/>
                <a:gd name="connsiteY181" fmla="*/ 2949 h 10000"/>
                <a:gd name="connsiteX182" fmla="*/ 0 w 10000"/>
                <a:gd name="connsiteY182" fmla="*/ 3034 h 10000"/>
                <a:gd name="connsiteX183" fmla="*/ 0 w 10000"/>
                <a:gd name="connsiteY183" fmla="*/ 2996 h 10000"/>
                <a:gd name="connsiteX184" fmla="*/ 0 w 10000"/>
                <a:gd name="connsiteY184" fmla="*/ 2958 h 10000"/>
                <a:gd name="connsiteX185" fmla="*/ 20 w 10000"/>
                <a:gd name="connsiteY185" fmla="*/ 2913 h 10000"/>
                <a:gd name="connsiteX186" fmla="*/ 39 w 10000"/>
                <a:gd name="connsiteY186" fmla="*/ 2875 h 10000"/>
                <a:gd name="connsiteX187" fmla="*/ 59 w 10000"/>
                <a:gd name="connsiteY187" fmla="*/ 2831 h 10000"/>
                <a:gd name="connsiteX188" fmla="*/ 138 w 10000"/>
                <a:gd name="connsiteY188" fmla="*/ 2754 h 10000"/>
                <a:gd name="connsiteX189" fmla="*/ 138 w 10000"/>
                <a:gd name="connsiteY189" fmla="*/ 2754 h 10000"/>
                <a:gd name="connsiteX190" fmla="*/ 503 w 10000"/>
                <a:gd name="connsiteY190" fmla="*/ 2449 h 10000"/>
                <a:gd name="connsiteX191" fmla="*/ 879 w 10000"/>
                <a:gd name="connsiteY191" fmla="*/ 2144 h 10000"/>
                <a:gd name="connsiteX192" fmla="*/ 1649 w 10000"/>
                <a:gd name="connsiteY192" fmla="*/ 1546 h 10000"/>
                <a:gd name="connsiteX193" fmla="*/ 2419 w 10000"/>
                <a:gd name="connsiteY193" fmla="*/ 954 h 10000"/>
                <a:gd name="connsiteX194" fmla="*/ 3189 w 10000"/>
                <a:gd name="connsiteY194" fmla="*/ 356 h 10000"/>
                <a:gd name="connsiteX195" fmla="*/ 3189 w 10000"/>
                <a:gd name="connsiteY195"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66 w 10000"/>
                <a:gd name="connsiteY179" fmla="*/ 3467 h 10000"/>
                <a:gd name="connsiteX180" fmla="*/ 10 w 10000"/>
                <a:gd name="connsiteY180" fmla="*/ 2949 h 10000"/>
                <a:gd name="connsiteX181" fmla="*/ 0 w 10000"/>
                <a:gd name="connsiteY181" fmla="*/ 3034 h 10000"/>
                <a:gd name="connsiteX182" fmla="*/ 0 w 10000"/>
                <a:gd name="connsiteY182" fmla="*/ 2996 h 10000"/>
                <a:gd name="connsiteX183" fmla="*/ 0 w 10000"/>
                <a:gd name="connsiteY183" fmla="*/ 2958 h 10000"/>
                <a:gd name="connsiteX184" fmla="*/ 20 w 10000"/>
                <a:gd name="connsiteY184" fmla="*/ 2913 h 10000"/>
                <a:gd name="connsiteX185" fmla="*/ 39 w 10000"/>
                <a:gd name="connsiteY185" fmla="*/ 2875 h 10000"/>
                <a:gd name="connsiteX186" fmla="*/ 59 w 10000"/>
                <a:gd name="connsiteY186" fmla="*/ 2831 h 10000"/>
                <a:gd name="connsiteX187" fmla="*/ 138 w 10000"/>
                <a:gd name="connsiteY187" fmla="*/ 2754 h 10000"/>
                <a:gd name="connsiteX188" fmla="*/ 138 w 10000"/>
                <a:gd name="connsiteY188" fmla="*/ 2754 h 10000"/>
                <a:gd name="connsiteX189" fmla="*/ 503 w 10000"/>
                <a:gd name="connsiteY189" fmla="*/ 2449 h 10000"/>
                <a:gd name="connsiteX190" fmla="*/ 879 w 10000"/>
                <a:gd name="connsiteY190" fmla="*/ 2144 h 10000"/>
                <a:gd name="connsiteX191" fmla="*/ 1649 w 10000"/>
                <a:gd name="connsiteY191" fmla="*/ 1546 h 10000"/>
                <a:gd name="connsiteX192" fmla="*/ 2419 w 10000"/>
                <a:gd name="connsiteY192" fmla="*/ 954 h 10000"/>
                <a:gd name="connsiteX193" fmla="*/ 3189 w 10000"/>
                <a:gd name="connsiteY193" fmla="*/ 356 h 10000"/>
                <a:gd name="connsiteX194" fmla="*/ 3189 w 10000"/>
                <a:gd name="connsiteY19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 w 10000"/>
                <a:gd name="connsiteY179" fmla="*/ 2949 h 10000"/>
                <a:gd name="connsiteX180" fmla="*/ 0 w 10000"/>
                <a:gd name="connsiteY180" fmla="*/ 3034 h 10000"/>
                <a:gd name="connsiteX181" fmla="*/ 0 w 10000"/>
                <a:gd name="connsiteY181" fmla="*/ 2996 h 10000"/>
                <a:gd name="connsiteX182" fmla="*/ 0 w 10000"/>
                <a:gd name="connsiteY182" fmla="*/ 2958 h 10000"/>
                <a:gd name="connsiteX183" fmla="*/ 20 w 10000"/>
                <a:gd name="connsiteY183" fmla="*/ 2913 h 10000"/>
                <a:gd name="connsiteX184" fmla="*/ 39 w 10000"/>
                <a:gd name="connsiteY184" fmla="*/ 2875 h 10000"/>
                <a:gd name="connsiteX185" fmla="*/ 59 w 10000"/>
                <a:gd name="connsiteY185" fmla="*/ 2831 h 10000"/>
                <a:gd name="connsiteX186" fmla="*/ 138 w 10000"/>
                <a:gd name="connsiteY186" fmla="*/ 2754 h 10000"/>
                <a:gd name="connsiteX187" fmla="*/ 138 w 10000"/>
                <a:gd name="connsiteY187" fmla="*/ 2754 h 10000"/>
                <a:gd name="connsiteX188" fmla="*/ 503 w 10000"/>
                <a:gd name="connsiteY188" fmla="*/ 2449 h 10000"/>
                <a:gd name="connsiteX189" fmla="*/ 879 w 10000"/>
                <a:gd name="connsiteY189" fmla="*/ 2144 h 10000"/>
                <a:gd name="connsiteX190" fmla="*/ 1649 w 10000"/>
                <a:gd name="connsiteY190" fmla="*/ 1546 h 10000"/>
                <a:gd name="connsiteX191" fmla="*/ 2419 w 10000"/>
                <a:gd name="connsiteY191" fmla="*/ 954 h 10000"/>
                <a:gd name="connsiteX192" fmla="*/ 3189 w 10000"/>
                <a:gd name="connsiteY192" fmla="*/ 356 h 10000"/>
                <a:gd name="connsiteX193" fmla="*/ 3189 w 10000"/>
                <a:gd name="connsiteY193"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125 w 10000"/>
                <a:gd name="connsiteY178" fmla="*/ 3441 h 10000"/>
                <a:gd name="connsiteX179" fmla="*/ 10 w 10000"/>
                <a:gd name="connsiteY179" fmla="*/ 2949 h 10000"/>
                <a:gd name="connsiteX180" fmla="*/ 0 w 10000"/>
                <a:gd name="connsiteY180" fmla="*/ 3034 h 10000"/>
                <a:gd name="connsiteX181" fmla="*/ 0 w 10000"/>
                <a:gd name="connsiteY181" fmla="*/ 2996 h 10000"/>
                <a:gd name="connsiteX182" fmla="*/ 0 w 10000"/>
                <a:gd name="connsiteY182" fmla="*/ 2958 h 10000"/>
                <a:gd name="connsiteX183" fmla="*/ 20 w 10000"/>
                <a:gd name="connsiteY183" fmla="*/ 2913 h 10000"/>
                <a:gd name="connsiteX184" fmla="*/ 39 w 10000"/>
                <a:gd name="connsiteY184" fmla="*/ 2875 h 10000"/>
                <a:gd name="connsiteX185" fmla="*/ 59 w 10000"/>
                <a:gd name="connsiteY185" fmla="*/ 2831 h 10000"/>
                <a:gd name="connsiteX186" fmla="*/ 138 w 10000"/>
                <a:gd name="connsiteY186" fmla="*/ 2754 h 10000"/>
                <a:gd name="connsiteX187" fmla="*/ 503 w 10000"/>
                <a:gd name="connsiteY187" fmla="*/ 2449 h 10000"/>
                <a:gd name="connsiteX188" fmla="*/ 879 w 10000"/>
                <a:gd name="connsiteY188" fmla="*/ 2144 h 10000"/>
                <a:gd name="connsiteX189" fmla="*/ 1649 w 10000"/>
                <a:gd name="connsiteY189" fmla="*/ 1546 h 10000"/>
                <a:gd name="connsiteX190" fmla="*/ 2419 w 10000"/>
                <a:gd name="connsiteY190" fmla="*/ 954 h 10000"/>
                <a:gd name="connsiteX191" fmla="*/ 3189 w 10000"/>
                <a:gd name="connsiteY191" fmla="*/ 356 h 10000"/>
                <a:gd name="connsiteX192" fmla="*/ 3189 w 10000"/>
                <a:gd name="connsiteY192"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59 w 10000"/>
                <a:gd name="connsiteY184" fmla="*/ 2831 h 10000"/>
                <a:gd name="connsiteX185" fmla="*/ 138 w 10000"/>
                <a:gd name="connsiteY185" fmla="*/ 2754 h 10000"/>
                <a:gd name="connsiteX186" fmla="*/ 503 w 10000"/>
                <a:gd name="connsiteY186" fmla="*/ 2449 h 10000"/>
                <a:gd name="connsiteX187" fmla="*/ 879 w 10000"/>
                <a:gd name="connsiteY187" fmla="*/ 2144 h 10000"/>
                <a:gd name="connsiteX188" fmla="*/ 1649 w 10000"/>
                <a:gd name="connsiteY188" fmla="*/ 1546 h 10000"/>
                <a:gd name="connsiteX189" fmla="*/ 2419 w 10000"/>
                <a:gd name="connsiteY189" fmla="*/ 954 h 10000"/>
                <a:gd name="connsiteX190" fmla="*/ 3189 w 10000"/>
                <a:gd name="connsiteY190" fmla="*/ 356 h 10000"/>
                <a:gd name="connsiteX191" fmla="*/ 3189 w 10000"/>
                <a:gd name="connsiteY191"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59 w 10000"/>
                <a:gd name="connsiteY184" fmla="*/ 2831 h 10000"/>
                <a:gd name="connsiteX185" fmla="*/ 503 w 10000"/>
                <a:gd name="connsiteY185" fmla="*/ 2449 h 10000"/>
                <a:gd name="connsiteX186" fmla="*/ 879 w 10000"/>
                <a:gd name="connsiteY186" fmla="*/ 2144 h 10000"/>
                <a:gd name="connsiteX187" fmla="*/ 1649 w 10000"/>
                <a:gd name="connsiteY187" fmla="*/ 1546 h 10000"/>
                <a:gd name="connsiteX188" fmla="*/ 2419 w 10000"/>
                <a:gd name="connsiteY188" fmla="*/ 954 h 10000"/>
                <a:gd name="connsiteX189" fmla="*/ 3189 w 10000"/>
                <a:gd name="connsiteY189" fmla="*/ 356 h 10000"/>
                <a:gd name="connsiteX190" fmla="*/ 3189 w 10000"/>
                <a:gd name="connsiteY190"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59 w 10000"/>
                <a:gd name="connsiteY184" fmla="*/ 2831 h 10000"/>
                <a:gd name="connsiteX185" fmla="*/ 879 w 10000"/>
                <a:gd name="connsiteY185" fmla="*/ 2144 h 10000"/>
                <a:gd name="connsiteX186" fmla="*/ 1649 w 10000"/>
                <a:gd name="connsiteY186" fmla="*/ 1546 h 10000"/>
                <a:gd name="connsiteX187" fmla="*/ 2419 w 10000"/>
                <a:gd name="connsiteY187" fmla="*/ 954 h 10000"/>
                <a:gd name="connsiteX188" fmla="*/ 3189 w 10000"/>
                <a:gd name="connsiteY188" fmla="*/ 356 h 10000"/>
                <a:gd name="connsiteX189" fmla="*/ 3189 w 10000"/>
                <a:gd name="connsiteY189"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39 w 10000"/>
                <a:gd name="connsiteY183" fmla="*/ 2875 h 10000"/>
                <a:gd name="connsiteX184" fmla="*/ 879 w 10000"/>
                <a:gd name="connsiteY184" fmla="*/ 2144 h 10000"/>
                <a:gd name="connsiteX185" fmla="*/ 1649 w 10000"/>
                <a:gd name="connsiteY185" fmla="*/ 1546 h 10000"/>
                <a:gd name="connsiteX186" fmla="*/ 2419 w 10000"/>
                <a:gd name="connsiteY186" fmla="*/ 954 h 10000"/>
                <a:gd name="connsiteX187" fmla="*/ 3189 w 10000"/>
                <a:gd name="connsiteY187" fmla="*/ 356 h 10000"/>
                <a:gd name="connsiteX188" fmla="*/ 3189 w 10000"/>
                <a:gd name="connsiteY188"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185 w 10000"/>
                <a:gd name="connsiteY177" fmla="*/ 3416 h 10000"/>
                <a:gd name="connsiteX178" fmla="*/ 10 w 10000"/>
                <a:gd name="connsiteY178" fmla="*/ 2949 h 10000"/>
                <a:gd name="connsiteX179" fmla="*/ 0 w 10000"/>
                <a:gd name="connsiteY179" fmla="*/ 3034 h 10000"/>
                <a:gd name="connsiteX180" fmla="*/ 0 w 10000"/>
                <a:gd name="connsiteY180" fmla="*/ 2996 h 10000"/>
                <a:gd name="connsiteX181" fmla="*/ 0 w 10000"/>
                <a:gd name="connsiteY181" fmla="*/ 2958 h 10000"/>
                <a:gd name="connsiteX182" fmla="*/ 20 w 10000"/>
                <a:gd name="connsiteY182" fmla="*/ 2913 h 10000"/>
                <a:gd name="connsiteX183" fmla="*/ 879 w 10000"/>
                <a:gd name="connsiteY183" fmla="*/ 2144 h 10000"/>
                <a:gd name="connsiteX184" fmla="*/ 1649 w 10000"/>
                <a:gd name="connsiteY184" fmla="*/ 1546 h 10000"/>
                <a:gd name="connsiteX185" fmla="*/ 2419 w 10000"/>
                <a:gd name="connsiteY185" fmla="*/ 954 h 10000"/>
                <a:gd name="connsiteX186" fmla="*/ 3189 w 10000"/>
                <a:gd name="connsiteY186" fmla="*/ 356 h 10000"/>
                <a:gd name="connsiteX187" fmla="*/ 3189 w 10000"/>
                <a:gd name="connsiteY187"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185 w 10000"/>
                <a:gd name="connsiteY176" fmla="*/ 3416 h 10000"/>
                <a:gd name="connsiteX177" fmla="*/ 10 w 10000"/>
                <a:gd name="connsiteY177" fmla="*/ 2949 h 10000"/>
                <a:gd name="connsiteX178" fmla="*/ 0 w 10000"/>
                <a:gd name="connsiteY178" fmla="*/ 3034 h 10000"/>
                <a:gd name="connsiteX179" fmla="*/ 0 w 10000"/>
                <a:gd name="connsiteY179" fmla="*/ 2996 h 10000"/>
                <a:gd name="connsiteX180" fmla="*/ 0 w 10000"/>
                <a:gd name="connsiteY180" fmla="*/ 2958 h 10000"/>
                <a:gd name="connsiteX181" fmla="*/ 20 w 10000"/>
                <a:gd name="connsiteY181" fmla="*/ 2913 h 10000"/>
                <a:gd name="connsiteX182" fmla="*/ 879 w 10000"/>
                <a:gd name="connsiteY182" fmla="*/ 2144 h 10000"/>
                <a:gd name="connsiteX183" fmla="*/ 1649 w 10000"/>
                <a:gd name="connsiteY183" fmla="*/ 1546 h 10000"/>
                <a:gd name="connsiteX184" fmla="*/ 2419 w 10000"/>
                <a:gd name="connsiteY184" fmla="*/ 954 h 10000"/>
                <a:gd name="connsiteX185" fmla="*/ 3189 w 10000"/>
                <a:gd name="connsiteY185" fmla="*/ 356 h 10000"/>
                <a:gd name="connsiteX186" fmla="*/ 3189 w 10000"/>
                <a:gd name="connsiteY186"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392 w 10000"/>
                <a:gd name="connsiteY175" fmla="*/ 3282 h 10000"/>
                <a:gd name="connsiteX176" fmla="*/ 10 w 10000"/>
                <a:gd name="connsiteY176" fmla="*/ 2949 h 10000"/>
                <a:gd name="connsiteX177" fmla="*/ 0 w 10000"/>
                <a:gd name="connsiteY177" fmla="*/ 3034 h 10000"/>
                <a:gd name="connsiteX178" fmla="*/ 0 w 10000"/>
                <a:gd name="connsiteY178" fmla="*/ 2996 h 10000"/>
                <a:gd name="connsiteX179" fmla="*/ 0 w 10000"/>
                <a:gd name="connsiteY179" fmla="*/ 2958 h 10000"/>
                <a:gd name="connsiteX180" fmla="*/ 20 w 10000"/>
                <a:gd name="connsiteY180" fmla="*/ 2913 h 10000"/>
                <a:gd name="connsiteX181" fmla="*/ 879 w 10000"/>
                <a:gd name="connsiteY181" fmla="*/ 2144 h 10000"/>
                <a:gd name="connsiteX182" fmla="*/ 1649 w 10000"/>
                <a:gd name="connsiteY182" fmla="*/ 1546 h 10000"/>
                <a:gd name="connsiteX183" fmla="*/ 2419 w 10000"/>
                <a:gd name="connsiteY183" fmla="*/ 954 h 10000"/>
                <a:gd name="connsiteX184" fmla="*/ 3189 w 10000"/>
                <a:gd name="connsiteY184" fmla="*/ 356 h 10000"/>
                <a:gd name="connsiteX185" fmla="*/ 3189 w 10000"/>
                <a:gd name="connsiteY185"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0 w 10000"/>
                <a:gd name="connsiteY177" fmla="*/ 2996 h 10000"/>
                <a:gd name="connsiteX178" fmla="*/ 0 w 10000"/>
                <a:gd name="connsiteY178" fmla="*/ 2958 h 10000"/>
                <a:gd name="connsiteX179" fmla="*/ 20 w 10000"/>
                <a:gd name="connsiteY179" fmla="*/ 2913 h 10000"/>
                <a:gd name="connsiteX180" fmla="*/ 879 w 10000"/>
                <a:gd name="connsiteY180" fmla="*/ 2144 h 10000"/>
                <a:gd name="connsiteX181" fmla="*/ 1649 w 10000"/>
                <a:gd name="connsiteY181" fmla="*/ 1546 h 10000"/>
                <a:gd name="connsiteX182" fmla="*/ 2419 w 10000"/>
                <a:gd name="connsiteY182" fmla="*/ 954 h 10000"/>
                <a:gd name="connsiteX183" fmla="*/ 3189 w 10000"/>
                <a:gd name="connsiteY183" fmla="*/ 356 h 10000"/>
                <a:gd name="connsiteX184" fmla="*/ 3189 w 10000"/>
                <a:gd name="connsiteY184"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0 w 10000"/>
                <a:gd name="connsiteY177" fmla="*/ 2996 h 10000"/>
                <a:gd name="connsiteX178" fmla="*/ 0 w 10000"/>
                <a:gd name="connsiteY178" fmla="*/ 2958 h 10000"/>
                <a:gd name="connsiteX179" fmla="*/ 879 w 10000"/>
                <a:gd name="connsiteY179" fmla="*/ 2144 h 10000"/>
                <a:gd name="connsiteX180" fmla="*/ 1649 w 10000"/>
                <a:gd name="connsiteY180" fmla="*/ 1546 h 10000"/>
                <a:gd name="connsiteX181" fmla="*/ 2419 w 10000"/>
                <a:gd name="connsiteY181" fmla="*/ 954 h 10000"/>
                <a:gd name="connsiteX182" fmla="*/ 3189 w 10000"/>
                <a:gd name="connsiteY182" fmla="*/ 356 h 10000"/>
                <a:gd name="connsiteX183" fmla="*/ 3189 w 10000"/>
                <a:gd name="connsiteY183"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0 w 10000"/>
                <a:gd name="connsiteY177" fmla="*/ 2996 h 10000"/>
                <a:gd name="connsiteX178" fmla="*/ 879 w 10000"/>
                <a:gd name="connsiteY178" fmla="*/ 2144 h 10000"/>
                <a:gd name="connsiteX179" fmla="*/ 1649 w 10000"/>
                <a:gd name="connsiteY179" fmla="*/ 1546 h 10000"/>
                <a:gd name="connsiteX180" fmla="*/ 2419 w 10000"/>
                <a:gd name="connsiteY180" fmla="*/ 954 h 10000"/>
                <a:gd name="connsiteX181" fmla="*/ 3189 w 10000"/>
                <a:gd name="connsiteY181" fmla="*/ 356 h 10000"/>
                <a:gd name="connsiteX182" fmla="*/ 3189 w 10000"/>
                <a:gd name="connsiteY182" fmla="*/ 356 h 10000"/>
                <a:gd name="connsiteX0" fmla="*/ 3189 w 10000"/>
                <a:gd name="connsiteY0" fmla="*/ 356 h 10000"/>
                <a:gd name="connsiteX1" fmla="*/ 3189 w 10000"/>
                <a:gd name="connsiteY1" fmla="*/ 356 h 10000"/>
                <a:gd name="connsiteX2" fmla="*/ 3287 w 10000"/>
                <a:gd name="connsiteY2" fmla="*/ 280 h 10000"/>
                <a:gd name="connsiteX3" fmla="*/ 3406 w 10000"/>
                <a:gd name="connsiteY3" fmla="*/ 210 h 10000"/>
                <a:gd name="connsiteX4" fmla="*/ 3524 w 10000"/>
                <a:gd name="connsiteY4" fmla="*/ 153 h 10000"/>
                <a:gd name="connsiteX5" fmla="*/ 3653 w 10000"/>
                <a:gd name="connsiteY5" fmla="*/ 108 h 10000"/>
                <a:gd name="connsiteX6" fmla="*/ 3791 w 10000"/>
                <a:gd name="connsiteY6" fmla="*/ 70 h 10000"/>
                <a:gd name="connsiteX7" fmla="*/ 3929 w 10000"/>
                <a:gd name="connsiteY7" fmla="*/ 45 h 10000"/>
                <a:gd name="connsiteX8" fmla="*/ 4077 w 10000"/>
                <a:gd name="connsiteY8" fmla="*/ 25 h 10000"/>
                <a:gd name="connsiteX9" fmla="*/ 4225 w 10000"/>
                <a:gd name="connsiteY9" fmla="*/ 13 h 10000"/>
                <a:gd name="connsiteX10" fmla="*/ 4373 w 10000"/>
                <a:gd name="connsiteY10" fmla="*/ 6 h 10000"/>
                <a:gd name="connsiteX11" fmla="*/ 4531 w 10000"/>
                <a:gd name="connsiteY11" fmla="*/ 0 h 10000"/>
                <a:gd name="connsiteX12" fmla="*/ 4837 w 10000"/>
                <a:gd name="connsiteY12" fmla="*/ 0 h 10000"/>
                <a:gd name="connsiteX13" fmla="*/ 5143 w 10000"/>
                <a:gd name="connsiteY13" fmla="*/ 6 h 10000"/>
                <a:gd name="connsiteX14" fmla="*/ 5439 w 10000"/>
                <a:gd name="connsiteY14" fmla="*/ 0 h 10000"/>
                <a:gd name="connsiteX15" fmla="*/ 5439 w 10000"/>
                <a:gd name="connsiteY15" fmla="*/ 0 h 10000"/>
                <a:gd name="connsiteX16" fmla="*/ 5903 w 10000"/>
                <a:gd name="connsiteY16" fmla="*/ 6 h 10000"/>
                <a:gd name="connsiteX17" fmla="*/ 6357 w 10000"/>
                <a:gd name="connsiteY17" fmla="*/ 6 h 10000"/>
                <a:gd name="connsiteX18" fmla="*/ 6821 w 10000"/>
                <a:gd name="connsiteY18" fmla="*/ 0 h 10000"/>
                <a:gd name="connsiteX19" fmla="*/ 7285 w 10000"/>
                <a:gd name="connsiteY19" fmla="*/ 6 h 10000"/>
                <a:gd name="connsiteX20" fmla="*/ 7512 w 10000"/>
                <a:gd name="connsiteY20" fmla="*/ 13 h 10000"/>
                <a:gd name="connsiteX21" fmla="*/ 7739 w 10000"/>
                <a:gd name="connsiteY21" fmla="*/ 19 h 10000"/>
                <a:gd name="connsiteX22" fmla="*/ 7966 w 10000"/>
                <a:gd name="connsiteY22" fmla="*/ 38 h 10000"/>
                <a:gd name="connsiteX23" fmla="*/ 8193 w 10000"/>
                <a:gd name="connsiteY23" fmla="*/ 57 h 10000"/>
                <a:gd name="connsiteX24" fmla="*/ 8421 w 10000"/>
                <a:gd name="connsiteY24" fmla="*/ 83 h 10000"/>
                <a:gd name="connsiteX25" fmla="*/ 8638 w 10000"/>
                <a:gd name="connsiteY25" fmla="*/ 121 h 10000"/>
                <a:gd name="connsiteX26" fmla="*/ 8865 w 10000"/>
                <a:gd name="connsiteY26" fmla="*/ 159 h 10000"/>
                <a:gd name="connsiteX27" fmla="*/ 9082 w 10000"/>
                <a:gd name="connsiteY27" fmla="*/ 216 h 10000"/>
                <a:gd name="connsiteX28" fmla="*/ 9082 w 10000"/>
                <a:gd name="connsiteY28" fmla="*/ 216 h 10000"/>
                <a:gd name="connsiteX29" fmla="*/ 9210 w 10000"/>
                <a:gd name="connsiteY29" fmla="*/ 254 h 10000"/>
                <a:gd name="connsiteX30" fmla="*/ 9319 w 10000"/>
                <a:gd name="connsiteY30" fmla="*/ 305 h 10000"/>
                <a:gd name="connsiteX31" fmla="*/ 9427 w 10000"/>
                <a:gd name="connsiteY31" fmla="*/ 363 h 10000"/>
                <a:gd name="connsiteX32" fmla="*/ 9526 w 10000"/>
                <a:gd name="connsiteY32" fmla="*/ 426 h 10000"/>
                <a:gd name="connsiteX33" fmla="*/ 9605 w 10000"/>
                <a:gd name="connsiteY33" fmla="*/ 490 h 10000"/>
                <a:gd name="connsiteX34" fmla="*/ 9674 w 10000"/>
                <a:gd name="connsiteY34" fmla="*/ 566 h 10000"/>
                <a:gd name="connsiteX35" fmla="*/ 9743 w 10000"/>
                <a:gd name="connsiteY35" fmla="*/ 642 h 10000"/>
                <a:gd name="connsiteX36" fmla="*/ 9793 w 10000"/>
                <a:gd name="connsiteY36" fmla="*/ 725 h 10000"/>
                <a:gd name="connsiteX37" fmla="*/ 9842 w 10000"/>
                <a:gd name="connsiteY37" fmla="*/ 808 h 10000"/>
                <a:gd name="connsiteX38" fmla="*/ 9882 w 10000"/>
                <a:gd name="connsiteY38" fmla="*/ 897 h 10000"/>
                <a:gd name="connsiteX39" fmla="*/ 9921 w 10000"/>
                <a:gd name="connsiteY39" fmla="*/ 986 h 10000"/>
                <a:gd name="connsiteX40" fmla="*/ 9941 w 10000"/>
                <a:gd name="connsiteY40" fmla="*/ 1075 h 10000"/>
                <a:gd name="connsiteX41" fmla="*/ 9980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90 w 10000"/>
                <a:gd name="connsiteY47" fmla="*/ 4103 h 10000"/>
                <a:gd name="connsiteX48" fmla="*/ 9980 w 10000"/>
                <a:gd name="connsiteY48" fmla="*/ 4485 h 10000"/>
                <a:gd name="connsiteX49" fmla="*/ 9980 w 10000"/>
                <a:gd name="connsiteY49" fmla="*/ 4485 h 10000"/>
                <a:gd name="connsiteX50" fmla="*/ 9980 w 10000"/>
                <a:gd name="connsiteY50" fmla="*/ 4536 h 10000"/>
                <a:gd name="connsiteX51" fmla="*/ 9970 w 10000"/>
                <a:gd name="connsiteY51" fmla="*/ 4574 h 10000"/>
                <a:gd name="connsiteX52" fmla="*/ 9961 w 10000"/>
                <a:gd name="connsiteY52" fmla="*/ 4618 h 10000"/>
                <a:gd name="connsiteX53" fmla="*/ 9941 w 10000"/>
                <a:gd name="connsiteY53" fmla="*/ 4650 h 10000"/>
                <a:gd name="connsiteX54" fmla="*/ 9921 w 10000"/>
                <a:gd name="connsiteY54" fmla="*/ 4688 h 10000"/>
                <a:gd name="connsiteX55" fmla="*/ 9891 w 10000"/>
                <a:gd name="connsiteY55" fmla="*/ 4720 h 10000"/>
                <a:gd name="connsiteX56" fmla="*/ 9852 w 10000"/>
                <a:gd name="connsiteY56" fmla="*/ 4752 h 10000"/>
                <a:gd name="connsiteX57" fmla="*/ 9812 w 10000"/>
                <a:gd name="connsiteY57" fmla="*/ 4777 h 10000"/>
                <a:gd name="connsiteX58" fmla="*/ 9724 w 10000"/>
                <a:gd name="connsiteY58" fmla="*/ 4822 h 10000"/>
                <a:gd name="connsiteX59" fmla="*/ 9615 w 10000"/>
                <a:gd name="connsiteY59" fmla="*/ 4860 h 10000"/>
                <a:gd name="connsiteX60" fmla="*/ 9506 w 10000"/>
                <a:gd name="connsiteY60" fmla="*/ 4885 h 10000"/>
                <a:gd name="connsiteX61" fmla="*/ 9388 w 10000"/>
                <a:gd name="connsiteY61" fmla="*/ 4898 h 10000"/>
                <a:gd name="connsiteX62" fmla="*/ 9269 w 10000"/>
                <a:gd name="connsiteY62" fmla="*/ 4898 h 10000"/>
                <a:gd name="connsiteX63" fmla="*/ 9151 w 10000"/>
                <a:gd name="connsiteY63" fmla="*/ 4892 h 10000"/>
                <a:gd name="connsiteX64" fmla="*/ 9042 w 10000"/>
                <a:gd name="connsiteY64" fmla="*/ 4866 h 10000"/>
                <a:gd name="connsiteX65" fmla="*/ 8944 w 10000"/>
                <a:gd name="connsiteY65" fmla="*/ 4835 h 10000"/>
                <a:gd name="connsiteX66" fmla="*/ 8894 w 10000"/>
                <a:gd name="connsiteY66" fmla="*/ 4809 h 10000"/>
                <a:gd name="connsiteX67" fmla="*/ 8855 w 10000"/>
                <a:gd name="connsiteY67" fmla="*/ 4784 h 10000"/>
                <a:gd name="connsiteX68" fmla="*/ 8815 w 10000"/>
                <a:gd name="connsiteY68" fmla="*/ 4758 h 10000"/>
                <a:gd name="connsiteX69" fmla="*/ 8786 w 10000"/>
                <a:gd name="connsiteY69" fmla="*/ 4726 h 10000"/>
                <a:gd name="connsiteX70" fmla="*/ 8756 w 10000"/>
                <a:gd name="connsiteY70" fmla="*/ 4688 h 10000"/>
                <a:gd name="connsiteX71" fmla="*/ 8736 w 10000"/>
                <a:gd name="connsiteY71" fmla="*/ 4650 h 10000"/>
                <a:gd name="connsiteX72" fmla="*/ 8727 w 10000"/>
                <a:gd name="connsiteY72" fmla="*/ 4612 h 10000"/>
                <a:gd name="connsiteX73" fmla="*/ 8717 w 10000"/>
                <a:gd name="connsiteY73" fmla="*/ 4561 h 10000"/>
                <a:gd name="connsiteX74" fmla="*/ 8717 w 10000"/>
                <a:gd name="connsiteY74" fmla="*/ 4561 h 10000"/>
                <a:gd name="connsiteX75" fmla="*/ 8697 w 10000"/>
                <a:gd name="connsiteY75" fmla="*/ 4198 h 10000"/>
                <a:gd name="connsiteX76" fmla="*/ 8687 w 10000"/>
                <a:gd name="connsiteY76" fmla="*/ 3836 h 10000"/>
                <a:gd name="connsiteX77" fmla="*/ 8687 w 10000"/>
                <a:gd name="connsiteY77" fmla="*/ 3104 h 10000"/>
                <a:gd name="connsiteX78" fmla="*/ 8697 w 10000"/>
                <a:gd name="connsiteY78" fmla="*/ 2373 h 10000"/>
                <a:gd name="connsiteX79" fmla="*/ 8697 w 10000"/>
                <a:gd name="connsiteY79" fmla="*/ 2004 h 10000"/>
                <a:gd name="connsiteX80" fmla="*/ 8687 w 10000"/>
                <a:gd name="connsiteY80" fmla="*/ 1641 h 10000"/>
                <a:gd name="connsiteX81" fmla="*/ 8687 w 10000"/>
                <a:gd name="connsiteY81" fmla="*/ 1641 h 10000"/>
                <a:gd name="connsiteX82" fmla="*/ 8213 w 10000"/>
                <a:gd name="connsiteY82" fmla="*/ 1635 h 10000"/>
                <a:gd name="connsiteX83" fmla="*/ 8213 w 10000"/>
                <a:gd name="connsiteY83" fmla="*/ 1635 h 10000"/>
                <a:gd name="connsiteX84" fmla="*/ 8213 w 10000"/>
                <a:gd name="connsiteY84" fmla="*/ 5490 h 10000"/>
                <a:gd name="connsiteX85" fmla="*/ 8213 w 10000"/>
                <a:gd name="connsiteY85" fmla="*/ 9351 h 10000"/>
                <a:gd name="connsiteX86" fmla="*/ 8213 w 10000"/>
                <a:gd name="connsiteY86" fmla="*/ 9351 h 10000"/>
                <a:gd name="connsiteX87" fmla="*/ 8213 w 10000"/>
                <a:gd name="connsiteY87" fmla="*/ 9434 h 10000"/>
                <a:gd name="connsiteX88" fmla="*/ 8203 w 10000"/>
                <a:gd name="connsiteY88" fmla="*/ 9517 h 10000"/>
                <a:gd name="connsiteX89" fmla="*/ 8164 w 10000"/>
                <a:gd name="connsiteY89" fmla="*/ 9593 h 10000"/>
                <a:gd name="connsiteX90" fmla="*/ 8124 w 10000"/>
                <a:gd name="connsiteY90" fmla="*/ 9663 h 10000"/>
                <a:gd name="connsiteX91" fmla="*/ 8065 w 10000"/>
                <a:gd name="connsiteY91" fmla="*/ 9726 h 10000"/>
                <a:gd name="connsiteX92" fmla="*/ 7996 w 10000"/>
                <a:gd name="connsiteY92" fmla="*/ 9790 h 10000"/>
                <a:gd name="connsiteX93" fmla="*/ 7907 w 10000"/>
                <a:gd name="connsiteY93" fmla="*/ 9841 h 10000"/>
                <a:gd name="connsiteX94" fmla="*/ 7818 w 10000"/>
                <a:gd name="connsiteY94" fmla="*/ 9892 h 10000"/>
                <a:gd name="connsiteX95" fmla="*/ 7720 w 10000"/>
                <a:gd name="connsiteY95" fmla="*/ 9930 h 10000"/>
                <a:gd name="connsiteX96" fmla="*/ 7611 w 10000"/>
                <a:gd name="connsiteY96" fmla="*/ 9962 h 10000"/>
                <a:gd name="connsiteX97" fmla="*/ 7502 w 10000"/>
                <a:gd name="connsiteY97" fmla="*/ 9981 h 10000"/>
                <a:gd name="connsiteX98" fmla="*/ 7384 w 10000"/>
                <a:gd name="connsiteY98" fmla="*/ 9994 h 10000"/>
                <a:gd name="connsiteX99" fmla="*/ 7266 w 10000"/>
                <a:gd name="connsiteY99" fmla="*/ 10000 h 10000"/>
                <a:gd name="connsiteX100" fmla="*/ 7147 w 10000"/>
                <a:gd name="connsiteY100" fmla="*/ 9994 h 10000"/>
                <a:gd name="connsiteX101" fmla="*/ 7029 w 10000"/>
                <a:gd name="connsiteY101" fmla="*/ 9975 h 10000"/>
                <a:gd name="connsiteX102" fmla="*/ 6910 w 10000"/>
                <a:gd name="connsiteY102" fmla="*/ 9943 h 10000"/>
                <a:gd name="connsiteX103" fmla="*/ 6910 w 10000"/>
                <a:gd name="connsiteY103" fmla="*/ 9943 h 10000"/>
                <a:gd name="connsiteX104" fmla="*/ 6841 w 10000"/>
                <a:gd name="connsiteY104" fmla="*/ 9930 h 10000"/>
                <a:gd name="connsiteX105" fmla="*/ 6792 w 10000"/>
                <a:gd name="connsiteY105" fmla="*/ 9917 h 10000"/>
                <a:gd name="connsiteX106" fmla="*/ 6742 w 10000"/>
                <a:gd name="connsiteY106" fmla="*/ 9898 h 10000"/>
                <a:gd name="connsiteX107" fmla="*/ 6703 w 10000"/>
                <a:gd name="connsiteY107" fmla="*/ 9873 h 10000"/>
                <a:gd name="connsiteX108" fmla="*/ 6663 w 10000"/>
                <a:gd name="connsiteY108" fmla="*/ 9847 h 10000"/>
                <a:gd name="connsiteX109" fmla="*/ 6634 w 10000"/>
                <a:gd name="connsiteY109" fmla="*/ 9816 h 10000"/>
                <a:gd name="connsiteX110" fmla="*/ 6594 w 10000"/>
                <a:gd name="connsiteY110" fmla="*/ 9752 h 10000"/>
                <a:gd name="connsiteX111" fmla="*/ 6565 w 10000"/>
                <a:gd name="connsiteY111" fmla="*/ 9682 h 10000"/>
                <a:gd name="connsiteX112" fmla="*/ 6545 w 10000"/>
                <a:gd name="connsiteY112" fmla="*/ 9606 h 10000"/>
                <a:gd name="connsiteX113" fmla="*/ 6525 w 10000"/>
                <a:gd name="connsiteY113" fmla="*/ 9459 h 10000"/>
                <a:gd name="connsiteX114" fmla="*/ 6525 w 10000"/>
                <a:gd name="connsiteY114" fmla="*/ 9459 h 10000"/>
                <a:gd name="connsiteX115" fmla="*/ 6505 w 10000"/>
                <a:gd name="connsiteY115" fmla="*/ 8893 h 10000"/>
                <a:gd name="connsiteX116" fmla="*/ 6505 w 10000"/>
                <a:gd name="connsiteY116" fmla="*/ 8321 h 10000"/>
                <a:gd name="connsiteX117" fmla="*/ 6515 w 10000"/>
                <a:gd name="connsiteY117" fmla="*/ 7182 h 10000"/>
                <a:gd name="connsiteX118" fmla="*/ 6515 w 10000"/>
                <a:gd name="connsiteY118" fmla="*/ 6616 h 10000"/>
                <a:gd name="connsiteX119" fmla="*/ 6515 w 10000"/>
                <a:gd name="connsiteY119" fmla="*/ 6043 h 10000"/>
                <a:gd name="connsiteX120" fmla="*/ 6505 w 10000"/>
                <a:gd name="connsiteY120" fmla="*/ 5477 h 10000"/>
                <a:gd name="connsiteX121" fmla="*/ 6486 w 10000"/>
                <a:gd name="connsiteY121" fmla="*/ 4905 h 10000"/>
                <a:gd name="connsiteX122" fmla="*/ 6486 w 10000"/>
                <a:gd name="connsiteY122" fmla="*/ 4905 h 10000"/>
                <a:gd name="connsiteX123" fmla="*/ 6051 w 10000"/>
                <a:gd name="connsiteY123" fmla="*/ 4866 h 10000"/>
                <a:gd name="connsiteX124" fmla="*/ 6051 w 10000"/>
                <a:gd name="connsiteY124" fmla="*/ 4866 h 10000"/>
                <a:gd name="connsiteX125" fmla="*/ 6041 w 10000"/>
                <a:gd name="connsiteY125" fmla="*/ 5452 h 10000"/>
                <a:gd name="connsiteX126" fmla="*/ 6032 w 10000"/>
                <a:gd name="connsiteY126" fmla="*/ 6043 h 10000"/>
                <a:gd name="connsiteX127" fmla="*/ 6032 w 10000"/>
                <a:gd name="connsiteY127" fmla="*/ 7214 h 10000"/>
                <a:gd name="connsiteX128" fmla="*/ 6041 w 10000"/>
                <a:gd name="connsiteY128" fmla="*/ 8391 h 10000"/>
                <a:gd name="connsiteX129" fmla="*/ 6032 w 10000"/>
                <a:gd name="connsiteY129" fmla="*/ 8982 h 10000"/>
                <a:gd name="connsiteX130" fmla="*/ 6022 w 10000"/>
                <a:gd name="connsiteY130" fmla="*/ 9567 h 10000"/>
                <a:gd name="connsiteX131" fmla="*/ 6022 w 10000"/>
                <a:gd name="connsiteY131" fmla="*/ 9567 h 10000"/>
                <a:gd name="connsiteX132" fmla="*/ 6002 w 10000"/>
                <a:gd name="connsiteY132" fmla="*/ 9625 h 10000"/>
                <a:gd name="connsiteX133" fmla="*/ 5972 w 10000"/>
                <a:gd name="connsiteY133" fmla="*/ 9676 h 10000"/>
                <a:gd name="connsiteX134" fmla="*/ 5933 w 10000"/>
                <a:gd name="connsiteY134" fmla="*/ 9720 h 10000"/>
                <a:gd name="connsiteX135" fmla="*/ 5893 w 10000"/>
                <a:gd name="connsiteY135" fmla="*/ 9765 h 10000"/>
                <a:gd name="connsiteX136" fmla="*/ 5844 w 10000"/>
                <a:gd name="connsiteY136" fmla="*/ 9809 h 10000"/>
                <a:gd name="connsiteX137" fmla="*/ 5795 w 10000"/>
                <a:gd name="connsiteY137" fmla="*/ 9841 h 10000"/>
                <a:gd name="connsiteX138" fmla="*/ 5735 w 10000"/>
                <a:gd name="connsiteY138" fmla="*/ 9873 h 10000"/>
                <a:gd name="connsiteX139" fmla="*/ 5666 w 10000"/>
                <a:gd name="connsiteY139" fmla="*/ 9905 h 10000"/>
                <a:gd name="connsiteX140" fmla="*/ 5607 w 10000"/>
                <a:gd name="connsiteY140" fmla="*/ 9924 h 10000"/>
                <a:gd name="connsiteX141" fmla="*/ 5528 w 10000"/>
                <a:gd name="connsiteY141" fmla="*/ 9949 h 10000"/>
                <a:gd name="connsiteX142" fmla="*/ 5459 w 10000"/>
                <a:gd name="connsiteY142" fmla="*/ 9962 h 10000"/>
                <a:gd name="connsiteX143" fmla="*/ 5380 w 10000"/>
                <a:gd name="connsiteY143" fmla="*/ 9975 h 10000"/>
                <a:gd name="connsiteX144" fmla="*/ 5301 w 10000"/>
                <a:gd name="connsiteY144" fmla="*/ 9987 h 10000"/>
                <a:gd name="connsiteX145" fmla="*/ 5222 w 10000"/>
                <a:gd name="connsiteY145" fmla="*/ 9987 h 10000"/>
                <a:gd name="connsiteX146" fmla="*/ 5064 w 10000"/>
                <a:gd name="connsiteY146" fmla="*/ 9987 h 10000"/>
                <a:gd name="connsiteX147" fmla="*/ 4906 w 10000"/>
                <a:gd name="connsiteY147" fmla="*/ 9975 h 10000"/>
                <a:gd name="connsiteX148" fmla="*/ 4827 w 10000"/>
                <a:gd name="connsiteY148" fmla="*/ 9962 h 10000"/>
                <a:gd name="connsiteX149" fmla="*/ 4758 w 10000"/>
                <a:gd name="connsiteY149" fmla="*/ 9943 h 10000"/>
                <a:gd name="connsiteX150" fmla="*/ 4679 w 10000"/>
                <a:gd name="connsiteY150" fmla="*/ 9924 h 10000"/>
                <a:gd name="connsiteX151" fmla="*/ 4620 w 10000"/>
                <a:gd name="connsiteY151" fmla="*/ 9898 h 10000"/>
                <a:gd name="connsiteX152" fmla="*/ 4551 w 10000"/>
                <a:gd name="connsiteY152" fmla="*/ 9866 h 10000"/>
                <a:gd name="connsiteX153" fmla="*/ 4492 w 10000"/>
                <a:gd name="connsiteY153" fmla="*/ 9835 h 10000"/>
                <a:gd name="connsiteX154" fmla="*/ 4442 w 10000"/>
                <a:gd name="connsiteY154" fmla="*/ 9803 h 10000"/>
                <a:gd name="connsiteX155" fmla="*/ 4393 w 10000"/>
                <a:gd name="connsiteY155" fmla="*/ 9765 h 10000"/>
                <a:gd name="connsiteX156" fmla="*/ 4353 w 10000"/>
                <a:gd name="connsiteY156" fmla="*/ 9720 h 10000"/>
                <a:gd name="connsiteX157" fmla="*/ 4314 w 10000"/>
                <a:gd name="connsiteY157" fmla="*/ 9676 h 10000"/>
                <a:gd name="connsiteX158" fmla="*/ 4294 w 10000"/>
                <a:gd name="connsiteY158" fmla="*/ 9625 h 10000"/>
                <a:gd name="connsiteX159" fmla="*/ 4274 w 10000"/>
                <a:gd name="connsiteY159" fmla="*/ 9574 h 10000"/>
                <a:gd name="connsiteX160" fmla="*/ 4265 w 10000"/>
                <a:gd name="connsiteY160" fmla="*/ 9517 h 10000"/>
                <a:gd name="connsiteX161" fmla="*/ 4265 w 10000"/>
                <a:gd name="connsiteY161" fmla="*/ 9459 h 10000"/>
                <a:gd name="connsiteX162" fmla="*/ 4265 w 10000"/>
                <a:gd name="connsiteY162" fmla="*/ 9459 h 10000"/>
                <a:gd name="connsiteX163" fmla="*/ 4255 w 10000"/>
                <a:gd name="connsiteY163" fmla="*/ 7379 h 10000"/>
                <a:gd name="connsiteX164" fmla="*/ 4255 w 10000"/>
                <a:gd name="connsiteY164" fmla="*/ 5293 h 10000"/>
                <a:gd name="connsiteX165" fmla="*/ 4255 w 10000"/>
                <a:gd name="connsiteY165" fmla="*/ 3212 h 10000"/>
                <a:gd name="connsiteX166" fmla="*/ 4245 w 10000"/>
                <a:gd name="connsiteY166" fmla="*/ 1132 h 10000"/>
                <a:gd name="connsiteX167" fmla="*/ 4245 w 10000"/>
                <a:gd name="connsiteY167" fmla="*/ 1132 h 10000"/>
                <a:gd name="connsiteX168" fmla="*/ 3850 w 10000"/>
                <a:gd name="connsiteY168" fmla="*/ 1412 h 10000"/>
                <a:gd name="connsiteX169" fmla="*/ 3465 w 10000"/>
                <a:gd name="connsiteY169" fmla="*/ 1698 h 10000"/>
                <a:gd name="connsiteX170" fmla="*/ 3100 w 10000"/>
                <a:gd name="connsiteY170" fmla="*/ 1991 h 10000"/>
                <a:gd name="connsiteX171" fmla="*/ 2725 w 10000"/>
                <a:gd name="connsiteY171" fmla="*/ 2284 h 10000"/>
                <a:gd name="connsiteX172" fmla="*/ 2359 w 10000"/>
                <a:gd name="connsiteY172" fmla="*/ 2576 h 10000"/>
                <a:gd name="connsiteX173" fmla="*/ 1974 w 10000"/>
                <a:gd name="connsiteY173" fmla="*/ 2863 h 10000"/>
                <a:gd name="connsiteX174" fmla="*/ 1589 w 10000"/>
                <a:gd name="connsiteY174" fmla="*/ 3142 h 10000"/>
                <a:gd name="connsiteX175" fmla="*/ 10 w 10000"/>
                <a:gd name="connsiteY175" fmla="*/ 2949 h 10000"/>
                <a:gd name="connsiteX176" fmla="*/ 0 w 10000"/>
                <a:gd name="connsiteY176" fmla="*/ 3034 h 10000"/>
                <a:gd name="connsiteX177" fmla="*/ 879 w 10000"/>
                <a:gd name="connsiteY177" fmla="*/ 2144 h 10000"/>
                <a:gd name="connsiteX178" fmla="*/ 1649 w 10000"/>
                <a:gd name="connsiteY178" fmla="*/ 1546 h 10000"/>
                <a:gd name="connsiteX179" fmla="*/ 2419 w 10000"/>
                <a:gd name="connsiteY179" fmla="*/ 954 h 10000"/>
                <a:gd name="connsiteX180" fmla="*/ 3189 w 10000"/>
                <a:gd name="connsiteY180" fmla="*/ 356 h 10000"/>
                <a:gd name="connsiteX181" fmla="*/ 3189 w 10000"/>
                <a:gd name="connsiteY181" fmla="*/ 356 h 10000"/>
                <a:gd name="connsiteX0" fmla="*/ 3192 w 10003"/>
                <a:gd name="connsiteY0" fmla="*/ 356 h 10000"/>
                <a:gd name="connsiteX1" fmla="*/ 3192 w 10003"/>
                <a:gd name="connsiteY1" fmla="*/ 356 h 10000"/>
                <a:gd name="connsiteX2" fmla="*/ 3290 w 10003"/>
                <a:gd name="connsiteY2" fmla="*/ 280 h 10000"/>
                <a:gd name="connsiteX3" fmla="*/ 3409 w 10003"/>
                <a:gd name="connsiteY3" fmla="*/ 210 h 10000"/>
                <a:gd name="connsiteX4" fmla="*/ 3527 w 10003"/>
                <a:gd name="connsiteY4" fmla="*/ 153 h 10000"/>
                <a:gd name="connsiteX5" fmla="*/ 3656 w 10003"/>
                <a:gd name="connsiteY5" fmla="*/ 108 h 10000"/>
                <a:gd name="connsiteX6" fmla="*/ 3794 w 10003"/>
                <a:gd name="connsiteY6" fmla="*/ 70 h 10000"/>
                <a:gd name="connsiteX7" fmla="*/ 3932 w 10003"/>
                <a:gd name="connsiteY7" fmla="*/ 45 h 10000"/>
                <a:gd name="connsiteX8" fmla="*/ 4080 w 10003"/>
                <a:gd name="connsiteY8" fmla="*/ 25 h 10000"/>
                <a:gd name="connsiteX9" fmla="*/ 4228 w 10003"/>
                <a:gd name="connsiteY9" fmla="*/ 13 h 10000"/>
                <a:gd name="connsiteX10" fmla="*/ 4376 w 10003"/>
                <a:gd name="connsiteY10" fmla="*/ 6 h 10000"/>
                <a:gd name="connsiteX11" fmla="*/ 4534 w 10003"/>
                <a:gd name="connsiteY11" fmla="*/ 0 h 10000"/>
                <a:gd name="connsiteX12" fmla="*/ 4840 w 10003"/>
                <a:gd name="connsiteY12" fmla="*/ 0 h 10000"/>
                <a:gd name="connsiteX13" fmla="*/ 5146 w 10003"/>
                <a:gd name="connsiteY13" fmla="*/ 6 h 10000"/>
                <a:gd name="connsiteX14" fmla="*/ 5442 w 10003"/>
                <a:gd name="connsiteY14" fmla="*/ 0 h 10000"/>
                <a:gd name="connsiteX15" fmla="*/ 5442 w 10003"/>
                <a:gd name="connsiteY15" fmla="*/ 0 h 10000"/>
                <a:gd name="connsiteX16" fmla="*/ 5906 w 10003"/>
                <a:gd name="connsiteY16" fmla="*/ 6 h 10000"/>
                <a:gd name="connsiteX17" fmla="*/ 6360 w 10003"/>
                <a:gd name="connsiteY17" fmla="*/ 6 h 10000"/>
                <a:gd name="connsiteX18" fmla="*/ 6824 w 10003"/>
                <a:gd name="connsiteY18" fmla="*/ 0 h 10000"/>
                <a:gd name="connsiteX19" fmla="*/ 7288 w 10003"/>
                <a:gd name="connsiteY19" fmla="*/ 6 h 10000"/>
                <a:gd name="connsiteX20" fmla="*/ 7515 w 10003"/>
                <a:gd name="connsiteY20" fmla="*/ 13 h 10000"/>
                <a:gd name="connsiteX21" fmla="*/ 7742 w 10003"/>
                <a:gd name="connsiteY21" fmla="*/ 19 h 10000"/>
                <a:gd name="connsiteX22" fmla="*/ 7969 w 10003"/>
                <a:gd name="connsiteY22" fmla="*/ 38 h 10000"/>
                <a:gd name="connsiteX23" fmla="*/ 8196 w 10003"/>
                <a:gd name="connsiteY23" fmla="*/ 57 h 10000"/>
                <a:gd name="connsiteX24" fmla="*/ 8424 w 10003"/>
                <a:gd name="connsiteY24" fmla="*/ 83 h 10000"/>
                <a:gd name="connsiteX25" fmla="*/ 8641 w 10003"/>
                <a:gd name="connsiteY25" fmla="*/ 121 h 10000"/>
                <a:gd name="connsiteX26" fmla="*/ 8868 w 10003"/>
                <a:gd name="connsiteY26" fmla="*/ 159 h 10000"/>
                <a:gd name="connsiteX27" fmla="*/ 9085 w 10003"/>
                <a:gd name="connsiteY27" fmla="*/ 216 h 10000"/>
                <a:gd name="connsiteX28" fmla="*/ 9085 w 10003"/>
                <a:gd name="connsiteY28" fmla="*/ 216 h 10000"/>
                <a:gd name="connsiteX29" fmla="*/ 9213 w 10003"/>
                <a:gd name="connsiteY29" fmla="*/ 254 h 10000"/>
                <a:gd name="connsiteX30" fmla="*/ 9322 w 10003"/>
                <a:gd name="connsiteY30" fmla="*/ 305 h 10000"/>
                <a:gd name="connsiteX31" fmla="*/ 9430 w 10003"/>
                <a:gd name="connsiteY31" fmla="*/ 363 h 10000"/>
                <a:gd name="connsiteX32" fmla="*/ 9529 w 10003"/>
                <a:gd name="connsiteY32" fmla="*/ 426 h 10000"/>
                <a:gd name="connsiteX33" fmla="*/ 9608 w 10003"/>
                <a:gd name="connsiteY33" fmla="*/ 490 h 10000"/>
                <a:gd name="connsiteX34" fmla="*/ 9677 w 10003"/>
                <a:gd name="connsiteY34" fmla="*/ 566 h 10000"/>
                <a:gd name="connsiteX35" fmla="*/ 9746 w 10003"/>
                <a:gd name="connsiteY35" fmla="*/ 642 h 10000"/>
                <a:gd name="connsiteX36" fmla="*/ 9796 w 10003"/>
                <a:gd name="connsiteY36" fmla="*/ 725 h 10000"/>
                <a:gd name="connsiteX37" fmla="*/ 9845 w 10003"/>
                <a:gd name="connsiteY37" fmla="*/ 808 h 10000"/>
                <a:gd name="connsiteX38" fmla="*/ 9885 w 10003"/>
                <a:gd name="connsiteY38" fmla="*/ 897 h 10000"/>
                <a:gd name="connsiteX39" fmla="*/ 9924 w 10003"/>
                <a:gd name="connsiteY39" fmla="*/ 986 h 10000"/>
                <a:gd name="connsiteX40" fmla="*/ 9944 w 10003"/>
                <a:gd name="connsiteY40" fmla="*/ 1075 h 10000"/>
                <a:gd name="connsiteX41" fmla="*/ 9983 w 10003"/>
                <a:gd name="connsiteY41" fmla="*/ 1253 h 10000"/>
                <a:gd name="connsiteX42" fmla="*/ 10003 w 10003"/>
                <a:gd name="connsiteY42" fmla="*/ 1425 h 10000"/>
                <a:gd name="connsiteX43" fmla="*/ 10003 w 10003"/>
                <a:gd name="connsiteY43" fmla="*/ 1425 h 10000"/>
                <a:gd name="connsiteX44" fmla="*/ 10003 w 10003"/>
                <a:gd name="connsiteY44" fmla="*/ 2195 h 10000"/>
                <a:gd name="connsiteX45" fmla="*/ 10003 w 10003"/>
                <a:gd name="connsiteY45" fmla="*/ 2958 h 10000"/>
                <a:gd name="connsiteX46" fmla="*/ 10003 w 10003"/>
                <a:gd name="connsiteY46" fmla="*/ 3721 h 10000"/>
                <a:gd name="connsiteX47" fmla="*/ 9993 w 10003"/>
                <a:gd name="connsiteY47" fmla="*/ 4103 h 10000"/>
                <a:gd name="connsiteX48" fmla="*/ 9983 w 10003"/>
                <a:gd name="connsiteY48" fmla="*/ 4485 h 10000"/>
                <a:gd name="connsiteX49" fmla="*/ 9983 w 10003"/>
                <a:gd name="connsiteY49" fmla="*/ 4485 h 10000"/>
                <a:gd name="connsiteX50" fmla="*/ 9983 w 10003"/>
                <a:gd name="connsiteY50" fmla="*/ 4536 h 10000"/>
                <a:gd name="connsiteX51" fmla="*/ 9973 w 10003"/>
                <a:gd name="connsiteY51" fmla="*/ 4574 h 10000"/>
                <a:gd name="connsiteX52" fmla="*/ 9964 w 10003"/>
                <a:gd name="connsiteY52" fmla="*/ 4618 h 10000"/>
                <a:gd name="connsiteX53" fmla="*/ 9944 w 10003"/>
                <a:gd name="connsiteY53" fmla="*/ 4650 h 10000"/>
                <a:gd name="connsiteX54" fmla="*/ 9924 w 10003"/>
                <a:gd name="connsiteY54" fmla="*/ 4688 h 10000"/>
                <a:gd name="connsiteX55" fmla="*/ 9894 w 10003"/>
                <a:gd name="connsiteY55" fmla="*/ 4720 h 10000"/>
                <a:gd name="connsiteX56" fmla="*/ 9855 w 10003"/>
                <a:gd name="connsiteY56" fmla="*/ 4752 h 10000"/>
                <a:gd name="connsiteX57" fmla="*/ 9815 w 10003"/>
                <a:gd name="connsiteY57" fmla="*/ 4777 h 10000"/>
                <a:gd name="connsiteX58" fmla="*/ 9727 w 10003"/>
                <a:gd name="connsiteY58" fmla="*/ 4822 h 10000"/>
                <a:gd name="connsiteX59" fmla="*/ 9618 w 10003"/>
                <a:gd name="connsiteY59" fmla="*/ 4860 h 10000"/>
                <a:gd name="connsiteX60" fmla="*/ 9509 w 10003"/>
                <a:gd name="connsiteY60" fmla="*/ 4885 h 10000"/>
                <a:gd name="connsiteX61" fmla="*/ 9391 w 10003"/>
                <a:gd name="connsiteY61" fmla="*/ 4898 h 10000"/>
                <a:gd name="connsiteX62" fmla="*/ 9272 w 10003"/>
                <a:gd name="connsiteY62" fmla="*/ 4898 h 10000"/>
                <a:gd name="connsiteX63" fmla="*/ 9154 w 10003"/>
                <a:gd name="connsiteY63" fmla="*/ 4892 h 10000"/>
                <a:gd name="connsiteX64" fmla="*/ 9045 w 10003"/>
                <a:gd name="connsiteY64" fmla="*/ 4866 h 10000"/>
                <a:gd name="connsiteX65" fmla="*/ 8947 w 10003"/>
                <a:gd name="connsiteY65" fmla="*/ 4835 h 10000"/>
                <a:gd name="connsiteX66" fmla="*/ 8897 w 10003"/>
                <a:gd name="connsiteY66" fmla="*/ 4809 h 10000"/>
                <a:gd name="connsiteX67" fmla="*/ 8858 w 10003"/>
                <a:gd name="connsiteY67" fmla="*/ 4784 h 10000"/>
                <a:gd name="connsiteX68" fmla="*/ 8818 w 10003"/>
                <a:gd name="connsiteY68" fmla="*/ 4758 h 10000"/>
                <a:gd name="connsiteX69" fmla="*/ 8789 w 10003"/>
                <a:gd name="connsiteY69" fmla="*/ 4726 h 10000"/>
                <a:gd name="connsiteX70" fmla="*/ 8759 w 10003"/>
                <a:gd name="connsiteY70" fmla="*/ 4688 h 10000"/>
                <a:gd name="connsiteX71" fmla="*/ 8739 w 10003"/>
                <a:gd name="connsiteY71" fmla="*/ 4650 h 10000"/>
                <a:gd name="connsiteX72" fmla="*/ 8730 w 10003"/>
                <a:gd name="connsiteY72" fmla="*/ 4612 h 10000"/>
                <a:gd name="connsiteX73" fmla="*/ 8720 w 10003"/>
                <a:gd name="connsiteY73" fmla="*/ 4561 h 10000"/>
                <a:gd name="connsiteX74" fmla="*/ 8720 w 10003"/>
                <a:gd name="connsiteY74" fmla="*/ 4561 h 10000"/>
                <a:gd name="connsiteX75" fmla="*/ 8700 w 10003"/>
                <a:gd name="connsiteY75" fmla="*/ 4198 h 10000"/>
                <a:gd name="connsiteX76" fmla="*/ 8690 w 10003"/>
                <a:gd name="connsiteY76" fmla="*/ 3836 h 10000"/>
                <a:gd name="connsiteX77" fmla="*/ 8690 w 10003"/>
                <a:gd name="connsiteY77" fmla="*/ 3104 h 10000"/>
                <a:gd name="connsiteX78" fmla="*/ 8700 w 10003"/>
                <a:gd name="connsiteY78" fmla="*/ 2373 h 10000"/>
                <a:gd name="connsiteX79" fmla="*/ 8700 w 10003"/>
                <a:gd name="connsiteY79" fmla="*/ 2004 h 10000"/>
                <a:gd name="connsiteX80" fmla="*/ 8690 w 10003"/>
                <a:gd name="connsiteY80" fmla="*/ 1641 h 10000"/>
                <a:gd name="connsiteX81" fmla="*/ 8690 w 10003"/>
                <a:gd name="connsiteY81" fmla="*/ 1641 h 10000"/>
                <a:gd name="connsiteX82" fmla="*/ 8216 w 10003"/>
                <a:gd name="connsiteY82" fmla="*/ 1635 h 10000"/>
                <a:gd name="connsiteX83" fmla="*/ 8216 w 10003"/>
                <a:gd name="connsiteY83" fmla="*/ 1635 h 10000"/>
                <a:gd name="connsiteX84" fmla="*/ 8216 w 10003"/>
                <a:gd name="connsiteY84" fmla="*/ 5490 h 10000"/>
                <a:gd name="connsiteX85" fmla="*/ 8216 w 10003"/>
                <a:gd name="connsiteY85" fmla="*/ 9351 h 10000"/>
                <a:gd name="connsiteX86" fmla="*/ 8216 w 10003"/>
                <a:gd name="connsiteY86" fmla="*/ 9351 h 10000"/>
                <a:gd name="connsiteX87" fmla="*/ 8216 w 10003"/>
                <a:gd name="connsiteY87" fmla="*/ 9434 h 10000"/>
                <a:gd name="connsiteX88" fmla="*/ 8206 w 10003"/>
                <a:gd name="connsiteY88" fmla="*/ 9517 h 10000"/>
                <a:gd name="connsiteX89" fmla="*/ 8167 w 10003"/>
                <a:gd name="connsiteY89" fmla="*/ 9593 h 10000"/>
                <a:gd name="connsiteX90" fmla="*/ 8127 w 10003"/>
                <a:gd name="connsiteY90" fmla="*/ 9663 h 10000"/>
                <a:gd name="connsiteX91" fmla="*/ 8068 w 10003"/>
                <a:gd name="connsiteY91" fmla="*/ 9726 h 10000"/>
                <a:gd name="connsiteX92" fmla="*/ 7999 w 10003"/>
                <a:gd name="connsiteY92" fmla="*/ 9790 h 10000"/>
                <a:gd name="connsiteX93" fmla="*/ 7910 w 10003"/>
                <a:gd name="connsiteY93" fmla="*/ 9841 h 10000"/>
                <a:gd name="connsiteX94" fmla="*/ 7821 w 10003"/>
                <a:gd name="connsiteY94" fmla="*/ 9892 h 10000"/>
                <a:gd name="connsiteX95" fmla="*/ 7723 w 10003"/>
                <a:gd name="connsiteY95" fmla="*/ 9930 h 10000"/>
                <a:gd name="connsiteX96" fmla="*/ 7614 w 10003"/>
                <a:gd name="connsiteY96" fmla="*/ 9962 h 10000"/>
                <a:gd name="connsiteX97" fmla="*/ 7505 w 10003"/>
                <a:gd name="connsiteY97" fmla="*/ 9981 h 10000"/>
                <a:gd name="connsiteX98" fmla="*/ 7387 w 10003"/>
                <a:gd name="connsiteY98" fmla="*/ 9994 h 10000"/>
                <a:gd name="connsiteX99" fmla="*/ 7269 w 10003"/>
                <a:gd name="connsiteY99" fmla="*/ 10000 h 10000"/>
                <a:gd name="connsiteX100" fmla="*/ 7150 w 10003"/>
                <a:gd name="connsiteY100" fmla="*/ 9994 h 10000"/>
                <a:gd name="connsiteX101" fmla="*/ 7032 w 10003"/>
                <a:gd name="connsiteY101" fmla="*/ 9975 h 10000"/>
                <a:gd name="connsiteX102" fmla="*/ 6913 w 10003"/>
                <a:gd name="connsiteY102" fmla="*/ 9943 h 10000"/>
                <a:gd name="connsiteX103" fmla="*/ 6913 w 10003"/>
                <a:gd name="connsiteY103" fmla="*/ 9943 h 10000"/>
                <a:gd name="connsiteX104" fmla="*/ 6844 w 10003"/>
                <a:gd name="connsiteY104" fmla="*/ 9930 h 10000"/>
                <a:gd name="connsiteX105" fmla="*/ 6795 w 10003"/>
                <a:gd name="connsiteY105" fmla="*/ 9917 h 10000"/>
                <a:gd name="connsiteX106" fmla="*/ 6745 w 10003"/>
                <a:gd name="connsiteY106" fmla="*/ 9898 h 10000"/>
                <a:gd name="connsiteX107" fmla="*/ 6706 w 10003"/>
                <a:gd name="connsiteY107" fmla="*/ 9873 h 10000"/>
                <a:gd name="connsiteX108" fmla="*/ 6666 w 10003"/>
                <a:gd name="connsiteY108" fmla="*/ 9847 h 10000"/>
                <a:gd name="connsiteX109" fmla="*/ 6637 w 10003"/>
                <a:gd name="connsiteY109" fmla="*/ 9816 h 10000"/>
                <a:gd name="connsiteX110" fmla="*/ 6597 w 10003"/>
                <a:gd name="connsiteY110" fmla="*/ 9752 h 10000"/>
                <a:gd name="connsiteX111" fmla="*/ 6568 w 10003"/>
                <a:gd name="connsiteY111" fmla="*/ 9682 h 10000"/>
                <a:gd name="connsiteX112" fmla="*/ 6548 w 10003"/>
                <a:gd name="connsiteY112" fmla="*/ 9606 h 10000"/>
                <a:gd name="connsiteX113" fmla="*/ 6528 w 10003"/>
                <a:gd name="connsiteY113" fmla="*/ 9459 h 10000"/>
                <a:gd name="connsiteX114" fmla="*/ 6528 w 10003"/>
                <a:gd name="connsiteY114" fmla="*/ 9459 h 10000"/>
                <a:gd name="connsiteX115" fmla="*/ 6508 w 10003"/>
                <a:gd name="connsiteY115" fmla="*/ 8893 h 10000"/>
                <a:gd name="connsiteX116" fmla="*/ 6508 w 10003"/>
                <a:gd name="connsiteY116" fmla="*/ 8321 h 10000"/>
                <a:gd name="connsiteX117" fmla="*/ 6518 w 10003"/>
                <a:gd name="connsiteY117" fmla="*/ 7182 h 10000"/>
                <a:gd name="connsiteX118" fmla="*/ 6518 w 10003"/>
                <a:gd name="connsiteY118" fmla="*/ 6616 h 10000"/>
                <a:gd name="connsiteX119" fmla="*/ 6518 w 10003"/>
                <a:gd name="connsiteY119" fmla="*/ 6043 h 10000"/>
                <a:gd name="connsiteX120" fmla="*/ 6508 w 10003"/>
                <a:gd name="connsiteY120" fmla="*/ 5477 h 10000"/>
                <a:gd name="connsiteX121" fmla="*/ 6489 w 10003"/>
                <a:gd name="connsiteY121" fmla="*/ 4905 h 10000"/>
                <a:gd name="connsiteX122" fmla="*/ 6489 w 10003"/>
                <a:gd name="connsiteY122" fmla="*/ 4905 h 10000"/>
                <a:gd name="connsiteX123" fmla="*/ 6054 w 10003"/>
                <a:gd name="connsiteY123" fmla="*/ 4866 h 10000"/>
                <a:gd name="connsiteX124" fmla="*/ 6054 w 10003"/>
                <a:gd name="connsiteY124" fmla="*/ 4866 h 10000"/>
                <a:gd name="connsiteX125" fmla="*/ 6044 w 10003"/>
                <a:gd name="connsiteY125" fmla="*/ 5452 h 10000"/>
                <a:gd name="connsiteX126" fmla="*/ 6035 w 10003"/>
                <a:gd name="connsiteY126" fmla="*/ 6043 h 10000"/>
                <a:gd name="connsiteX127" fmla="*/ 6035 w 10003"/>
                <a:gd name="connsiteY127" fmla="*/ 7214 h 10000"/>
                <a:gd name="connsiteX128" fmla="*/ 6044 w 10003"/>
                <a:gd name="connsiteY128" fmla="*/ 8391 h 10000"/>
                <a:gd name="connsiteX129" fmla="*/ 6035 w 10003"/>
                <a:gd name="connsiteY129" fmla="*/ 8982 h 10000"/>
                <a:gd name="connsiteX130" fmla="*/ 6025 w 10003"/>
                <a:gd name="connsiteY130" fmla="*/ 9567 h 10000"/>
                <a:gd name="connsiteX131" fmla="*/ 6025 w 10003"/>
                <a:gd name="connsiteY131" fmla="*/ 9567 h 10000"/>
                <a:gd name="connsiteX132" fmla="*/ 6005 w 10003"/>
                <a:gd name="connsiteY132" fmla="*/ 9625 h 10000"/>
                <a:gd name="connsiteX133" fmla="*/ 5975 w 10003"/>
                <a:gd name="connsiteY133" fmla="*/ 9676 h 10000"/>
                <a:gd name="connsiteX134" fmla="*/ 5936 w 10003"/>
                <a:gd name="connsiteY134" fmla="*/ 9720 h 10000"/>
                <a:gd name="connsiteX135" fmla="*/ 5896 w 10003"/>
                <a:gd name="connsiteY135" fmla="*/ 9765 h 10000"/>
                <a:gd name="connsiteX136" fmla="*/ 5847 w 10003"/>
                <a:gd name="connsiteY136" fmla="*/ 9809 h 10000"/>
                <a:gd name="connsiteX137" fmla="*/ 5798 w 10003"/>
                <a:gd name="connsiteY137" fmla="*/ 9841 h 10000"/>
                <a:gd name="connsiteX138" fmla="*/ 5738 w 10003"/>
                <a:gd name="connsiteY138" fmla="*/ 9873 h 10000"/>
                <a:gd name="connsiteX139" fmla="*/ 5669 w 10003"/>
                <a:gd name="connsiteY139" fmla="*/ 9905 h 10000"/>
                <a:gd name="connsiteX140" fmla="*/ 5610 w 10003"/>
                <a:gd name="connsiteY140" fmla="*/ 9924 h 10000"/>
                <a:gd name="connsiteX141" fmla="*/ 5531 w 10003"/>
                <a:gd name="connsiteY141" fmla="*/ 9949 h 10000"/>
                <a:gd name="connsiteX142" fmla="*/ 5462 w 10003"/>
                <a:gd name="connsiteY142" fmla="*/ 9962 h 10000"/>
                <a:gd name="connsiteX143" fmla="*/ 5383 w 10003"/>
                <a:gd name="connsiteY143" fmla="*/ 9975 h 10000"/>
                <a:gd name="connsiteX144" fmla="*/ 5304 w 10003"/>
                <a:gd name="connsiteY144" fmla="*/ 9987 h 10000"/>
                <a:gd name="connsiteX145" fmla="*/ 5225 w 10003"/>
                <a:gd name="connsiteY145" fmla="*/ 9987 h 10000"/>
                <a:gd name="connsiteX146" fmla="*/ 5067 w 10003"/>
                <a:gd name="connsiteY146" fmla="*/ 9987 h 10000"/>
                <a:gd name="connsiteX147" fmla="*/ 4909 w 10003"/>
                <a:gd name="connsiteY147" fmla="*/ 9975 h 10000"/>
                <a:gd name="connsiteX148" fmla="*/ 4830 w 10003"/>
                <a:gd name="connsiteY148" fmla="*/ 9962 h 10000"/>
                <a:gd name="connsiteX149" fmla="*/ 4761 w 10003"/>
                <a:gd name="connsiteY149" fmla="*/ 9943 h 10000"/>
                <a:gd name="connsiteX150" fmla="*/ 4682 w 10003"/>
                <a:gd name="connsiteY150" fmla="*/ 9924 h 10000"/>
                <a:gd name="connsiteX151" fmla="*/ 4623 w 10003"/>
                <a:gd name="connsiteY151" fmla="*/ 9898 h 10000"/>
                <a:gd name="connsiteX152" fmla="*/ 4554 w 10003"/>
                <a:gd name="connsiteY152" fmla="*/ 9866 h 10000"/>
                <a:gd name="connsiteX153" fmla="*/ 4495 w 10003"/>
                <a:gd name="connsiteY153" fmla="*/ 9835 h 10000"/>
                <a:gd name="connsiteX154" fmla="*/ 4445 w 10003"/>
                <a:gd name="connsiteY154" fmla="*/ 9803 h 10000"/>
                <a:gd name="connsiteX155" fmla="*/ 4396 w 10003"/>
                <a:gd name="connsiteY155" fmla="*/ 9765 h 10000"/>
                <a:gd name="connsiteX156" fmla="*/ 4356 w 10003"/>
                <a:gd name="connsiteY156" fmla="*/ 9720 h 10000"/>
                <a:gd name="connsiteX157" fmla="*/ 4317 w 10003"/>
                <a:gd name="connsiteY157" fmla="*/ 9676 h 10000"/>
                <a:gd name="connsiteX158" fmla="*/ 4297 w 10003"/>
                <a:gd name="connsiteY158" fmla="*/ 9625 h 10000"/>
                <a:gd name="connsiteX159" fmla="*/ 4277 w 10003"/>
                <a:gd name="connsiteY159" fmla="*/ 9574 h 10000"/>
                <a:gd name="connsiteX160" fmla="*/ 4268 w 10003"/>
                <a:gd name="connsiteY160" fmla="*/ 9517 h 10000"/>
                <a:gd name="connsiteX161" fmla="*/ 4268 w 10003"/>
                <a:gd name="connsiteY161" fmla="*/ 9459 h 10000"/>
                <a:gd name="connsiteX162" fmla="*/ 4268 w 10003"/>
                <a:gd name="connsiteY162" fmla="*/ 9459 h 10000"/>
                <a:gd name="connsiteX163" fmla="*/ 4258 w 10003"/>
                <a:gd name="connsiteY163" fmla="*/ 7379 h 10000"/>
                <a:gd name="connsiteX164" fmla="*/ 4258 w 10003"/>
                <a:gd name="connsiteY164" fmla="*/ 5293 h 10000"/>
                <a:gd name="connsiteX165" fmla="*/ 4258 w 10003"/>
                <a:gd name="connsiteY165" fmla="*/ 3212 h 10000"/>
                <a:gd name="connsiteX166" fmla="*/ 4248 w 10003"/>
                <a:gd name="connsiteY166" fmla="*/ 1132 h 10000"/>
                <a:gd name="connsiteX167" fmla="*/ 4248 w 10003"/>
                <a:gd name="connsiteY167" fmla="*/ 1132 h 10000"/>
                <a:gd name="connsiteX168" fmla="*/ 3853 w 10003"/>
                <a:gd name="connsiteY168" fmla="*/ 1412 h 10000"/>
                <a:gd name="connsiteX169" fmla="*/ 3468 w 10003"/>
                <a:gd name="connsiteY169" fmla="*/ 1698 h 10000"/>
                <a:gd name="connsiteX170" fmla="*/ 3103 w 10003"/>
                <a:gd name="connsiteY170" fmla="*/ 1991 h 10000"/>
                <a:gd name="connsiteX171" fmla="*/ 2728 w 10003"/>
                <a:gd name="connsiteY171" fmla="*/ 2284 h 10000"/>
                <a:gd name="connsiteX172" fmla="*/ 2362 w 10003"/>
                <a:gd name="connsiteY172" fmla="*/ 2576 h 10000"/>
                <a:gd name="connsiteX173" fmla="*/ 1977 w 10003"/>
                <a:gd name="connsiteY173" fmla="*/ 2863 h 10000"/>
                <a:gd name="connsiteX174" fmla="*/ 1592 w 10003"/>
                <a:gd name="connsiteY174" fmla="*/ 3142 h 10000"/>
                <a:gd name="connsiteX175" fmla="*/ 13 w 10003"/>
                <a:gd name="connsiteY175" fmla="*/ 2949 h 10000"/>
                <a:gd name="connsiteX176" fmla="*/ 882 w 10003"/>
                <a:gd name="connsiteY176" fmla="*/ 2144 h 10000"/>
                <a:gd name="connsiteX177" fmla="*/ 1652 w 10003"/>
                <a:gd name="connsiteY177" fmla="*/ 1546 h 10000"/>
                <a:gd name="connsiteX178" fmla="*/ 2422 w 10003"/>
                <a:gd name="connsiteY178" fmla="*/ 954 h 10000"/>
                <a:gd name="connsiteX179" fmla="*/ 3192 w 10003"/>
                <a:gd name="connsiteY179" fmla="*/ 356 h 10000"/>
                <a:gd name="connsiteX180" fmla="*/ 3192 w 10003"/>
                <a:gd name="connsiteY180" fmla="*/ 356 h 10000"/>
                <a:gd name="connsiteX0" fmla="*/ 2310 w 9121"/>
                <a:gd name="connsiteY0" fmla="*/ 356 h 10000"/>
                <a:gd name="connsiteX1" fmla="*/ 2310 w 9121"/>
                <a:gd name="connsiteY1" fmla="*/ 356 h 10000"/>
                <a:gd name="connsiteX2" fmla="*/ 2408 w 9121"/>
                <a:gd name="connsiteY2" fmla="*/ 280 h 10000"/>
                <a:gd name="connsiteX3" fmla="*/ 2527 w 9121"/>
                <a:gd name="connsiteY3" fmla="*/ 210 h 10000"/>
                <a:gd name="connsiteX4" fmla="*/ 2645 w 9121"/>
                <a:gd name="connsiteY4" fmla="*/ 153 h 10000"/>
                <a:gd name="connsiteX5" fmla="*/ 2774 w 9121"/>
                <a:gd name="connsiteY5" fmla="*/ 108 h 10000"/>
                <a:gd name="connsiteX6" fmla="*/ 2912 w 9121"/>
                <a:gd name="connsiteY6" fmla="*/ 70 h 10000"/>
                <a:gd name="connsiteX7" fmla="*/ 3050 w 9121"/>
                <a:gd name="connsiteY7" fmla="*/ 45 h 10000"/>
                <a:gd name="connsiteX8" fmla="*/ 3198 w 9121"/>
                <a:gd name="connsiteY8" fmla="*/ 25 h 10000"/>
                <a:gd name="connsiteX9" fmla="*/ 3346 w 9121"/>
                <a:gd name="connsiteY9" fmla="*/ 13 h 10000"/>
                <a:gd name="connsiteX10" fmla="*/ 3494 w 9121"/>
                <a:gd name="connsiteY10" fmla="*/ 6 h 10000"/>
                <a:gd name="connsiteX11" fmla="*/ 3652 w 9121"/>
                <a:gd name="connsiteY11" fmla="*/ 0 h 10000"/>
                <a:gd name="connsiteX12" fmla="*/ 3958 w 9121"/>
                <a:gd name="connsiteY12" fmla="*/ 0 h 10000"/>
                <a:gd name="connsiteX13" fmla="*/ 4264 w 9121"/>
                <a:gd name="connsiteY13" fmla="*/ 6 h 10000"/>
                <a:gd name="connsiteX14" fmla="*/ 4560 w 9121"/>
                <a:gd name="connsiteY14" fmla="*/ 0 h 10000"/>
                <a:gd name="connsiteX15" fmla="*/ 4560 w 9121"/>
                <a:gd name="connsiteY15" fmla="*/ 0 h 10000"/>
                <a:gd name="connsiteX16" fmla="*/ 5024 w 9121"/>
                <a:gd name="connsiteY16" fmla="*/ 6 h 10000"/>
                <a:gd name="connsiteX17" fmla="*/ 5478 w 9121"/>
                <a:gd name="connsiteY17" fmla="*/ 6 h 10000"/>
                <a:gd name="connsiteX18" fmla="*/ 5942 w 9121"/>
                <a:gd name="connsiteY18" fmla="*/ 0 h 10000"/>
                <a:gd name="connsiteX19" fmla="*/ 6406 w 9121"/>
                <a:gd name="connsiteY19" fmla="*/ 6 h 10000"/>
                <a:gd name="connsiteX20" fmla="*/ 6633 w 9121"/>
                <a:gd name="connsiteY20" fmla="*/ 13 h 10000"/>
                <a:gd name="connsiteX21" fmla="*/ 6860 w 9121"/>
                <a:gd name="connsiteY21" fmla="*/ 19 h 10000"/>
                <a:gd name="connsiteX22" fmla="*/ 7087 w 9121"/>
                <a:gd name="connsiteY22" fmla="*/ 38 h 10000"/>
                <a:gd name="connsiteX23" fmla="*/ 7314 w 9121"/>
                <a:gd name="connsiteY23" fmla="*/ 57 h 10000"/>
                <a:gd name="connsiteX24" fmla="*/ 7542 w 9121"/>
                <a:gd name="connsiteY24" fmla="*/ 83 h 10000"/>
                <a:gd name="connsiteX25" fmla="*/ 7759 w 9121"/>
                <a:gd name="connsiteY25" fmla="*/ 121 h 10000"/>
                <a:gd name="connsiteX26" fmla="*/ 7986 w 9121"/>
                <a:gd name="connsiteY26" fmla="*/ 159 h 10000"/>
                <a:gd name="connsiteX27" fmla="*/ 8203 w 9121"/>
                <a:gd name="connsiteY27" fmla="*/ 216 h 10000"/>
                <a:gd name="connsiteX28" fmla="*/ 8203 w 9121"/>
                <a:gd name="connsiteY28" fmla="*/ 216 h 10000"/>
                <a:gd name="connsiteX29" fmla="*/ 8331 w 9121"/>
                <a:gd name="connsiteY29" fmla="*/ 254 h 10000"/>
                <a:gd name="connsiteX30" fmla="*/ 8440 w 9121"/>
                <a:gd name="connsiteY30" fmla="*/ 305 h 10000"/>
                <a:gd name="connsiteX31" fmla="*/ 8548 w 9121"/>
                <a:gd name="connsiteY31" fmla="*/ 363 h 10000"/>
                <a:gd name="connsiteX32" fmla="*/ 8647 w 9121"/>
                <a:gd name="connsiteY32" fmla="*/ 426 h 10000"/>
                <a:gd name="connsiteX33" fmla="*/ 8726 w 9121"/>
                <a:gd name="connsiteY33" fmla="*/ 490 h 10000"/>
                <a:gd name="connsiteX34" fmla="*/ 8795 w 9121"/>
                <a:gd name="connsiteY34" fmla="*/ 566 h 10000"/>
                <a:gd name="connsiteX35" fmla="*/ 8864 w 9121"/>
                <a:gd name="connsiteY35" fmla="*/ 642 h 10000"/>
                <a:gd name="connsiteX36" fmla="*/ 8914 w 9121"/>
                <a:gd name="connsiteY36" fmla="*/ 725 h 10000"/>
                <a:gd name="connsiteX37" fmla="*/ 8963 w 9121"/>
                <a:gd name="connsiteY37" fmla="*/ 808 h 10000"/>
                <a:gd name="connsiteX38" fmla="*/ 9003 w 9121"/>
                <a:gd name="connsiteY38" fmla="*/ 897 h 10000"/>
                <a:gd name="connsiteX39" fmla="*/ 9042 w 9121"/>
                <a:gd name="connsiteY39" fmla="*/ 986 h 10000"/>
                <a:gd name="connsiteX40" fmla="*/ 9062 w 9121"/>
                <a:gd name="connsiteY40" fmla="*/ 1075 h 10000"/>
                <a:gd name="connsiteX41" fmla="*/ 9101 w 9121"/>
                <a:gd name="connsiteY41" fmla="*/ 1253 h 10000"/>
                <a:gd name="connsiteX42" fmla="*/ 9121 w 9121"/>
                <a:gd name="connsiteY42" fmla="*/ 1425 h 10000"/>
                <a:gd name="connsiteX43" fmla="*/ 9121 w 9121"/>
                <a:gd name="connsiteY43" fmla="*/ 1425 h 10000"/>
                <a:gd name="connsiteX44" fmla="*/ 9121 w 9121"/>
                <a:gd name="connsiteY44" fmla="*/ 2195 h 10000"/>
                <a:gd name="connsiteX45" fmla="*/ 9121 w 9121"/>
                <a:gd name="connsiteY45" fmla="*/ 2958 h 10000"/>
                <a:gd name="connsiteX46" fmla="*/ 9121 w 9121"/>
                <a:gd name="connsiteY46" fmla="*/ 3721 h 10000"/>
                <a:gd name="connsiteX47" fmla="*/ 9111 w 9121"/>
                <a:gd name="connsiteY47" fmla="*/ 4103 h 10000"/>
                <a:gd name="connsiteX48" fmla="*/ 9101 w 9121"/>
                <a:gd name="connsiteY48" fmla="*/ 4485 h 10000"/>
                <a:gd name="connsiteX49" fmla="*/ 9101 w 9121"/>
                <a:gd name="connsiteY49" fmla="*/ 4485 h 10000"/>
                <a:gd name="connsiteX50" fmla="*/ 9101 w 9121"/>
                <a:gd name="connsiteY50" fmla="*/ 4536 h 10000"/>
                <a:gd name="connsiteX51" fmla="*/ 9091 w 9121"/>
                <a:gd name="connsiteY51" fmla="*/ 4574 h 10000"/>
                <a:gd name="connsiteX52" fmla="*/ 9082 w 9121"/>
                <a:gd name="connsiteY52" fmla="*/ 4618 h 10000"/>
                <a:gd name="connsiteX53" fmla="*/ 9062 w 9121"/>
                <a:gd name="connsiteY53" fmla="*/ 4650 h 10000"/>
                <a:gd name="connsiteX54" fmla="*/ 9042 w 9121"/>
                <a:gd name="connsiteY54" fmla="*/ 4688 h 10000"/>
                <a:gd name="connsiteX55" fmla="*/ 9012 w 9121"/>
                <a:gd name="connsiteY55" fmla="*/ 4720 h 10000"/>
                <a:gd name="connsiteX56" fmla="*/ 8973 w 9121"/>
                <a:gd name="connsiteY56" fmla="*/ 4752 h 10000"/>
                <a:gd name="connsiteX57" fmla="*/ 8933 w 9121"/>
                <a:gd name="connsiteY57" fmla="*/ 4777 h 10000"/>
                <a:gd name="connsiteX58" fmla="*/ 8845 w 9121"/>
                <a:gd name="connsiteY58" fmla="*/ 4822 h 10000"/>
                <a:gd name="connsiteX59" fmla="*/ 8736 w 9121"/>
                <a:gd name="connsiteY59" fmla="*/ 4860 h 10000"/>
                <a:gd name="connsiteX60" fmla="*/ 8627 w 9121"/>
                <a:gd name="connsiteY60" fmla="*/ 4885 h 10000"/>
                <a:gd name="connsiteX61" fmla="*/ 8509 w 9121"/>
                <a:gd name="connsiteY61" fmla="*/ 4898 h 10000"/>
                <a:gd name="connsiteX62" fmla="*/ 8390 w 9121"/>
                <a:gd name="connsiteY62" fmla="*/ 4898 h 10000"/>
                <a:gd name="connsiteX63" fmla="*/ 8272 w 9121"/>
                <a:gd name="connsiteY63" fmla="*/ 4892 h 10000"/>
                <a:gd name="connsiteX64" fmla="*/ 8163 w 9121"/>
                <a:gd name="connsiteY64" fmla="*/ 4866 h 10000"/>
                <a:gd name="connsiteX65" fmla="*/ 8065 w 9121"/>
                <a:gd name="connsiteY65" fmla="*/ 4835 h 10000"/>
                <a:gd name="connsiteX66" fmla="*/ 8015 w 9121"/>
                <a:gd name="connsiteY66" fmla="*/ 4809 h 10000"/>
                <a:gd name="connsiteX67" fmla="*/ 7976 w 9121"/>
                <a:gd name="connsiteY67" fmla="*/ 4784 h 10000"/>
                <a:gd name="connsiteX68" fmla="*/ 7936 w 9121"/>
                <a:gd name="connsiteY68" fmla="*/ 4758 h 10000"/>
                <a:gd name="connsiteX69" fmla="*/ 7907 w 9121"/>
                <a:gd name="connsiteY69" fmla="*/ 4726 h 10000"/>
                <a:gd name="connsiteX70" fmla="*/ 7877 w 9121"/>
                <a:gd name="connsiteY70" fmla="*/ 4688 h 10000"/>
                <a:gd name="connsiteX71" fmla="*/ 7857 w 9121"/>
                <a:gd name="connsiteY71" fmla="*/ 4650 h 10000"/>
                <a:gd name="connsiteX72" fmla="*/ 7848 w 9121"/>
                <a:gd name="connsiteY72" fmla="*/ 4612 h 10000"/>
                <a:gd name="connsiteX73" fmla="*/ 7838 w 9121"/>
                <a:gd name="connsiteY73" fmla="*/ 4561 h 10000"/>
                <a:gd name="connsiteX74" fmla="*/ 7838 w 9121"/>
                <a:gd name="connsiteY74" fmla="*/ 4561 h 10000"/>
                <a:gd name="connsiteX75" fmla="*/ 7818 w 9121"/>
                <a:gd name="connsiteY75" fmla="*/ 4198 h 10000"/>
                <a:gd name="connsiteX76" fmla="*/ 7808 w 9121"/>
                <a:gd name="connsiteY76" fmla="*/ 3836 h 10000"/>
                <a:gd name="connsiteX77" fmla="*/ 7808 w 9121"/>
                <a:gd name="connsiteY77" fmla="*/ 3104 h 10000"/>
                <a:gd name="connsiteX78" fmla="*/ 7818 w 9121"/>
                <a:gd name="connsiteY78" fmla="*/ 2373 h 10000"/>
                <a:gd name="connsiteX79" fmla="*/ 7818 w 9121"/>
                <a:gd name="connsiteY79" fmla="*/ 2004 h 10000"/>
                <a:gd name="connsiteX80" fmla="*/ 7808 w 9121"/>
                <a:gd name="connsiteY80" fmla="*/ 1641 h 10000"/>
                <a:gd name="connsiteX81" fmla="*/ 7808 w 9121"/>
                <a:gd name="connsiteY81" fmla="*/ 1641 h 10000"/>
                <a:gd name="connsiteX82" fmla="*/ 7334 w 9121"/>
                <a:gd name="connsiteY82" fmla="*/ 1635 h 10000"/>
                <a:gd name="connsiteX83" fmla="*/ 7334 w 9121"/>
                <a:gd name="connsiteY83" fmla="*/ 1635 h 10000"/>
                <a:gd name="connsiteX84" fmla="*/ 7334 w 9121"/>
                <a:gd name="connsiteY84" fmla="*/ 5490 h 10000"/>
                <a:gd name="connsiteX85" fmla="*/ 7334 w 9121"/>
                <a:gd name="connsiteY85" fmla="*/ 9351 h 10000"/>
                <a:gd name="connsiteX86" fmla="*/ 7334 w 9121"/>
                <a:gd name="connsiteY86" fmla="*/ 9351 h 10000"/>
                <a:gd name="connsiteX87" fmla="*/ 7334 w 9121"/>
                <a:gd name="connsiteY87" fmla="*/ 9434 h 10000"/>
                <a:gd name="connsiteX88" fmla="*/ 7324 w 9121"/>
                <a:gd name="connsiteY88" fmla="*/ 9517 h 10000"/>
                <a:gd name="connsiteX89" fmla="*/ 7285 w 9121"/>
                <a:gd name="connsiteY89" fmla="*/ 9593 h 10000"/>
                <a:gd name="connsiteX90" fmla="*/ 7245 w 9121"/>
                <a:gd name="connsiteY90" fmla="*/ 9663 h 10000"/>
                <a:gd name="connsiteX91" fmla="*/ 7186 w 9121"/>
                <a:gd name="connsiteY91" fmla="*/ 9726 h 10000"/>
                <a:gd name="connsiteX92" fmla="*/ 7117 w 9121"/>
                <a:gd name="connsiteY92" fmla="*/ 9790 h 10000"/>
                <a:gd name="connsiteX93" fmla="*/ 7028 w 9121"/>
                <a:gd name="connsiteY93" fmla="*/ 9841 h 10000"/>
                <a:gd name="connsiteX94" fmla="*/ 6939 w 9121"/>
                <a:gd name="connsiteY94" fmla="*/ 9892 h 10000"/>
                <a:gd name="connsiteX95" fmla="*/ 6841 w 9121"/>
                <a:gd name="connsiteY95" fmla="*/ 9930 h 10000"/>
                <a:gd name="connsiteX96" fmla="*/ 6732 w 9121"/>
                <a:gd name="connsiteY96" fmla="*/ 9962 h 10000"/>
                <a:gd name="connsiteX97" fmla="*/ 6623 w 9121"/>
                <a:gd name="connsiteY97" fmla="*/ 9981 h 10000"/>
                <a:gd name="connsiteX98" fmla="*/ 6505 w 9121"/>
                <a:gd name="connsiteY98" fmla="*/ 9994 h 10000"/>
                <a:gd name="connsiteX99" fmla="*/ 6387 w 9121"/>
                <a:gd name="connsiteY99" fmla="*/ 10000 h 10000"/>
                <a:gd name="connsiteX100" fmla="*/ 6268 w 9121"/>
                <a:gd name="connsiteY100" fmla="*/ 9994 h 10000"/>
                <a:gd name="connsiteX101" fmla="*/ 6150 w 9121"/>
                <a:gd name="connsiteY101" fmla="*/ 9975 h 10000"/>
                <a:gd name="connsiteX102" fmla="*/ 6031 w 9121"/>
                <a:gd name="connsiteY102" fmla="*/ 9943 h 10000"/>
                <a:gd name="connsiteX103" fmla="*/ 6031 w 9121"/>
                <a:gd name="connsiteY103" fmla="*/ 9943 h 10000"/>
                <a:gd name="connsiteX104" fmla="*/ 5962 w 9121"/>
                <a:gd name="connsiteY104" fmla="*/ 9930 h 10000"/>
                <a:gd name="connsiteX105" fmla="*/ 5913 w 9121"/>
                <a:gd name="connsiteY105" fmla="*/ 9917 h 10000"/>
                <a:gd name="connsiteX106" fmla="*/ 5863 w 9121"/>
                <a:gd name="connsiteY106" fmla="*/ 9898 h 10000"/>
                <a:gd name="connsiteX107" fmla="*/ 5824 w 9121"/>
                <a:gd name="connsiteY107" fmla="*/ 9873 h 10000"/>
                <a:gd name="connsiteX108" fmla="*/ 5784 w 9121"/>
                <a:gd name="connsiteY108" fmla="*/ 9847 h 10000"/>
                <a:gd name="connsiteX109" fmla="*/ 5755 w 9121"/>
                <a:gd name="connsiteY109" fmla="*/ 9816 h 10000"/>
                <a:gd name="connsiteX110" fmla="*/ 5715 w 9121"/>
                <a:gd name="connsiteY110" fmla="*/ 9752 h 10000"/>
                <a:gd name="connsiteX111" fmla="*/ 5686 w 9121"/>
                <a:gd name="connsiteY111" fmla="*/ 9682 h 10000"/>
                <a:gd name="connsiteX112" fmla="*/ 5666 w 9121"/>
                <a:gd name="connsiteY112" fmla="*/ 9606 h 10000"/>
                <a:gd name="connsiteX113" fmla="*/ 5646 w 9121"/>
                <a:gd name="connsiteY113" fmla="*/ 9459 h 10000"/>
                <a:gd name="connsiteX114" fmla="*/ 5646 w 9121"/>
                <a:gd name="connsiteY114" fmla="*/ 9459 h 10000"/>
                <a:gd name="connsiteX115" fmla="*/ 5626 w 9121"/>
                <a:gd name="connsiteY115" fmla="*/ 8893 h 10000"/>
                <a:gd name="connsiteX116" fmla="*/ 5626 w 9121"/>
                <a:gd name="connsiteY116" fmla="*/ 8321 h 10000"/>
                <a:gd name="connsiteX117" fmla="*/ 5636 w 9121"/>
                <a:gd name="connsiteY117" fmla="*/ 7182 h 10000"/>
                <a:gd name="connsiteX118" fmla="*/ 5636 w 9121"/>
                <a:gd name="connsiteY118" fmla="*/ 6616 h 10000"/>
                <a:gd name="connsiteX119" fmla="*/ 5636 w 9121"/>
                <a:gd name="connsiteY119" fmla="*/ 6043 h 10000"/>
                <a:gd name="connsiteX120" fmla="*/ 5626 w 9121"/>
                <a:gd name="connsiteY120" fmla="*/ 5477 h 10000"/>
                <a:gd name="connsiteX121" fmla="*/ 5607 w 9121"/>
                <a:gd name="connsiteY121" fmla="*/ 4905 h 10000"/>
                <a:gd name="connsiteX122" fmla="*/ 5607 w 9121"/>
                <a:gd name="connsiteY122" fmla="*/ 4905 h 10000"/>
                <a:gd name="connsiteX123" fmla="*/ 5172 w 9121"/>
                <a:gd name="connsiteY123" fmla="*/ 4866 h 10000"/>
                <a:gd name="connsiteX124" fmla="*/ 5172 w 9121"/>
                <a:gd name="connsiteY124" fmla="*/ 4866 h 10000"/>
                <a:gd name="connsiteX125" fmla="*/ 5162 w 9121"/>
                <a:gd name="connsiteY125" fmla="*/ 5452 h 10000"/>
                <a:gd name="connsiteX126" fmla="*/ 5153 w 9121"/>
                <a:gd name="connsiteY126" fmla="*/ 6043 h 10000"/>
                <a:gd name="connsiteX127" fmla="*/ 5153 w 9121"/>
                <a:gd name="connsiteY127" fmla="*/ 7214 h 10000"/>
                <a:gd name="connsiteX128" fmla="*/ 5162 w 9121"/>
                <a:gd name="connsiteY128" fmla="*/ 8391 h 10000"/>
                <a:gd name="connsiteX129" fmla="*/ 5153 w 9121"/>
                <a:gd name="connsiteY129" fmla="*/ 8982 h 10000"/>
                <a:gd name="connsiteX130" fmla="*/ 5143 w 9121"/>
                <a:gd name="connsiteY130" fmla="*/ 9567 h 10000"/>
                <a:gd name="connsiteX131" fmla="*/ 5143 w 9121"/>
                <a:gd name="connsiteY131" fmla="*/ 9567 h 10000"/>
                <a:gd name="connsiteX132" fmla="*/ 5123 w 9121"/>
                <a:gd name="connsiteY132" fmla="*/ 9625 h 10000"/>
                <a:gd name="connsiteX133" fmla="*/ 5093 w 9121"/>
                <a:gd name="connsiteY133" fmla="*/ 9676 h 10000"/>
                <a:gd name="connsiteX134" fmla="*/ 5054 w 9121"/>
                <a:gd name="connsiteY134" fmla="*/ 9720 h 10000"/>
                <a:gd name="connsiteX135" fmla="*/ 5014 w 9121"/>
                <a:gd name="connsiteY135" fmla="*/ 9765 h 10000"/>
                <a:gd name="connsiteX136" fmla="*/ 4965 w 9121"/>
                <a:gd name="connsiteY136" fmla="*/ 9809 h 10000"/>
                <a:gd name="connsiteX137" fmla="*/ 4916 w 9121"/>
                <a:gd name="connsiteY137" fmla="*/ 9841 h 10000"/>
                <a:gd name="connsiteX138" fmla="*/ 4856 w 9121"/>
                <a:gd name="connsiteY138" fmla="*/ 9873 h 10000"/>
                <a:gd name="connsiteX139" fmla="*/ 4787 w 9121"/>
                <a:gd name="connsiteY139" fmla="*/ 9905 h 10000"/>
                <a:gd name="connsiteX140" fmla="*/ 4728 w 9121"/>
                <a:gd name="connsiteY140" fmla="*/ 9924 h 10000"/>
                <a:gd name="connsiteX141" fmla="*/ 4649 w 9121"/>
                <a:gd name="connsiteY141" fmla="*/ 9949 h 10000"/>
                <a:gd name="connsiteX142" fmla="*/ 4580 w 9121"/>
                <a:gd name="connsiteY142" fmla="*/ 9962 h 10000"/>
                <a:gd name="connsiteX143" fmla="*/ 4501 w 9121"/>
                <a:gd name="connsiteY143" fmla="*/ 9975 h 10000"/>
                <a:gd name="connsiteX144" fmla="*/ 4422 w 9121"/>
                <a:gd name="connsiteY144" fmla="*/ 9987 h 10000"/>
                <a:gd name="connsiteX145" fmla="*/ 4343 w 9121"/>
                <a:gd name="connsiteY145" fmla="*/ 9987 h 10000"/>
                <a:gd name="connsiteX146" fmla="*/ 4185 w 9121"/>
                <a:gd name="connsiteY146" fmla="*/ 9987 h 10000"/>
                <a:gd name="connsiteX147" fmla="*/ 4027 w 9121"/>
                <a:gd name="connsiteY147" fmla="*/ 9975 h 10000"/>
                <a:gd name="connsiteX148" fmla="*/ 3948 w 9121"/>
                <a:gd name="connsiteY148" fmla="*/ 9962 h 10000"/>
                <a:gd name="connsiteX149" fmla="*/ 3879 w 9121"/>
                <a:gd name="connsiteY149" fmla="*/ 9943 h 10000"/>
                <a:gd name="connsiteX150" fmla="*/ 3800 w 9121"/>
                <a:gd name="connsiteY150" fmla="*/ 9924 h 10000"/>
                <a:gd name="connsiteX151" fmla="*/ 3741 w 9121"/>
                <a:gd name="connsiteY151" fmla="*/ 9898 h 10000"/>
                <a:gd name="connsiteX152" fmla="*/ 3672 w 9121"/>
                <a:gd name="connsiteY152" fmla="*/ 9866 h 10000"/>
                <a:gd name="connsiteX153" fmla="*/ 3613 w 9121"/>
                <a:gd name="connsiteY153" fmla="*/ 9835 h 10000"/>
                <a:gd name="connsiteX154" fmla="*/ 3563 w 9121"/>
                <a:gd name="connsiteY154" fmla="*/ 9803 h 10000"/>
                <a:gd name="connsiteX155" fmla="*/ 3514 w 9121"/>
                <a:gd name="connsiteY155" fmla="*/ 9765 h 10000"/>
                <a:gd name="connsiteX156" fmla="*/ 3474 w 9121"/>
                <a:gd name="connsiteY156" fmla="*/ 9720 h 10000"/>
                <a:gd name="connsiteX157" fmla="*/ 3435 w 9121"/>
                <a:gd name="connsiteY157" fmla="*/ 9676 h 10000"/>
                <a:gd name="connsiteX158" fmla="*/ 3415 w 9121"/>
                <a:gd name="connsiteY158" fmla="*/ 9625 h 10000"/>
                <a:gd name="connsiteX159" fmla="*/ 3395 w 9121"/>
                <a:gd name="connsiteY159" fmla="*/ 9574 h 10000"/>
                <a:gd name="connsiteX160" fmla="*/ 3386 w 9121"/>
                <a:gd name="connsiteY160" fmla="*/ 9517 h 10000"/>
                <a:gd name="connsiteX161" fmla="*/ 3386 w 9121"/>
                <a:gd name="connsiteY161" fmla="*/ 9459 h 10000"/>
                <a:gd name="connsiteX162" fmla="*/ 3386 w 9121"/>
                <a:gd name="connsiteY162" fmla="*/ 9459 h 10000"/>
                <a:gd name="connsiteX163" fmla="*/ 3376 w 9121"/>
                <a:gd name="connsiteY163" fmla="*/ 7379 h 10000"/>
                <a:gd name="connsiteX164" fmla="*/ 3376 w 9121"/>
                <a:gd name="connsiteY164" fmla="*/ 5293 h 10000"/>
                <a:gd name="connsiteX165" fmla="*/ 3376 w 9121"/>
                <a:gd name="connsiteY165" fmla="*/ 3212 h 10000"/>
                <a:gd name="connsiteX166" fmla="*/ 3366 w 9121"/>
                <a:gd name="connsiteY166" fmla="*/ 1132 h 10000"/>
                <a:gd name="connsiteX167" fmla="*/ 3366 w 9121"/>
                <a:gd name="connsiteY167" fmla="*/ 1132 h 10000"/>
                <a:gd name="connsiteX168" fmla="*/ 2971 w 9121"/>
                <a:gd name="connsiteY168" fmla="*/ 1412 h 10000"/>
                <a:gd name="connsiteX169" fmla="*/ 2586 w 9121"/>
                <a:gd name="connsiteY169" fmla="*/ 1698 h 10000"/>
                <a:gd name="connsiteX170" fmla="*/ 2221 w 9121"/>
                <a:gd name="connsiteY170" fmla="*/ 1991 h 10000"/>
                <a:gd name="connsiteX171" fmla="*/ 1846 w 9121"/>
                <a:gd name="connsiteY171" fmla="*/ 2284 h 10000"/>
                <a:gd name="connsiteX172" fmla="*/ 1480 w 9121"/>
                <a:gd name="connsiteY172" fmla="*/ 2576 h 10000"/>
                <a:gd name="connsiteX173" fmla="*/ 1095 w 9121"/>
                <a:gd name="connsiteY173" fmla="*/ 2863 h 10000"/>
                <a:gd name="connsiteX174" fmla="*/ 710 w 9121"/>
                <a:gd name="connsiteY174" fmla="*/ 3142 h 10000"/>
                <a:gd name="connsiteX175" fmla="*/ 0 w 9121"/>
                <a:gd name="connsiteY175" fmla="*/ 2144 h 10000"/>
                <a:gd name="connsiteX176" fmla="*/ 770 w 9121"/>
                <a:gd name="connsiteY176" fmla="*/ 1546 h 10000"/>
                <a:gd name="connsiteX177" fmla="*/ 1540 w 9121"/>
                <a:gd name="connsiteY177" fmla="*/ 954 h 10000"/>
                <a:gd name="connsiteX178" fmla="*/ 2310 w 9121"/>
                <a:gd name="connsiteY178" fmla="*/ 356 h 10000"/>
                <a:gd name="connsiteX179" fmla="*/ 2310 w 9121"/>
                <a:gd name="connsiteY179" fmla="*/ 356 h 10000"/>
                <a:gd name="connsiteX0" fmla="*/ 2533 w 10000"/>
                <a:gd name="connsiteY0" fmla="*/ 356 h 10000"/>
                <a:gd name="connsiteX1" fmla="*/ 2533 w 10000"/>
                <a:gd name="connsiteY1" fmla="*/ 356 h 10000"/>
                <a:gd name="connsiteX2" fmla="*/ 2640 w 10000"/>
                <a:gd name="connsiteY2" fmla="*/ 280 h 10000"/>
                <a:gd name="connsiteX3" fmla="*/ 2771 w 10000"/>
                <a:gd name="connsiteY3" fmla="*/ 210 h 10000"/>
                <a:gd name="connsiteX4" fmla="*/ 2900 w 10000"/>
                <a:gd name="connsiteY4" fmla="*/ 153 h 10000"/>
                <a:gd name="connsiteX5" fmla="*/ 3041 w 10000"/>
                <a:gd name="connsiteY5" fmla="*/ 108 h 10000"/>
                <a:gd name="connsiteX6" fmla="*/ 3193 w 10000"/>
                <a:gd name="connsiteY6" fmla="*/ 70 h 10000"/>
                <a:gd name="connsiteX7" fmla="*/ 3344 w 10000"/>
                <a:gd name="connsiteY7" fmla="*/ 45 h 10000"/>
                <a:gd name="connsiteX8" fmla="*/ 3506 w 10000"/>
                <a:gd name="connsiteY8" fmla="*/ 25 h 10000"/>
                <a:gd name="connsiteX9" fmla="*/ 3668 w 10000"/>
                <a:gd name="connsiteY9" fmla="*/ 13 h 10000"/>
                <a:gd name="connsiteX10" fmla="*/ 3831 w 10000"/>
                <a:gd name="connsiteY10" fmla="*/ 6 h 10000"/>
                <a:gd name="connsiteX11" fmla="*/ 4004 w 10000"/>
                <a:gd name="connsiteY11" fmla="*/ 0 h 10000"/>
                <a:gd name="connsiteX12" fmla="*/ 4339 w 10000"/>
                <a:gd name="connsiteY12" fmla="*/ 0 h 10000"/>
                <a:gd name="connsiteX13" fmla="*/ 4675 w 10000"/>
                <a:gd name="connsiteY13" fmla="*/ 6 h 10000"/>
                <a:gd name="connsiteX14" fmla="*/ 4999 w 10000"/>
                <a:gd name="connsiteY14" fmla="*/ 0 h 10000"/>
                <a:gd name="connsiteX15" fmla="*/ 4999 w 10000"/>
                <a:gd name="connsiteY15" fmla="*/ 0 h 10000"/>
                <a:gd name="connsiteX16" fmla="*/ 5508 w 10000"/>
                <a:gd name="connsiteY16" fmla="*/ 6 h 10000"/>
                <a:gd name="connsiteX17" fmla="*/ 6006 w 10000"/>
                <a:gd name="connsiteY17" fmla="*/ 6 h 10000"/>
                <a:gd name="connsiteX18" fmla="*/ 6515 w 10000"/>
                <a:gd name="connsiteY18" fmla="*/ 0 h 10000"/>
                <a:gd name="connsiteX19" fmla="*/ 7023 w 10000"/>
                <a:gd name="connsiteY19" fmla="*/ 6 h 10000"/>
                <a:gd name="connsiteX20" fmla="*/ 7272 w 10000"/>
                <a:gd name="connsiteY20" fmla="*/ 13 h 10000"/>
                <a:gd name="connsiteX21" fmla="*/ 7521 w 10000"/>
                <a:gd name="connsiteY21" fmla="*/ 19 h 10000"/>
                <a:gd name="connsiteX22" fmla="*/ 7770 w 10000"/>
                <a:gd name="connsiteY22" fmla="*/ 38 h 10000"/>
                <a:gd name="connsiteX23" fmla="*/ 8019 w 10000"/>
                <a:gd name="connsiteY23" fmla="*/ 57 h 10000"/>
                <a:gd name="connsiteX24" fmla="*/ 8269 w 10000"/>
                <a:gd name="connsiteY24" fmla="*/ 83 h 10000"/>
                <a:gd name="connsiteX25" fmla="*/ 8507 w 10000"/>
                <a:gd name="connsiteY25" fmla="*/ 121 h 10000"/>
                <a:gd name="connsiteX26" fmla="*/ 8756 w 10000"/>
                <a:gd name="connsiteY26" fmla="*/ 159 h 10000"/>
                <a:gd name="connsiteX27" fmla="*/ 8994 w 10000"/>
                <a:gd name="connsiteY27" fmla="*/ 216 h 10000"/>
                <a:gd name="connsiteX28" fmla="*/ 8994 w 10000"/>
                <a:gd name="connsiteY28" fmla="*/ 216 h 10000"/>
                <a:gd name="connsiteX29" fmla="*/ 9134 w 10000"/>
                <a:gd name="connsiteY29" fmla="*/ 254 h 10000"/>
                <a:gd name="connsiteX30" fmla="*/ 9253 w 10000"/>
                <a:gd name="connsiteY30" fmla="*/ 305 h 10000"/>
                <a:gd name="connsiteX31" fmla="*/ 9372 w 10000"/>
                <a:gd name="connsiteY31" fmla="*/ 363 h 10000"/>
                <a:gd name="connsiteX32" fmla="*/ 9480 w 10000"/>
                <a:gd name="connsiteY32" fmla="*/ 426 h 10000"/>
                <a:gd name="connsiteX33" fmla="*/ 9567 w 10000"/>
                <a:gd name="connsiteY33" fmla="*/ 490 h 10000"/>
                <a:gd name="connsiteX34" fmla="*/ 9643 w 10000"/>
                <a:gd name="connsiteY34" fmla="*/ 566 h 10000"/>
                <a:gd name="connsiteX35" fmla="*/ 9718 w 10000"/>
                <a:gd name="connsiteY35" fmla="*/ 642 h 10000"/>
                <a:gd name="connsiteX36" fmla="*/ 9773 w 10000"/>
                <a:gd name="connsiteY36" fmla="*/ 725 h 10000"/>
                <a:gd name="connsiteX37" fmla="*/ 9827 w 10000"/>
                <a:gd name="connsiteY37" fmla="*/ 808 h 10000"/>
                <a:gd name="connsiteX38" fmla="*/ 9871 w 10000"/>
                <a:gd name="connsiteY38" fmla="*/ 897 h 10000"/>
                <a:gd name="connsiteX39" fmla="*/ 9913 w 10000"/>
                <a:gd name="connsiteY39" fmla="*/ 986 h 10000"/>
                <a:gd name="connsiteX40" fmla="*/ 9935 w 10000"/>
                <a:gd name="connsiteY40" fmla="*/ 1075 h 10000"/>
                <a:gd name="connsiteX41" fmla="*/ 9978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9 w 10000"/>
                <a:gd name="connsiteY47" fmla="*/ 4103 h 10000"/>
                <a:gd name="connsiteX48" fmla="*/ 9978 w 10000"/>
                <a:gd name="connsiteY48" fmla="*/ 4485 h 10000"/>
                <a:gd name="connsiteX49" fmla="*/ 9978 w 10000"/>
                <a:gd name="connsiteY49" fmla="*/ 4485 h 10000"/>
                <a:gd name="connsiteX50" fmla="*/ 9978 w 10000"/>
                <a:gd name="connsiteY50" fmla="*/ 4536 h 10000"/>
                <a:gd name="connsiteX51" fmla="*/ 9967 w 10000"/>
                <a:gd name="connsiteY51" fmla="*/ 4574 h 10000"/>
                <a:gd name="connsiteX52" fmla="*/ 9957 w 10000"/>
                <a:gd name="connsiteY52" fmla="*/ 4618 h 10000"/>
                <a:gd name="connsiteX53" fmla="*/ 9935 w 10000"/>
                <a:gd name="connsiteY53" fmla="*/ 4650 h 10000"/>
                <a:gd name="connsiteX54" fmla="*/ 9913 w 10000"/>
                <a:gd name="connsiteY54" fmla="*/ 4688 h 10000"/>
                <a:gd name="connsiteX55" fmla="*/ 9880 w 10000"/>
                <a:gd name="connsiteY55" fmla="*/ 4720 h 10000"/>
                <a:gd name="connsiteX56" fmla="*/ 9838 w 10000"/>
                <a:gd name="connsiteY56" fmla="*/ 4752 h 10000"/>
                <a:gd name="connsiteX57" fmla="*/ 9794 w 10000"/>
                <a:gd name="connsiteY57" fmla="*/ 4777 h 10000"/>
                <a:gd name="connsiteX58" fmla="*/ 9697 w 10000"/>
                <a:gd name="connsiteY58" fmla="*/ 4822 h 10000"/>
                <a:gd name="connsiteX59" fmla="*/ 9578 w 10000"/>
                <a:gd name="connsiteY59" fmla="*/ 4860 h 10000"/>
                <a:gd name="connsiteX60" fmla="*/ 9458 w 10000"/>
                <a:gd name="connsiteY60" fmla="*/ 4885 h 10000"/>
                <a:gd name="connsiteX61" fmla="*/ 9329 w 10000"/>
                <a:gd name="connsiteY61" fmla="*/ 4898 h 10000"/>
                <a:gd name="connsiteX62" fmla="*/ 9199 w 10000"/>
                <a:gd name="connsiteY62" fmla="*/ 4898 h 10000"/>
                <a:gd name="connsiteX63" fmla="*/ 9069 w 10000"/>
                <a:gd name="connsiteY63" fmla="*/ 4892 h 10000"/>
                <a:gd name="connsiteX64" fmla="*/ 8950 w 10000"/>
                <a:gd name="connsiteY64" fmla="*/ 4866 h 10000"/>
                <a:gd name="connsiteX65" fmla="*/ 8842 w 10000"/>
                <a:gd name="connsiteY65" fmla="*/ 4835 h 10000"/>
                <a:gd name="connsiteX66" fmla="*/ 8787 w 10000"/>
                <a:gd name="connsiteY66" fmla="*/ 4809 h 10000"/>
                <a:gd name="connsiteX67" fmla="*/ 8745 w 10000"/>
                <a:gd name="connsiteY67" fmla="*/ 4784 h 10000"/>
                <a:gd name="connsiteX68" fmla="*/ 8701 w 10000"/>
                <a:gd name="connsiteY68" fmla="*/ 4758 h 10000"/>
                <a:gd name="connsiteX69" fmla="*/ 8669 w 10000"/>
                <a:gd name="connsiteY69" fmla="*/ 4726 h 10000"/>
                <a:gd name="connsiteX70" fmla="*/ 8636 w 10000"/>
                <a:gd name="connsiteY70" fmla="*/ 4688 h 10000"/>
                <a:gd name="connsiteX71" fmla="*/ 8614 w 10000"/>
                <a:gd name="connsiteY71" fmla="*/ 4650 h 10000"/>
                <a:gd name="connsiteX72" fmla="*/ 8604 w 10000"/>
                <a:gd name="connsiteY72" fmla="*/ 4612 h 10000"/>
                <a:gd name="connsiteX73" fmla="*/ 8593 w 10000"/>
                <a:gd name="connsiteY73" fmla="*/ 4561 h 10000"/>
                <a:gd name="connsiteX74" fmla="*/ 8593 w 10000"/>
                <a:gd name="connsiteY74" fmla="*/ 4561 h 10000"/>
                <a:gd name="connsiteX75" fmla="*/ 8571 w 10000"/>
                <a:gd name="connsiteY75" fmla="*/ 4198 h 10000"/>
                <a:gd name="connsiteX76" fmla="*/ 8560 w 10000"/>
                <a:gd name="connsiteY76" fmla="*/ 3836 h 10000"/>
                <a:gd name="connsiteX77" fmla="*/ 8560 w 10000"/>
                <a:gd name="connsiteY77" fmla="*/ 3104 h 10000"/>
                <a:gd name="connsiteX78" fmla="*/ 8571 w 10000"/>
                <a:gd name="connsiteY78" fmla="*/ 2373 h 10000"/>
                <a:gd name="connsiteX79" fmla="*/ 8571 w 10000"/>
                <a:gd name="connsiteY79" fmla="*/ 2004 h 10000"/>
                <a:gd name="connsiteX80" fmla="*/ 8560 w 10000"/>
                <a:gd name="connsiteY80" fmla="*/ 1641 h 10000"/>
                <a:gd name="connsiteX81" fmla="*/ 8560 w 10000"/>
                <a:gd name="connsiteY81" fmla="*/ 1641 h 10000"/>
                <a:gd name="connsiteX82" fmla="*/ 8041 w 10000"/>
                <a:gd name="connsiteY82" fmla="*/ 1635 h 10000"/>
                <a:gd name="connsiteX83" fmla="*/ 8041 w 10000"/>
                <a:gd name="connsiteY83" fmla="*/ 1635 h 10000"/>
                <a:gd name="connsiteX84" fmla="*/ 8041 w 10000"/>
                <a:gd name="connsiteY84" fmla="*/ 5490 h 10000"/>
                <a:gd name="connsiteX85" fmla="*/ 8041 w 10000"/>
                <a:gd name="connsiteY85" fmla="*/ 9351 h 10000"/>
                <a:gd name="connsiteX86" fmla="*/ 8041 w 10000"/>
                <a:gd name="connsiteY86" fmla="*/ 9351 h 10000"/>
                <a:gd name="connsiteX87" fmla="*/ 8041 w 10000"/>
                <a:gd name="connsiteY87" fmla="*/ 9434 h 10000"/>
                <a:gd name="connsiteX88" fmla="*/ 8030 w 10000"/>
                <a:gd name="connsiteY88" fmla="*/ 9517 h 10000"/>
                <a:gd name="connsiteX89" fmla="*/ 7987 w 10000"/>
                <a:gd name="connsiteY89" fmla="*/ 9593 h 10000"/>
                <a:gd name="connsiteX90" fmla="*/ 7943 w 10000"/>
                <a:gd name="connsiteY90" fmla="*/ 9663 h 10000"/>
                <a:gd name="connsiteX91" fmla="*/ 7879 w 10000"/>
                <a:gd name="connsiteY91" fmla="*/ 9726 h 10000"/>
                <a:gd name="connsiteX92" fmla="*/ 7803 w 10000"/>
                <a:gd name="connsiteY92" fmla="*/ 9790 h 10000"/>
                <a:gd name="connsiteX93" fmla="*/ 7705 w 10000"/>
                <a:gd name="connsiteY93" fmla="*/ 9841 h 10000"/>
                <a:gd name="connsiteX94" fmla="*/ 7608 w 10000"/>
                <a:gd name="connsiteY94" fmla="*/ 9892 h 10000"/>
                <a:gd name="connsiteX95" fmla="*/ 7500 w 10000"/>
                <a:gd name="connsiteY95" fmla="*/ 9930 h 10000"/>
                <a:gd name="connsiteX96" fmla="*/ 7381 w 10000"/>
                <a:gd name="connsiteY96" fmla="*/ 9962 h 10000"/>
                <a:gd name="connsiteX97" fmla="*/ 7261 w 10000"/>
                <a:gd name="connsiteY97" fmla="*/ 9981 h 10000"/>
                <a:gd name="connsiteX98" fmla="*/ 7132 w 10000"/>
                <a:gd name="connsiteY98" fmla="*/ 9994 h 10000"/>
                <a:gd name="connsiteX99" fmla="*/ 7003 w 10000"/>
                <a:gd name="connsiteY99" fmla="*/ 10000 h 10000"/>
                <a:gd name="connsiteX100" fmla="*/ 6872 w 10000"/>
                <a:gd name="connsiteY100" fmla="*/ 9994 h 10000"/>
                <a:gd name="connsiteX101" fmla="*/ 6743 w 10000"/>
                <a:gd name="connsiteY101" fmla="*/ 9975 h 10000"/>
                <a:gd name="connsiteX102" fmla="*/ 6612 w 10000"/>
                <a:gd name="connsiteY102" fmla="*/ 9943 h 10000"/>
                <a:gd name="connsiteX103" fmla="*/ 6612 w 10000"/>
                <a:gd name="connsiteY103" fmla="*/ 9943 h 10000"/>
                <a:gd name="connsiteX104" fmla="*/ 6537 w 10000"/>
                <a:gd name="connsiteY104" fmla="*/ 9930 h 10000"/>
                <a:gd name="connsiteX105" fmla="*/ 6483 w 10000"/>
                <a:gd name="connsiteY105" fmla="*/ 9917 h 10000"/>
                <a:gd name="connsiteX106" fmla="*/ 6428 w 10000"/>
                <a:gd name="connsiteY106" fmla="*/ 9898 h 10000"/>
                <a:gd name="connsiteX107" fmla="*/ 6385 w 10000"/>
                <a:gd name="connsiteY107" fmla="*/ 9873 h 10000"/>
                <a:gd name="connsiteX108" fmla="*/ 6341 w 10000"/>
                <a:gd name="connsiteY108" fmla="*/ 9847 h 10000"/>
                <a:gd name="connsiteX109" fmla="*/ 6310 w 10000"/>
                <a:gd name="connsiteY109" fmla="*/ 9816 h 10000"/>
                <a:gd name="connsiteX110" fmla="*/ 6266 w 10000"/>
                <a:gd name="connsiteY110" fmla="*/ 9752 h 10000"/>
                <a:gd name="connsiteX111" fmla="*/ 6234 w 10000"/>
                <a:gd name="connsiteY111" fmla="*/ 9682 h 10000"/>
                <a:gd name="connsiteX112" fmla="*/ 6212 w 10000"/>
                <a:gd name="connsiteY112" fmla="*/ 9606 h 10000"/>
                <a:gd name="connsiteX113" fmla="*/ 6190 w 10000"/>
                <a:gd name="connsiteY113" fmla="*/ 9459 h 10000"/>
                <a:gd name="connsiteX114" fmla="*/ 6190 w 10000"/>
                <a:gd name="connsiteY114" fmla="*/ 9459 h 10000"/>
                <a:gd name="connsiteX115" fmla="*/ 6168 w 10000"/>
                <a:gd name="connsiteY115" fmla="*/ 8893 h 10000"/>
                <a:gd name="connsiteX116" fmla="*/ 6168 w 10000"/>
                <a:gd name="connsiteY116" fmla="*/ 8321 h 10000"/>
                <a:gd name="connsiteX117" fmla="*/ 6179 w 10000"/>
                <a:gd name="connsiteY117" fmla="*/ 7182 h 10000"/>
                <a:gd name="connsiteX118" fmla="*/ 6179 w 10000"/>
                <a:gd name="connsiteY118" fmla="*/ 6616 h 10000"/>
                <a:gd name="connsiteX119" fmla="*/ 6179 w 10000"/>
                <a:gd name="connsiteY119" fmla="*/ 6043 h 10000"/>
                <a:gd name="connsiteX120" fmla="*/ 6168 w 10000"/>
                <a:gd name="connsiteY120" fmla="*/ 5477 h 10000"/>
                <a:gd name="connsiteX121" fmla="*/ 6147 w 10000"/>
                <a:gd name="connsiteY121" fmla="*/ 4905 h 10000"/>
                <a:gd name="connsiteX122" fmla="*/ 6147 w 10000"/>
                <a:gd name="connsiteY122" fmla="*/ 4905 h 10000"/>
                <a:gd name="connsiteX123" fmla="*/ 5670 w 10000"/>
                <a:gd name="connsiteY123" fmla="*/ 4866 h 10000"/>
                <a:gd name="connsiteX124" fmla="*/ 5670 w 10000"/>
                <a:gd name="connsiteY124" fmla="*/ 4866 h 10000"/>
                <a:gd name="connsiteX125" fmla="*/ 5659 w 10000"/>
                <a:gd name="connsiteY125" fmla="*/ 5452 h 10000"/>
                <a:gd name="connsiteX126" fmla="*/ 5650 w 10000"/>
                <a:gd name="connsiteY126" fmla="*/ 6043 h 10000"/>
                <a:gd name="connsiteX127" fmla="*/ 5650 w 10000"/>
                <a:gd name="connsiteY127" fmla="*/ 7214 h 10000"/>
                <a:gd name="connsiteX128" fmla="*/ 5659 w 10000"/>
                <a:gd name="connsiteY128" fmla="*/ 8391 h 10000"/>
                <a:gd name="connsiteX129" fmla="*/ 5650 w 10000"/>
                <a:gd name="connsiteY129" fmla="*/ 8982 h 10000"/>
                <a:gd name="connsiteX130" fmla="*/ 5639 w 10000"/>
                <a:gd name="connsiteY130" fmla="*/ 9567 h 10000"/>
                <a:gd name="connsiteX131" fmla="*/ 5639 w 10000"/>
                <a:gd name="connsiteY131" fmla="*/ 9567 h 10000"/>
                <a:gd name="connsiteX132" fmla="*/ 5617 w 10000"/>
                <a:gd name="connsiteY132" fmla="*/ 9625 h 10000"/>
                <a:gd name="connsiteX133" fmla="*/ 5584 w 10000"/>
                <a:gd name="connsiteY133" fmla="*/ 9676 h 10000"/>
                <a:gd name="connsiteX134" fmla="*/ 5541 w 10000"/>
                <a:gd name="connsiteY134" fmla="*/ 9720 h 10000"/>
                <a:gd name="connsiteX135" fmla="*/ 5497 w 10000"/>
                <a:gd name="connsiteY135" fmla="*/ 9765 h 10000"/>
                <a:gd name="connsiteX136" fmla="*/ 5443 w 10000"/>
                <a:gd name="connsiteY136" fmla="*/ 9809 h 10000"/>
                <a:gd name="connsiteX137" fmla="*/ 5390 w 10000"/>
                <a:gd name="connsiteY137" fmla="*/ 9841 h 10000"/>
                <a:gd name="connsiteX138" fmla="*/ 5324 w 10000"/>
                <a:gd name="connsiteY138" fmla="*/ 9873 h 10000"/>
                <a:gd name="connsiteX139" fmla="*/ 5248 w 10000"/>
                <a:gd name="connsiteY139" fmla="*/ 9905 h 10000"/>
                <a:gd name="connsiteX140" fmla="*/ 5184 w 10000"/>
                <a:gd name="connsiteY140" fmla="*/ 9924 h 10000"/>
                <a:gd name="connsiteX141" fmla="*/ 5097 w 10000"/>
                <a:gd name="connsiteY141" fmla="*/ 9949 h 10000"/>
                <a:gd name="connsiteX142" fmla="*/ 5021 w 10000"/>
                <a:gd name="connsiteY142" fmla="*/ 9962 h 10000"/>
                <a:gd name="connsiteX143" fmla="*/ 4935 w 10000"/>
                <a:gd name="connsiteY143" fmla="*/ 9975 h 10000"/>
                <a:gd name="connsiteX144" fmla="*/ 4848 w 10000"/>
                <a:gd name="connsiteY144" fmla="*/ 9987 h 10000"/>
                <a:gd name="connsiteX145" fmla="*/ 4762 w 10000"/>
                <a:gd name="connsiteY145" fmla="*/ 9987 h 10000"/>
                <a:gd name="connsiteX146" fmla="*/ 4588 w 10000"/>
                <a:gd name="connsiteY146" fmla="*/ 9987 h 10000"/>
                <a:gd name="connsiteX147" fmla="*/ 4415 w 10000"/>
                <a:gd name="connsiteY147" fmla="*/ 9975 h 10000"/>
                <a:gd name="connsiteX148" fmla="*/ 4328 w 10000"/>
                <a:gd name="connsiteY148" fmla="*/ 9962 h 10000"/>
                <a:gd name="connsiteX149" fmla="*/ 4253 w 10000"/>
                <a:gd name="connsiteY149" fmla="*/ 9943 h 10000"/>
                <a:gd name="connsiteX150" fmla="*/ 4166 w 10000"/>
                <a:gd name="connsiteY150" fmla="*/ 9924 h 10000"/>
                <a:gd name="connsiteX151" fmla="*/ 4102 w 10000"/>
                <a:gd name="connsiteY151" fmla="*/ 9898 h 10000"/>
                <a:gd name="connsiteX152" fmla="*/ 4026 w 10000"/>
                <a:gd name="connsiteY152" fmla="*/ 9866 h 10000"/>
                <a:gd name="connsiteX153" fmla="*/ 3961 w 10000"/>
                <a:gd name="connsiteY153" fmla="*/ 9835 h 10000"/>
                <a:gd name="connsiteX154" fmla="*/ 3906 w 10000"/>
                <a:gd name="connsiteY154" fmla="*/ 9803 h 10000"/>
                <a:gd name="connsiteX155" fmla="*/ 3853 w 10000"/>
                <a:gd name="connsiteY155" fmla="*/ 9765 h 10000"/>
                <a:gd name="connsiteX156" fmla="*/ 3809 w 10000"/>
                <a:gd name="connsiteY156" fmla="*/ 9720 h 10000"/>
                <a:gd name="connsiteX157" fmla="*/ 3766 w 10000"/>
                <a:gd name="connsiteY157" fmla="*/ 9676 h 10000"/>
                <a:gd name="connsiteX158" fmla="*/ 3744 w 10000"/>
                <a:gd name="connsiteY158" fmla="*/ 9625 h 10000"/>
                <a:gd name="connsiteX159" fmla="*/ 3722 w 10000"/>
                <a:gd name="connsiteY159" fmla="*/ 9574 h 10000"/>
                <a:gd name="connsiteX160" fmla="*/ 3712 w 10000"/>
                <a:gd name="connsiteY160" fmla="*/ 9517 h 10000"/>
                <a:gd name="connsiteX161" fmla="*/ 3712 w 10000"/>
                <a:gd name="connsiteY161" fmla="*/ 9459 h 10000"/>
                <a:gd name="connsiteX162" fmla="*/ 3712 w 10000"/>
                <a:gd name="connsiteY162" fmla="*/ 9459 h 10000"/>
                <a:gd name="connsiteX163" fmla="*/ 3701 w 10000"/>
                <a:gd name="connsiteY163" fmla="*/ 7379 h 10000"/>
                <a:gd name="connsiteX164" fmla="*/ 3701 w 10000"/>
                <a:gd name="connsiteY164" fmla="*/ 5293 h 10000"/>
                <a:gd name="connsiteX165" fmla="*/ 3701 w 10000"/>
                <a:gd name="connsiteY165" fmla="*/ 3212 h 10000"/>
                <a:gd name="connsiteX166" fmla="*/ 3690 w 10000"/>
                <a:gd name="connsiteY166" fmla="*/ 1132 h 10000"/>
                <a:gd name="connsiteX167" fmla="*/ 3690 w 10000"/>
                <a:gd name="connsiteY167" fmla="*/ 1132 h 10000"/>
                <a:gd name="connsiteX168" fmla="*/ 3257 w 10000"/>
                <a:gd name="connsiteY168" fmla="*/ 1412 h 10000"/>
                <a:gd name="connsiteX169" fmla="*/ 2835 w 10000"/>
                <a:gd name="connsiteY169" fmla="*/ 1698 h 10000"/>
                <a:gd name="connsiteX170" fmla="*/ 2435 w 10000"/>
                <a:gd name="connsiteY170" fmla="*/ 1991 h 10000"/>
                <a:gd name="connsiteX171" fmla="*/ 2024 w 10000"/>
                <a:gd name="connsiteY171" fmla="*/ 2284 h 10000"/>
                <a:gd name="connsiteX172" fmla="*/ 1623 w 10000"/>
                <a:gd name="connsiteY172" fmla="*/ 2576 h 10000"/>
                <a:gd name="connsiteX173" fmla="*/ 1201 w 10000"/>
                <a:gd name="connsiteY173" fmla="*/ 2863 h 10000"/>
                <a:gd name="connsiteX174" fmla="*/ 0 w 10000"/>
                <a:gd name="connsiteY174" fmla="*/ 2144 h 10000"/>
                <a:gd name="connsiteX175" fmla="*/ 844 w 10000"/>
                <a:gd name="connsiteY175" fmla="*/ 1546 h 10000"/>
                <a:gd name="connsiteX176" fmla="*/ 1688 w 10000"/>
                <a:gd name="connsiteY176" fmla="*/ 954 h 10000"/>
                <a:gd name="connsiteX177" fmla="*/ 2533 w 10000"/>
                <a:gd name="connsiteY177" fmla="*/ 356 h 10000"/>
                <a:gd name="connsiteX178" fmla="*/ 2533 w 10000"/>
                <a:gd name="connsiteY178" fmla="*/ 356 h 10000"/>
                <a:gd name="connsiteX0" fmla="*/ 2533 w 10000"/>
                <a:gd name="connsiteY0" fmla="*/ 356 h 10000"/>
                <a:gd name="connsiteX1" fmla="*/ 2533 w 10000"/>
                <a:gd name="connsiteY1" fmla="*/ 356 h 10000"/>
                <a:gd name="connsiteX2" fmla="*/ 2640 w 10000"/>
                <a:gd name="connsiteY2" fmla="*/ 280 h 10000"/>
                <a:gd name="connsiteX3" fmla="*/ 2771 w 10000"/>
                <a:gd name="connsiteY3" fmla="*/ 210 h 10000"/>
                <a:gd name="connsiteX4" fmla="*/ 2900 w 10000"/>
                <a:gd name="connsiteY4" fmla="*/ 153 h 10000"/>
                <a:gd name="connsiteX5" fmla="*/ 3041 w 10000"/>
                <a:gd name="connsiteY5" fmla="*/ 108 h 10000"/>
                <a:gd name="connsiteX6" fmla="*/ 3193 w 10000"/>
                <a:gd name="connsiteY6" fmla="*/ 70 h 10000"/>
                <a:gd name="connsiteX7" fmla="*/ 3344 w 10000"/>
                <a:gd name="connsiteY7" fmla="*/ 45 h 10000"/>
                <a:gd name="connsiteX8" fmla="*/ 3506 w 10000"/>
                <a:gd name="connsiteY8" fmla="*/ 25 h 10000"/>
                <a:gd name="connsiteX9" fmla="*/ 3668 w 10000"/>
                <a:gd name="connsiteY9" fmla="*/ 13 h 10000"/>
                <a:gd name="connsiteX10" fmla="*/ 3831 w 10000"/>
                <a:gd name="connsiteY10" fmla="*/ 6 h 10000"/>
                <a:gd name="connsiteX11" fmla="*/ 4004 w 10000"/>
                <a:gd name="connsiteY11" fmla="*/ 0 h 10000"/>
                <a:gd name="connsiteX12" fmla="*/ 4339 w 10000"/>
                <a:gd name="connsiteY12" fmla="*/ 0 h 10000"/>
                <a:gd name="connsiteX13" fmla="*/ 4675 w 10000"/>
                <a:gd name="connsiteY13" fmla="*/ 6 h 10000"/>
                <a:gd name="connsiteX14" fmla="*/ 4999 w 10000"/>
                <a:gd name="connsiteY14" fmla="*/ 0 h 10000"/>
                <a:gd name="connsiteX15" fmla="*/ 4999 w 10000"/>
                <a:gd name="connsiteY15" fmla="*/ 0 h 10000"/>
                <a:gd name="connsiteX16" fmla="*/ 5508 w 10000"/>
                <a:gd name="connsiteY16" fmla="*/ 6 h 10000"/>
                <a:gd name="connsiteX17" fmla="*/ 6006 w 10000"/>
                <a:gd name="connsiteY17" fmla="*/ 6 h 10000"/>
                <a:gd name="connsiteX18" fmla="*/ 6515 w 10000"/>
                <a:gd name="connsiteY18" fmla="*/ 0 h 10000"/>
                <a:gd name="connsiteX19" fmla="*/ 7023 w 10000"/>
                <a:gd name="connsiteY19" fmla="*/ 6 h 10000"/>
                <a:gd name="connsiteX20" fmla="*/ 7272 w 10000"/>
                <a:gd name="connsiteY20" fmla="*/ 13 h 10000"/>
                <a:gd name="connsiteX21" fmla="*/ 7521 w 10000"/>
                <a:gd name="connsiteY21" fmla="*/ 19 h 10000"/>
                <a:gd name="connsiteX22" fmla="*/ 7770 w 10000"/>
                <a:gd name="connsiteY22" fmla="*/ 38 h 10000"/>
                <a:gd name="connsiteX23" fmla="*/ 8019 w 10000"/>
                <a:gd name="connsiteY23" fmla="*/ 57 h 10000"/>
                <a:gd name="connsiteX24" fmla="*/ 8269 w 10000"/>
                <a:gd name="connsiteY24" fmla="*/ 83 h 10000"/>
                <a:gd name="connsiteX25" fmla="*/ 8507 w 10000"/>
                <a:gd name="connsiteY25" fmla="*/ 121 h 10000"/>
                <a:gd name="connsiteX26" fmla="*/ 8756 w 10000"/>
                <a:gd name="connsiteY26" fmla="*/ 159 h 10000"/>
                <a:gd name="connsiteX27" fmla="*/ 8994 w 10000"/>
                <a:gd name="connsiteY27" fmla="*/ 216 h 10000"/>
                <a:gd name="connsiteX28" fmla="*/ 8994 w 10000"/>
                <a:gd name="connsiteY28" fmla="*/ 216 h 10000"/>
                <a:gd name="connsiteX29" fmla="*/ 9134 w 10000"/>
                <a:gd name="connsiteY29" fmla="*/ 254 h 10000"/>
                <a:gd name="connsiteX30" fmla="*/ 9253 w 10000"/>
                <a:gd name="connsiteY30" fmla="*/ 305 h 10000"/>
                <a:gd name="connsiteX31" fmla="*/ 9372 w 10000"/>
                <a:gd name="connsiteY31" fmla="*/ 363 h 10000"/>
                <a:gd name="connsiteX32" fmla="*/ 9480 w 10000"/>
                <a:gd name="connsiteY32" fmla="*/ 426 h 10000"/>
                <a:gd name="connsiteX33" fmla="*/ 9567 w 10000"/>
                <a:gd name="connsiteY33" fmla="*/ 490 h 10000"/>
                <a:gd name="connsiteX34" fmla="*/ 9643 w 10000"/>
                <a:gd name="connsiteY34" fmla="*/ 566 h 10000"/>
                <a:gd name="connsiteX35" fmla="*/ 9718 w 10000"/>
                <a:gd name="connsiteY35" fmla="*/ 642 h 10000"/>
                <a:gd name="connsiteX36" fmla="*/ 9773 w 10000"/>
                <a:gd name="connsiteY36" fmla="*/ 725 h 10000"/>
                <a:gd name="connsiteX37" fmla="*/ 9827 w 10000"/>
                <a:gd name="connsiteY37" fmla="*/ 808 h 10000"/>
                <a:gd name="connsiteX38" fmla="*/ 9871 w 10000"/>
                <a:gd name="connsiteY38" fmla="*/ 897 h 10000"/>
                <a:gd name="connsiteX39" fmla="*/ 9913 w 10000"/>
                <a:gd name="connsiteY39" fmla="*/ 986 h 10000"/>
                <a:gd name="connsiteX40" fmla="*/ 9935 w 10000"/>
                <a:gd name="connsiteY40" fmla="*/ 1075 h 10000"/>
                <a:gd name="connsiteX41" fmla="*/ 9978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9 w 10000"/>
                <a:gd name="connsiteY47" fmla="*/ 4103 h 10000"/>
                <a:gd name="connsiteX48" fmla="*/ 9978 w 10000"/>
                <a:gd name="connsiteY48" fmla="*/ 4485 h 10000"/>
                <a:gd name="connsiteX49" fmla="*/ 9978 w 10000"/>
                <a:gd name="connsiteY49" fmla="*/ 4485 h 10000"/>
                <a:gd name="connsiteX50" fmla="*/ 9978 w 10000"/>
                <a:gd name="connsiteY50" fmla="*/ 4536 h 10000"/>
                <a:gd name="connsiteX51" fmla="*/ 9967 w 10000"/>
                <a:gd name="connsiteY51" fmla="*/ 4574 h 10000"/>
                <a:gd name="connsiteX52" fmla="*/ 9957 w 10000"/>
                <a:gd name="connsiteY52" fmla="*/ 4618 h 10000"/>
                <a:gd name="connsiteX53" fmla="*/ 9935 w 10000"/>
                <a:gd name="connsiteY53" fmla="*/ 4650 h 10000"/>
                <a:gd name="connsiteX54" fmla="*/ 9913 w 10000"/>
                <a:gd name="connsiteY54" fmla="*/ 4688 h 10000"/>
                <a:gd name="connsiteX55" fmla="*/ 9880 w 10000"/>
                <a:gd name="connsiteY55" fmla="*/ 4720 h 10000"/>
                <a:gd name="connsiteX56" fmla="*/ 9838 w 10000"/>
                <a:gd name="connsiteY56" fmla="*/ 4752 h 10000"/>
                <a:gd name="connsiteX57" fmla="*/ 9794 w 10000"/>
                <a:gd name="connsiteY57" fmla="*/ 4777 h 10000"/>
                <a:gd name="connsiteX58" fmla="*/ 9697 w 10000"/>
                <a:gd name="connsiteY58" fmla="*/ 4822 h 10000"/>
                <a:gd name="connsiteX59" fmla="*/ 9578 w 10000"/>
                <a:gd name="connsiteY59" fmla="*/ 4860 h 10000"/>
                <a:gd name="connsiteX60" fmla="*/ 9458 w 10000"/>
                <a:gd name="connsiteY60" fmla="*/ 4885 h 10000"/>
                <a:gd name="connsiteX61" fmla="*/ 9329 w 10000"/>
                <a:gd name="connsiteY61" fmla="*/ 4898 h 10000"/>
                <a:gd name="connsiteX62" fmla="*/ 9199 w 10000"/>
                <a:gd name="connsiteY62" fmla="*/ 4898 h 10000"/>
                <a:gd name="connsiteX63" fmla="*/ 9069 w 10000"/>
                <a:gd name="connsiteY63" fmla="*/ 4892 h 10000"/>
                <a:gd name="connsiteX64" fmla="*/ 8950 w 10000"/>
                <a:gd name="connsiteY64" fmla="*/ 4866 h 10000"/>
                <a:gd name="connsiteX65" fmla="*/ 8842 w 10000"/>
                <a:gd name="connsiteY65" fmla="*/ 4835 h 10000"/>
                <a:gd name="connsiteX66" fmla="*/ 8787 w 10000"/>
                <a:gd name="connsiteY66" fmla="*/ 4809 h 10000"/>
                <a:gd name="connsiteX67" fmla="*/ 8745 w 10000"/>
                <a:gd name="connsiteY67" fmla="*/ 4784 h 10000"/>
                <a:gd name="connsiteX68" fmla="*/ 8701 w 10000"/>
                <a:gd name="connsiteY68" fmla="*/ 4758 h 10000"/>
                <a:gd name="connsiteX69" fmla="*/ 8669 w 10000"/>
                <a:gd name="connsiteY69" fmla="*/ 4726 h 10000"/>
                <a:gd name="connsiteX70" fmla="*/ 8636 w 10000"/>
                <a:gd name="connsiteY70" fmla="*/ 4688 h 10000"/>
                <a:gd name="connsiteX71" fmla="*/ 8614 w 10000"/>
                <a:gd name="connsiteY71" fmla="*/ 4650 h 10000"/>
                <a:gd name="connsiteX72" fmla="*/ 8604 w 10000"/>
                <a:gd name="connsiteY72" fmla="*/ 4612 h 10000"/>
                <a:gd name="connsiteX73" fmla="*/ 8593 w 10000"/>
                <a:gd name="connsiteY73" fmla="*/ 4561 h 10000"/>
                <a:gd name="connsiteX74" fmla="*/ 8593 w 10000"/>
                <a:gd name="connsiteY74" fmla="*/ 4561 h 10000"/>
                <a:gd name="connsiteX75" fmla="*/ 8571 w 10000"/>
                <a:gd name="connsiteY75" fmla="*/ 4198 h 10000"/>
                <a:gd name="connsiteX76" fmla="*/ 8560 w 10000"/>
                <a:gd name="connsiteY76" fmla="*/ 3836 h 10000"/>
                <a:gd name="connsiteX77" fmla="*/ 8560 w 10000"/>
                <a:gd name="connsiteY77" fmla="*/ 3104 h 10000"/>
                <a:gd name="connsiteX78" fmla="*/ 8571 w 10000"/>
                <a:gd name="connsiteY78" fmla="*/ 2373 h 10000"/>
                <a:gd name="connsiteX79" fmla="*/ 8571 w 10000"/>
                <a:gd name="connsiteY79" fmla="*/ 2004 h 10000"/>
                <a:gd name="connsiteX80" fmla="*/ 8560 w 10000"/>
                <a:gd name="connsiteY80" fmla="*/ 1641 h 10000"/>
                <a:gd name="connsiteX81" fmla="*/ 8560 w 10000"/>
                <a:gd name="connsiteY81" fmla="*/ 1641 h 10000"/>
                <a:gd name="connsiteX82" fmla="*/ 8041 w 10000"/>
                <a:gd name="connsiteY82" fmla="*/ 1635 h 10000"/>
                <a:gd name="connsiteX83" fmla="*/ 8041 w 10000"/>
                <a:gd name="connsiteY83" fmla="*/ 1635 h 10000"/>
                <a:gd name="connsiteX84" fmla="*/ 8041 w 10000"/>
                <a:gd name="connsiteY84" fmla="*/ 5490 h 10000"/>
                <a:gd name="connsiteX85" fmla="*/ 8041 w 10000"/>
                <a:gd name="connsiteY85" fmla="*/ 9351 h 10000"/>
                <a:gd name="connsiteX86" fmla="*/ 8041 w 10000"/>
                <a:gd name="connsiteY86" fmla="*/ 9351 h 10000"/>
                <a:gd name="connsiteX87" fmla="*/ 8041 w 10000"/>
                <a:gd name="connsiteY87" fmla="*/ 9434 h 10000"/>
                <a:gd name="connsiteX88" fmla="*/ 8030 w 10000"/>
                <a:gd name="connsiteY88" fmla="*/ 9517 h 10000"/>
                <a:gd name="connsiteX89" fmla="*/ 7987 w 10000"/>
                <a:gd name="connsiteY89" fmla="*/ 9593 h 10000"/>
                <a:gd name="connsiteX90" fmla="*/ 7943 w 10000"/>
                <a:gd name="connsiteY90" fmla="*/ 9663 h 10000"/>
                <a:gd name="connsiteX91" fmla="*/ 7879 w 10000"/>
                <a:gd name="connsiteY91" fmla="*/ 9726 h 10000"/>
                <a:gd name="connsiteX92" fmla="*/ 7803 w 10000"/>
                <a:gd name="connsiteY92" fmla="*/ 9790 h 10000"/>
                <a:gd name="connsiteX93" fmla="*/ 7705 w 10000"/>
                <a:gd name="connsiteY93" fmla="*/ 9841 h 10000"/>
                <a:gd name="connsiteX94" fmla="*/ 7608 w 10000"/>
                <a:gd name="connsiteY94" fmla="*/ 9892 h 10000"/>
                <a:gd name="connsiteX95" fmla="*/ 7500 w 10000"/>
                <a:gd name="connsiteY95" fmla="*/ 9930 h 10000"/>
                <a:gd name="connsiteX96" fmla="*/ 7381 w 10000"/>
                <a:gd name="connsiteY96" fmla="*/ 9962 h 10000"/>
                <a:gd name="connsiteX97" fmla="*/ 7261 w 10000"/>
                <a:gd name="connsiteY97" fmla="*/ 9981 h 10000"/>
                <a:gd name="connsiteX98" fmla="*/ 7132 w 10000"/>
                <a:gd name="connsiteY98" fmla="*/ 9994 h 10000"/>
                <a:gd name="connsiteX99" fmla="*/ 7003 w 10000"/>
                <a:gd name="connsiteY99" fmla="*/ 10000 h 10000"/>
                <a:gd name="connsiteX100" fmla="*/ 6872 w 10000"/>
                <a:gd name="connsiteY100" fmla="*/ 9994 h 10000"/>
                <a:gd name="connsiteX101" fmla="*/ 6743 w 10000"/>
                <a:gd name="connsiteY101" fmla="*/ 9975 h 10000"/>
                <a:gd name="connsiteX102" fmla="*/ 6612 w 10000"/>
                <a:gd name="connsiteY102" fmla="*/ 9943 h 10000"/>
                <a:gd name="connsiteX103" fmla="*/ 6612 w 10000"/>
                <a:gd name="connsiteY103" fmla="*/ 9943 h 10000"/>
                <a:gd name="connsiteX104" fmla="*/ 6537 w 10000"/>
                <a:gd name="connsiteY104" fmla="*/ 9930 h 10000"/>
                <a:gd name="connsiteX105" fmla="*/ 6483 w 10000"/>
                <a:gd name="connsiteY105" fmla="*/ 9917 h 10000"/>
                <a:gd name="connsiteX106" fmla="*/ 6428 w 10000"/>
                <a:gd name="connsiteY106" fmla="*/ 9898 h 10000"/>
                <a:gd name="connsiteX107" fmla="*/ 6385 w 10000"/>
                <a:gd name="connsiteY107" fmla="*/ 9873 h 10000"/>
                <a:gd name="connsiteX108" fmla="*/ 6341 w 10000"/>
                <a:gd name="connsiteY108" fmla="*/ 9847 h 10000"/>
                <a:gd name="connsiteX109" fmla="*/ 6310 w 10000"/>
                <a:gd name="connsiteY109" fmla="*/ 9816 h 10000"/>
                <a:gd name="connsiteX110" fmla="*/ 6266 w 10000"/>
                <a:gd name="connsiteY110" fmla="*/ 9752 h 10000"/>
                <a:gd name="connsiteX111" fmla="*/ 6234 w 10000"/>
                <a:gd name="connsiteY111" fmla="*/ 9682 h 10000"/>
                <a:gd name="connsiteX112" fmla="*/ 6212 w 10000"/>
                <a:gd name="connsiteY112" fmla="*/ 9606 h 10000"/>
                <a:gd name="connsiteX113" fmla="*/ 6190 w 10000"/>
                <a:gd name="connsiteY113" fmla="*/ 9459 h 10000"/>
                <a:gd name="connsiteX114" fmla="*/ 6190 w 10000"/>
                <a:gd name="connsiteY114" fmla="*/ 9459 h 10000"/>
                <a:gd name="connsiteX115" fmla="*/ 6168 w 10000"/>
                <a:gd name="connsiteY115" fmla="*/ 8893 h 10000"/>
                <a:gd name="connsiteX116" fmla="*/ 6168 w 10000"/>
                <a:gd name="connsiteY116" fmla="*/ 8321 h 10000"/>
                <a:gd name="connsiteX117" fmla="*/ 6179 w 10000"/>
                <a:gd name="connsiteY117" fmla="*/ 7182 h 10000"/>
                <a:gd name="connsiteX118" fmla="*/ 6179 w 10000"/>
                <a:gd name="connsiteY118" fmla="*/ 6616 h 10000"/>
                <a:gd name="connsiteX119" fmla="*/ 6179 w 10000"/>
                <a:gd name="connsiteY119" fmla="*/ 6043 h 10000"/>
                <a:gd name="connsiteX120" fmla="*/ 6168 w 10000"/>
                <a:gd name="connsiteY120" fmla="*/ 5477 h 10000"/>
                <a:gd name="connsiteX121" fmla="*/ 6147 w 10000"/>
                <a:gd name="connsiteY121" fmla="*/ 4905 h 10000"/>
                <a:gd name="connsiteX122" fmla="*/ 6147 w 10000"/>
                <a:gd name="connsiteY122" fmla="*/ 4905 h 10000"/>
                <a:gd name="connsiteX123" fmla="*/ 5670 w 10000"/>
                <a:gd name="connsiteY123" fmla="*/ 4866 h 10000"/>
                <a:gd name="connsiteX124" fmla="*/ 5670 w 10000"/>
                <a:gd name="connsiteY124" fmla="*/ 4866 h 10000"/>
                <a:gd name="connsiteX125" fmla="*/ 5659 w 10000"/>
                <a:gd name="connsiteY125" fmla="*/ 5452 h 10000"/>
                <a:gd name="connsiteX126" fmla="*/ 5650 w 10000"/>
                <a:gd name="connsiteY126" fmla="*/ 6043 h 10000"/>
                <a:gd name="connsiteX127" fmla="*/ 5650 w 10000"/>
                <a:gd name="connsiteY127" fmla="*/ 7214 h 10000"/>
                <a:gd name="connsiteX128" fmla="*/ 5659 w 10000"/>
                <a:gd name="connsiteY128" fmla="*/ 8391 h 10000"/>
                <a:gd name="connsiteX129" fmla="*/ 5650 w 10000"/>
                <a:gd name="connsiteY129" fmla="*/ 8982 h 10000"/>
                <a:gd name="connsiteX130" fmla="*/ 5639 w 10000"/>
                <a:gd name="connsiteY130" fmla="*/ 9567 h 10000"/>
                <a:gd name="connsiteX131" fmla="*/ 5639 w 10000"/>
                <a:gd name="connsiteY131" fmla="*/ 9567 h 10000"/>
                <a:gd name="connsiteX132" fmla="*/ 5617 w 10000"/>
                <a:gd name="connsiteY132" fmla="*/ 9625 h 10000"/>
                <a:gd name="connsiteX133" fmla="*/ 5584 w 10000"/>
                <a:gd name="connsiteY133" fmla="*/ 9676 h 10000"/>
                <a:gd name="connsiteX134" fmla="*/ 5541 w 10000"/>
                <a:gd name="connsiteY134" fmla="*/ 9720 h 10000"/>
                <a:gd name="connsiteX135" fmla="*/ 5497 w 10000"/>
                <a:gd name="connsiteY135" fmla="*/ 9765 h 10000"/>
                <a:gd name="connsiteX136" fmla="*/ 5443 w 10000"/>
                <a:gd name="connsiteY136" fmla="*/ 9809 h 10000"/>
                <a:gd name="connsiteX137" fmla="*/ 5390 w 10000"/>
                <a:gd name="connsiteY137" fmla="*/ 9841 h 10000"/>
                <a:gd name="connsiteX138" fmla="*/ 5324 w 10000"/>
                <a:gd name="connsiteY138" fmla="*/ 9873 h 10000"/>
                <a:gd name="connsiteX139" fmla="*/ 5248 w 10000"/>
                <a:gd name="connsiteY139" fmla="*/ 9905 h 10000"/>
                <a:gd name="connsiteX140" fmla="*/ 5184 w 10000"/>
                <a:gd name="connsiteY140" fmla="*/ 9924 h 10000"/>
                <a:gd name="connsiteX141" fmla="*/ 5097 w 10000"/>
                <a:gd name="connsiteY141" fmla="*/ 9949 h 10000"/>
                <a:gd name="connsiteX142" fmla="*/ 5021 w 10000"/>
                <a:gd name="connsiteY142" fmla="*/ 9962 h 10000"/>
                <a:gd name="connsiteX143" fmla="*/ 4935 w 10000"/>
                <a:gd name="connsiteY143" fmla="*/ 9975 h 10000"/>
                <a:gd name="connsiteX144" fmla="*/ 4848 w 10000"/>
                <a:gd name="connsiteY144" fmla="*/ 9987 h 10000"/>
                <a:gd name="connsiteX145" fmla="*/ 4762 w 10000"/>
                <a:gd name="connsiteY145" fmla="*/ 9987 h 10000"/>
                <a:gd name="connsiteX146" fmla="*/ 4588 w 10000"/>
                <a:gd name="connsiteY146" fmla="*/ 9987 h 10000"/>
                <a:gd name="connsiteX147" fmla="*/ 4415 w 10000"/>
                <a:gd name="connsiteY147" fmla="*/ 9975 h 10000"/>
                <a:gd name="connsiteX148" fmla="*/ 4328 w 10000"/>
                <a:gd name="connsiteY148" fmla="*/ 9962 h 10000"/>
                <a:gd name="connsiteX149" fmla="*/ 4253 w 10000"/>
                <a:gd name="connsiteY149" fmla="*/ 9943 h 10000"/>
                <a:gd name="connsiteX150" fmla="*/ 4166 w 10000"/>
                <a:gd name="connsiteY150" fmla="*/ 9924 h 10000"/>
                <a:gd name="connsiteX151" fmla="*/ 4102 w 10000"/>
                <a:gd name="connsiteY151" fmla="*/ 9898 h 10000"/>
                <a:gd name="connsiteX152" fmla="*/ 4026 w 10000"/>
                <a:gd name="connsiteY152" fmla="*/ 9866 h 10000"/>
                <a:gd name="connsiteX153" fmla="*/ 3961 w 10000"/>
                <a:gd name="connsiteY153" fmla="*/ 9835 h 10000"/>
                <a:gd name="connsiteX154" fmla="*/ 3906 w 10000"/>
                <a:gd name="connsiteY154" fmla="*/ 9803 h 10000"/>
                <a:gd name="connsiteX155" fmla="*/ 3853 w 10000"/>
                <a:gd name="connsiteY155" fmla="*/ 9765 h 10000"/>
                <a:gd name="connsiteX156" fmla="*/ 3809 w 10000"/>
                <a:gd name="connsiteY156" fmla="*/ 9720 h 10000"/>
                <a:gd name="connsiteX157" fmla="*/ 3766 w 10000"/>
                <a:gd name="connsiteY157" fmla="*/ 9676 h 10000"/>
                <a:gd name="connsiteX158" fmla="*/ 3744 w 10000"/>
                <a:gd name="connsiteY158" fmla="*/ 9625 h 10000"/>
                <a:gd name="connsiteX159" fmla="*/ 3722 w 10000"/>
                <a:gd name="connsiteY159" fmla="*/ 9574 h 10000"/>
                <a:gd name="connsiteX160" fmla="*/ 3712 w 10000"/>
                <a:gd name="connsiteY160" fmla="*/ 9517 h 10000"/>
                <a:gd name="connsiteX161" fmla="*/ 3712 w 10000"/>
                <a:gd name="connsiteY161" fmla="*/ 9459 h 10000"/>
                <a:gd name="connsiteX162" fmla="*/ 3712 w 10000"/>
                <a:gd name="connsiteY162" fmla="*/ 9459 h 10000"/>
                <a:gd name="connsiteX163" fmla="*/ 3701 w 10000"/>
                <a:gd name="connsiteY163" fmla="*/ 7379 h 10000"/>
                <a:gd name="connsiteX164" fmla="*/ 3701 w 10000"/>
                <a:gd name="connsiteY164" fmla="*/ 5293 h 10000"/>
                <a:gd name="connsiteX165" fmla="*/ 3701 w 10000"/>
                <a:gd name="connsiteY165" fmla="*/ 3212 h 10000"/>
                <a:gd name="connsiteX166" fmla="*/ 3690 w 10000"/>
                <a:gd name="connsiteY166" fmla="*/ 1132 h 10000"/>
                <a:gd name="connsiteX167" fmla="*/ 3690 w 10000"/>
                <a:gd name="connsiteY167" fmla="*/ 1132 h 10000"/>
                <a:gd name="connsiteX168" fmla="*/ 3257 w 10000"/>
                <a:gd name="connsiteY168" fmla="*/ 1412 h 10000"/>
                <a:gd name="connsiteX169" fmla="*/ 2835 w 10000"/>
                <a:gd name="connsiteY169" fmla="*/ 1698 h 10000"/>
                <a:gd name="connsiteX170" fmla="*/ 2435 w 10000"/>
                <a:gd name="connsiteY170" fmla="*/ 1991 h 10000"/>
                <a:gd name="connsiteX171" fmla="*/ 2024 w 10000"/>
                <a:gd name="connsiteY171" fmla="*/ 2284 h 10000"/>
                <a:gd name="connsiteX172" fmla="*/ 1623 w 10000"/>
                <a:gd name="connsiteY172" fmla="*/ 2576 h 10000"/>
                <a:gd name="connsiteX173" fmla="*/ 0 w 10000"/>
                <a:gd name="connsiteY173" fmla="*/ 2144 h 10000"/>
                <a:gd name="connsiteX174" fmla="*/ 844 w 10000"/>
                <a:gd name="connsiteY174" fmla="*/ 1546 h 10000"/>
                <a:gd name="connsiteX175" fmla="*/ 1688 w 10000"/>
                <a:gd name="connsiteY175" fmla="*/ 954 h 10000"/>
                <a:gd name="connsiteX176" fmla="*/ 2533 w 10000"/>
                <a:gd name="connsiteY176" fmla="*/ 356 h 10000"/>
                <a:gd name="connsiteX177" fmla="*/ 2533 w 10000"/>
                <a:gd name="connsiteY177" fmla="*/ 356 h 10000"/>
                <a:gd name="connsiteX0" fmla="*/ 1689 w 9156"/>
                <a:gd name="connsiteY0" fmla="*/ 356 h 10000"/>
                <a:gd name="connsiteX1" fmla="*/ 1689 w 9156"/>
                <a:gd name="connsiteY1" fmla="*/ 356 h 10000"/>
                <a:gd name="connsiteX2" fmla="*/ 1796 w 9156"/>
                <a:gd name="connsiteY2" fmla="*/ 280 h 10000"/>
                <a:gd name="connsiteX3" fmla="*/ 1927 w 9156"/>
                <a:gd name="connsiteY3" fmla="*/ 210 h 10000"/>
                <a:gd name="connsiteX4" fmla="*/ 2056 w 9156"/>
                <a:gd name="connsiteY4" fmla="*/ 153 h 10000"/>
                <a:gd name="connsiteX5" fmla="*/ 2197 w 9156"/>
                <a:gd name="connsiteY5" fmla="*/ 108 h 10000"/>
                <a:gd name="connsiteX6" fmla="*/ 2349 w 9156"/>
                <a:gd name="connsiteY6" fmla="*/ 70 h 10000"/>
                <a:gd name="connsiteX7" fmla="*/ 2500 w 9156"/>
                <a:gd name="connsiteY7" fmla="*/ 45 h 10000"/>
                <a:gd name="connsiteX8" fmla="*/ 2662 w 9156"/>
                <a:gd name="connsiteY8" fmla="*/ 25 h 10000"/>
                <a:gd name="connsiteX9" fmla="*/ 2824 w 9156"/>
                <a:gd name="connsiteY9" fmla="*/ 13 h 10000"/>
                <a:gd name="connsiteX10" fmla="*/ 2987 w 9156"/>
                <a:gd name="connsiteY10" fmla="*/ 6 h 10000"/>
                <a:gd name="connsiteX11" fmla="*/ 3160 w 9156"/>
                <a:gd name="connsiteY11" fmla="*/ 0 h 10000"/>
                <a:gd name="connsiteX12" fmla="*/ 3495 w 9156"/>
                <a:gd name="connsiteY12" fmla="*/ 0 h 10000"/>
                <a:gd name="connsiteX13" fmla="*/ 3831 w 9156"/>
                <a:gd name="connsiteY13" fmla="*/ 6 h 10000"/>
                <a:gd name="connsiteX14" fmla="*/ 4155 w 9156"/>
                <a:gd name="connsiteY14" fmla="*/ 0 h 10000"/>
                <a:gd name="connsiteX15" fmla="*/ 4155 w 9156"/>
                <a:gd name="connsiteY15" fmla="*/ 0 h 10000"/>
                <a:gd name="connsiteX16" fmla="*/ 4664 w 9156"/>
                <a:gd name="connsiteY16" fmla="*/ 6 h 10000"/>
                <a:gd name="connsiteX17" fmla="*/ 5162 w 9156"/>
                <a:gd name="connsiteY17" fmla="*/ 6 h 10000"/>
                <a:gd name="connsiteX18" fmla="*/ 5671 w 9156"/>
                <a:gd name="connsiteY18" fmla="*/ 0 h 10000"/>
                <a:gd name="connsiteX19" fmla="*/ 6179 w 9156"/>
                <a:gd name="connsiteY19" fmla="*/ 6 h 10000"/>
                <a:gd name="connsiteX20" fmla="*/ 6428 w 9156"/>
                <a:gd name="connsiteY20" fmla="*/ 13 h 10000"/>
                <a:gd name="connsiteX21" fmla="*/ 6677 w 9156"/>
                <a:gd name="connsiteY21" fmla="*/ 19 h 10000"/>
                <a:gd name="connsiteX22" fmla="*/ 6926 w 9156"/>
                <a:gd name="connsiteY22" fmla="*/ 38 h 10000"/>
                <a:gd name="connsiteX23" fmla="*/ 7175 w 9156"/>
                <a:gd name="connsiteY23" fmla="*/ 57 h 10000"/>
                <a:gd name="connsiteX24" fmla="*/ 7425 w 9156"/>
                <a:gd name="connsiteY24" fmla="*/ 83 h 10000"/>
                <a:gd name="connsiteX25" fmla="*/ 7663 w 9156"/>
                <a:gd name="connsiteY25" fmla="*/ 121 h 10000"/>
                <a:gd name="connsiteX26" fmla="*/ 7912 w 9156"/>
                <a:gd name="connsiteY26" fmla="*/ 159 h 10000"/>
                <a:gd name="connsiteX27" fmla="*/ 8150 w 9156"/>
                <a:gd name="connsiteY27" fmla="*/ 216 h 10000"/>
                <a:gd name="connsiteX28" fmla="*/ 8150 w 9156"/>
                <a:gd name="connsiteY28" fmla="*/ 216 h 10000"/>
                <a:gd name="connsiteX29" fmla="*/ 8290 w 9156"/>
                <a:gd name="connsiteY29" fmla="*/ 254 h 10000"/>
                <a:gd name="connsiteX30" fmla="*/ 8409 w 9156"/>
                <a:gd name="connsiteY30" fmla="*/ 305 h 10000"/>
                <a:gd name="connsiteX31" fmla="*/ 8528 w 9156"/>
                <a:gd name="connsiteY31" fmla="*/ 363 h 10000"/>
                <a:gd name="connsiteX32" fmla="*/ 8636 w 9156"/>
                <a:gd name="connsiteY32" fmla="*/ 426 h 10000"/>
                <a:gd name="connsiteX33" fmla="*/ 8723 w 9156"/>
                <a:gd name="connsiteY33" fmla="*/ 490 h 10000"/>
                <a:gd name="connsiteX34" fmla="*/ 8799 w 9156"/>
                <a:gd name="connsiteY34" fmla="*/ 566 h 10000"/>
                <a:gd name="connsiteX35" fmla="*/ 8874 w 9156"/>
                <a:gd name="connsiteY35" fmla="*/ 642 h 10000"/>
                <a:gd name="connsiteX36" fmla="*/ 8929 w 9156"/>
                <a:gd name="connsiteY36" fmla="*/ 725 h 10000"/>
                <a:gd name="connsiteX37" fmla="*/ 8983 w 9156"/>
                <a:gd name="connsiteY37" fmla="*/ 808 h 10000"/>
                <a:gd name="connsiteX38" fmla="*/ 9027 w 9156"/>
                <a:gd name="connsiteY38" fmla="*/ 897 h 10000"/>
                <a:gd name="connsiteX39" fmla="*/ 9069 w 9156"/>
                <a:gd name="connsiteY39" fmla="*/ 986 h 10000"/>
                <a:gd name="connsiteX40" fmla="*/ 9091 w 9156"/>
                <a:gd name="connsiteY40" fmla="*/ 1075 h 10000"/>
                <a:gd name="connsiteX41" fmla="*/ 9134 w 9156"/>
                <a:gd name="connsiteY41" fmla="*/ 1253 h 10000"/>
                <a:gd name="connsiteX42" fmla="*/ 9156 w 9156"/>
                <a:gd name="connsiteY42" fmla="*/ 1425 h 10000"/>
                <a:gd name="connsiteX43" fmla="*/ 9156 w 9156"/>
                <a:gd name="connsiteY43" fmla="*/ 1425 h 10000"/>
                <a:gd name="connsiteX44" fmla="*/ 9156 w 9156"/>
                <a:gd name="connsiteY44" fmla="*/ 2195 h 10000"/>
                <a:gd name="connsiteX45" fmla="*/ 9156 w 9156"/>
                <a:gd name="connsiteY45" fmla="*/ 2958 h 10000"/>
                <a:gd name="connsiteX46" fmla="*/ 9156 w 9156"/>
                <a:gd name="connsiteY46" fmla="*/ 3721 h 10000"/>
                <a:gd name="connsiteX47" fmla="*/ 9145 w 9156"/>
                <a:gd name="connsiteY47" fmla="*/ 4103 h 10000"/>
                <a:gd name="connsiteX48" fmla="*/ 9134 w 9156"/>
                <a:gd name="connsiteY48" fmla="*/ 4485 h 10000"/>
                <a:gd name="connsiteX49" fmla="*/ 9134 w 9156"/>
                <a:gd name="connsiteY49" fmla="*/ 4485 h 10000"/>
                <a:gd name="connsiteX50" fmla="*/ 9134 w 9156"/>
                <a:gd name="connsiteY50" fmla="*/ 4536 h 10000"/>
                <a:gd name="connsiteX51" fmla="*/ 9123 w 9156"/>
                <a:gd name="connsiteY51" fmla="*/ 4574 h 10000"/>
                <a:gd name="connsiteX52" fmla="*/ 9113 w 9156"/>
                <a:gd name="connsiteY52" fmla="*/ 4618 h 10000"/>
                <a:gd name="connsiteX53" fmla="*/ 9091 w 9156"/>
                <a:gd name="connsiteY53" fmla="*/ 4650 h 10000"/>
                <a:gd name="connsiteX54" fmla="*/ 9069 w 9156"/>
                <a:gd name="connsiteY54" fmla="*/ 4688 h 10000"/>
                <a:gd name="connsiteX55" fmla="*/ 9036 w 9156"/>
                <a:gd name="connsiteY55" fmla="*/ 4720 h 10000"/>
                <a:gd name="connsiteX56" fmla="*/ 8994 w 9156"/>
                <a:gd name="connsiteY56" fmla="*/ 4752 h 10000"/>
                <a:gd name="connsiteX57" fmla="*/ 8950 w 9156"/>
                <a:gd name="connsiteY57" fmla="*/ 4777 h 10000"/>
                <a:gd name="connsiteX58" fmla="*/ 8853 w 9156"/>
                <a:gd name="connsiteY58" fmla="*/ 4822 h 10000"/>
                <a:gd name="connsiteX59" fmla="*/ 8734 w 9156"/>
                <a:gd name="connsiteY59" fmla="*/ 4860 h 10000"/>
                <a:gd name="connsiteX60" fmla="*/ 8614 w 9156"/>
                <a:gd name="connsiteY60" fmla="*/ 4885 h 10000"/>
                <a:gd name="connsiteX61" fmla="*/ 8485 w 9156"/>
                <a:gd name="connsiteY61" fmla="*/ 4898 h 10000"/>
                <a:gd name="connsiteX62" fmla="*/ 8355 w 9156"/>
                <a:gd name="connsiteY62" fmla="*/ 4898 h 10000"/>
                <a:gd name="connsiteX63" fmla="*/ 8225 w 9156"/>
                <a:gd name="connsiteY63" fmla="*/ 4892 h 10000"/>
                <a:gd name="connsiteX64" fmla="*/ 8106 w 9156"/>
                <a:gd name="connsiteY64" fmla="*/ 4866 h 10000"/>
                <a:gd name="connsiteX65" fmla="*/ 7998 w 9156"/>
                <a:gd name="connsiteY65" fmla="*/ 4835 h 10000"/>
                <a:gd name="connsiteX66" fmla="*/ 7943 w 9156"/>
                <a:gd name="connsiteY66" fmla="*/ 4809 h 10000"/>
                <a:gd name="connsiteX67" fmla="*/ 7901 w 9156"/>
                <a:gd name="connsiteY67" fmla="*/ 4784 h 10000"/>
                <a:gd name="connsiteX68" fmla="*/ 7857 w 9156"/>
                <a:gd name="connsiteY68" fmla="*/ 4758 h 10000"/>
                <a:gd name="connsiteX69" fmla="*/ 7825 w 9156"/>
                <a:gd name="connsiteY69" fmla="*/ 4726 h 10000"/>
                <a:gd name="connsiteX70" fmla="*/ 7792 w 9156"/>
                <a:gd name="connsiteY70" fmla="*/ 4688 h 10000"/>
                <a:gd name="connsiteX71" fmla="*/ 7770 w 9156"/>
                <a:gd name="connsiteY71" fmla="*/ 4650 h 10000"/>
                <a:gd name="connsiteX72" fmla="*/ 7760 w 9156"/>
                <a:gd name="connsiteY72" fmla="*/ 4612 h 10000"/>
                <a:gd name="connsiteX73" fmla="*/ 7749 w 9156"/>
                <a:gd name="connsiteY73" fmla="*/ 4561 h 10000"/>
                <a:gd name="connsiteX74" fmla="*/ 7749 w 9156"/>
                <a:gd name="connsiteY74" fmla="*/ 4561 h 10000"/>
                <a:gd name="connsiteX75" fmla="*/ 7727 w 9156"/>
                <a:gd name="connsiteY75" fmla="*/ 4198 h 10000"/>
                <a:gd name="connsiteX76" fmla="*/ 7716 w 9156"/>
                <a:gd name="connsiteY76" fmla="*/ 3836 h 10000"/>
                <a:gd name="connsiteX77" fmla="*/ 7716 w 9156"/>
                <a:gd name="connsiteY77" fmla="*/ 3104 h 10000"/>
                <a:gd name="connsiteX78" fmla="*/ 7727 w 9156"/>
                <a:gd name="connsiteY78" fmla="*/ 2373 h 10000"/>
                <a:gd name="connsiteX79" fmla="*/ 7727 w 9156"/>
                <a:gd name="connsiteY79" fmla="*/ 2004 h 10000"/>
                <a:gd name="connsiteX80" fmla="*/ 7716 w 9156"/>
                <a:gd name="connsiteY80" fmla="*/ 1641 h 10000"/>
                <a:gd name="connsiteX81" fmla="*/ 7716 w 9156"/>
                <a:gd name="connsiteY81" fmla="*/ 1641 h 10000"/>
                <a:gd name="connsiteX82" fmla="*/ 7197 w 9156"/>
                <a:gd name="connsiteY82" fmla="*/ 1635 h 10000"/>
                <a:gd name="connsiteX83" fmla="*/ 7197 w 9156"/>
                <a:gd name="connsiteY83" fmla="*/ 1635 h 10000"/>
                <a:gd name="connsiteX84" fmla="*/ 7197 w 9156"/>
                <a:gd name="connsiteY84" fmla="*/ 5490 h 10000"/>
                <a:gd name="connsiteX85" fmla="*/ 7197 w 9156"/>
                <a:gd name="connsiteY85" fmla="*/ 9351 h 10000"/>
                <a:gd name="connsiteX86" fmla="*/ 7197 w 9156"/>
                <a:gd name="connsiteY86" fmla="*/ 9351 h 10000"/>
                <a:gd name="connsiteX87" fmla="*/ 7197 w 9156"/>
                <a:gd name="connsiteY87" fmla="*/ 9434 h 10000"/>
                <a:gd name="connsiteX88" fmla="*/ 7186 w 9156"/>
                <a:gd name="connsiteY88" fmla="*/ 9517 h 10000"/>
                <a:gd name="connsiteX89" fmla="*/ 7143 w 9156"/>
                <a:gd name="connsiteY89" fmla="*/ 9593 h 10000"/>
                <a:gd name="connsiteX90" fmla="*/ 7099 w 9156"/>
                <a:gd name="connsiteY90" fmla="*/ 9663 h 10000"/>
                <a:gd name="connsiteX91" fmla="*/ 7035 w 9156"/>
                <a:gd name="connsiteY91" fmla="*/ 9726 h 10000"/>
                <a:gd name="connsiteX92" fmla="*/ 6959 w 9156"/>
                <a:gd name="connsiteY92" fmla="*/ 9790 h 10000"/>
                <a:gd name="connsiteX93" fmla="*/ 6861 w 9156"/>
                <a:gd name="connsiteY93" fmla="*/ 9841 h 10000"/>
                <a:gd name="connsiteX94" fmla="*/ 6764 w 9156"/>
                <a:gd name="connsiteY94" fmla="*/ 9892 h 10000"/>
                <a:gd name="connsiteX95" fmla="*/ 6656 w 9156"/>
                <a:gd name="connsiteY95" fmla="*/ 9930 h 10000"/>
                <a:gd name="connsiteX96" fmla="*/ 6537 w 9156"/>
                <a:gd name="connsiteY96" fmla="*/ 9962 h 10000"/>
                <a:gd name="connsiteX97" fmla="*/ 6417 w 9156"/>
                <a:gd name="connsiteY97" fmla="*/ 9981 h 10000"/>
                <a:gd name="connsiteX98" fmla="*/ 6288 w 9156"/>
                <a:gd name="connsiteY98" fmla="*/ 9994 h 10000"/>
                <a:gd name="connsiteX99" fmla="*/ 6159 w 9156"/>
                <a:gd name="connsiteY99" fmla="*/ 10000 h 10000"/>
                <a:gd name="connsiteX100" fmla="*/ 6028 w 9156"/>
                <a:gd name="connsiteY100" fmla="*/ 9994 h 10000"/>
                <a:gd name="connsiteX101" fmla="*/ 5899 w 9156"/>
                <a:gd name="connsiteY101" fmla="*/ 9975 h 10000"/>
                <a:gd name="connsiteX102" fmla="*/ 5768 w 9156"/>
                <a:gd name="connsiteY102" fmla="*/ 9943 h 10000"/>
                <a:gd name="connsiteX103" fmla="*/ 5768 w 9156"/>
                <a:gd name="connsiteY103" fmla="*/ 9943 h 10000"/>
                <a:gd name="connsiteX104" fmla="*/ 5693 w 9156"/>
                <a:gd name="connsiteY104" fmla="*/ 9930 h 10000"/>
                <a:gd name="connsiteX105" fmla="*/ 5639 w 9156"/>
                <a:gd name="connsiteY105" fmla="*/ 9917 h 10000"/>
                <a:gd name="connsiteX106" fmla="*/ 5584 w 9156"/>
                <a:gd name="connsiteY106" fmla="*/ 9898 h 10000"/>
                <a:gd name="connsiteX107" fmla="*/ 5541 w 9156"/>
                <a:gd name="connsiteY107" fmla="*/ 9873 h 10000"/>
                <a:gd name="connsiteX108" fmla="*/ 5497 w 9156"/>
                <a:gd name="connsiteY108" fmla="*/ 9847 h 10000"/>
                <a:gd name="connsiteX109" fmla="*/ 5466 w 9156"/>
                <a:gd name="connsiteY109" fmla="*/ 9816 h 10000"/>
                <a:gd name="connsiteX110" fmla="*/ 5422 w 9156"/>
                <a:gd name="connsiteY110" fmla="*/ 9752 h 10000"/>
                <a:gd name="connsiteX111" fmla="*/ 5390 w 9156"/>
                <a:gd name="connsiteY111" fmla="*/ 9682 h 10000"/>
                <a:gd name="connsiteX112" fmla="*/ 5368 w 9156"/>
                <a:gd name="connsiteY112" fmla="*/ 9606 h 10000"/>
                <a:gd name="connsiteX113" fmla="*/ 5346 w 9156"/>
                <a:gd name="connsiteY113" fmla="*/ 9459 h 10000"/>
                <a:gd name="connsiteX114" fmla="*/ 5346 w 9156"/>
                <a:gd name="connsiteY114" fmla="*/ 9459 h 10000"/>
                <a:gd name="connsiteX115" fmla="*/ 5324 w 9156"/>
                <a:gd name="connsiteY115" fmla="*/ 8893 h 10000"/>
                <a:gd name="connsiteX116" fmla="*/ 5324 w 9156"/>
                <a:gd name="connsiteY116" fmla="*/ 8321 h 10000"/>
                <a:gd name="connsiteX117" fmla="*/ 5335 w 9156"/>
                <a:gd name="connsiteY117" fmla="*/ 7182 h 10000"/>
                <a:gd name="connsiteX118" fmla="*/ 5335 w 9156"/>
                <a:gd name="connsiteY118" fmla="*/ 6616 h 10000"/>
                <a:gd name="connsiteX119" fmla="*/ 5335 w 9156"/>
                <a:gd name="connsiteY119" fmla="*/ 6043 h 10000"/>
                <a:gd name="connsiteX120" fmla="*/ 5324 w 9156"/>
                <a:gd name="connsiteY120" fmla="*/ 5477 h 10000"/>
                <a:gd name="connsiteX121" fmla="*/ 5303 w 9156"/>
                <a:gd name="connsiteY121" fmla="*/ 4905 h 10000"/>
                <a:gd name="connsiteX122" fmla="*/ 5303 w 9156"/>
                <a:gd name="connsiteY122" fmla="*/ 4905 h 10000"/>
                <a:gd name="connsiteX123" fmla="*/ 4826 w 9156"/>
                <a:gd name="connsiteY123" fmla="*/ 4866 h 10000"/>
                <a:gd name="connsiteX124" fmla="*/ 4826 w 9156"/>
                <a:gd name="connsiteY124" fmla="*/ 4866 h 10000"/>
                <a:gd name="connsiteX125" fmla="*/ 4815 w 9156"/>
                <a:gd name="connsiteY125" fmla="*/ 5452 h 10000"/>
                <a:gd name="connsiteX126" fmla="*/ 4806 w 9156"/>
                <a:gd name="connsiteY126" fmla="*/ 6043 h 10000"/>
                <a:gd name="connsiteX127" fmla="*/ 4806 w 9156"/>
                <a:gd name="connsiteY127" fmla="*/ 7214 h 10000"/>
                <a:gd name="connsiteX128" fmla="*/ 4815 w 9156"/>
                <a:gd name="connsiteY128" fmla="*/ 8391 h 10000"/>
                <a:gd name="connsiteX129" fmla="*/ 4806 w 9156"/>
                <a:gd name="connsiteY129" fmla="*/ 8982 h 10000"/>
                <a:gd name="connsiteX130" fmla="*/ 4795 w 9156"/>
                <a:gd name="connsiteY130" fmla="*/ 9567 h 10000"/>
                <a:gd name="connsiteX131" fmla="*/ 4795 w 9156"/>
                <a:gd name="connsiteY131" fmla="*/ 9567 h 10000"/>
                <a:gd name="connsiteX132" fmla="*/ 4773 w 9156"/>
                <a:gd name="connsiteY132" fmla="*/ 9625 h 10000"/>
                <a:gd name="connsiteX133" fmla="*/ 4740 w 9156"/>
                <a:gd name="connsiteY133" fmla="*/ 9676 h 10000"/>
                <a:gd name="connsiteX134" fmla="*/ 4697 w 9156"/>
                <a:gd name="connsiteY134" fmla="*/ 9720 h 10000"/>
                <a:gd name="connsiteX135" fmla="*/ 4653 w 9156"/>
                <a:gd name="connsiteY135" fmla="*/ 9765 h 10000"/>
                <a:gd name="connsiteX136" fmla="*/ 4599 w 9156"/>
                <a:gd name="connsiteY136" fmla="*/ 9809 h 10000"/>
                <a:gd name="connsiteX137" fmla="*/ 4546 w 9156"/>
                <a:gd name="connsiteY137" fmla="*/ 9841 h 10000"/>
                <a:gd name="connsiteX138" fmla="*/ 4480 w 9156"/>
                <a:gd name="connsiteY138" fmla="*/ 9873 h 10000"/>
                <a:gd name="connsiteX139" fmla="*/ 4404 w 9156"/>
                <a:gd name="connsiteY139" fmla="*/ 9905 h 10000"/>
                <a:gd name="connsiteX140" fmla="*/ 4340 w 9156"/>
                <a:gd name="connsiteY140" fmla="*/ 9924 h 10000"/>
                <a:gd name="connsiteX141" fmla="*/ 4253 w 9156"/>
                <a:gd name="connsiteY141" fmla="*/ 9949 h 10000"/>
                <a:gd name="connsiteX142" fmla="*/ 4177 w 9156"/>
                <a:gd name="connsiteY142" fmla="*/ 9962 h 10000"/>
                <a:gd name="connsiteX143" fmla="*/ 4091 w 9156"/>
                <a:gd name="connsiteY143" fmla="*/ 9975 h 10000"/>
                <a:gd name="connsiteX144" fmla="*/ 4004 w 9156"/>
                <a:gd name="connsiteY144" fmla="*/ 9987 h 10000"/>
                <a:gd name="connsiteX145" fmla="*/ 3918 w 9156"/>
                <a:gd name="connsiteY145" fmla="*/ 9987 h 10000"/>
                <a:gd name="connsiteX146" fmla="*/ 3744 w 9156"/>
                <a:gd name="connsiteY146" fmla="*/ 9987 h 10000"/>
                <a:gd name="connsiteX147" fmla="*/ 3571 w 9156"/>
                <a:gd name="connsiteY147" fmla="*/ 9975 h 10000"/>
                <a:gd name="connsiteX148" fmla="*/ 3484 w 9156"/>
                <a:gd name="connsiteY148" fmla="*/ 9962 h 10000"/>
                <a:gd name="connsiteX149" fmla="*/ 3409 w 9156"/>
                <a:gd name="connsiteY149" fmla="*/ 9943 h 10000"/>
                <a:gd name="connsiteX150" fmla="*/ 3322 w 9156"/>
                <a:gd name="connsiteY150" fmla="*/ 9924 h 10000"/>
                <a:gd name="connsiteX151" fmla="*/ 3258 w 9156"/>
                <a:gd name="connsiteY151" fmla="*/ 9898 h 10000"/>
                <a:gd name="connsiteX152" fmla="*/ 3182 w 9156"/>
                <a:gd name="connsiteY152" fmla="*/ 9866 h 10000"/>
                <a:gd name="connsiteX153" fmla="*/ 3117 w 9156"/>
                <a:gd name="connsiteY153" fmla="*/ 9835 h 10000"/>
                <a:gd name="connsiteX154" fmla="*/ 3062 w 9156"/>
                <a:gd name="connsiteY154" fmla="*/ 9803 h 10000"/>
                <a:gd name="connsiteX155" fmla="*/ 3009 w 9156"/>
                <a:gd name="connsiteY155" fmla="*/ 9765 h 10000"/>
                <a:gd name="connsiteX156" fmla="*/ 2965 w 9156"/>
                <a:gd name="connsiteY156" fmla="*/ 9720 h 10000"/>
                <a:gd name="connsiteX157" fmla="*/ 2922 w 9156"/>
                <a:gd name="connsiteY157" fmla="*/ 9676 h 10000"/>
                <a:gd name="connsiteX158" fmla="*/ 2900 w 9156"/>
                <a:gd name="connsiteY158" fmla="*/ 9625 h 10000"/>
                <a:gd name="connsiteX159" fmla="*/ 2878 w 9156"/>
                <a:gd name="connsiteY159" fmla="*/ 9574 h 10000"/>
                <a:gd name="connsiteX160" fmla="*/ 2868 w 9156"/>
                <a:gd name="connsiteY160" fmla="*/ 9517 h 10000"/>
                <a:gd name="connsiteX161" fmla="*/ 2868 w 9156"/>
                <a:gd name="connsiteY161" fmla="*/ 9459 h 10000"/>
                <a:gd name="connsiteX162" fmla="*/ 2868 w 9156"/>
                <a:gd name="connsiteY162" fmla="*/ 9459 h 10000"/>
                <a:gd name="connsiteX163" fmla="*/ 2857 w 9156"/>
                <a:gd name="connsiteY163" fmla="*/ 7379 h 10000"/>
                <a:gd name="connsiteX164" fmla="*/ 2857 w 9156"/>
                <a:gd name="connsiteY164" fmla="*/ 5293 h 10000"/>
                <a:gd name="connsiteX165" fmla="*/ 2857 w 9156"/>
                <a:gd name="connsiteY165" fmla="*/ 3212 h 10000"/>
                <a:gd name="connsiteX166" fmla="*/ 2846 w 9156"/>
                <a:gd name="connsiteY166" fmla="*/ 1132 h 10000"/>
                <a:gd name="connsiteX167" fmla="*/ 2846 w 9156"/>
                <a:gd name="connsiteY167" fmla="*/ 1132 h 10000"/>
                <a:gd name="connsiteX168" fmla="*/ 2413 w 9156"/>
                <a:gd name="connsiteY168" fmla="*/ 1412 h 10000"/>
                <a:gd name="connsiteX169" fmla="*/ 1991 w 9156"/>
                <a:gd name="connsiteY169" fmla="*/ 1698 h 10000"/>
                <a:gd name="connsiteX170" fmla="*/ 1591 w 9156"/>
                <a:gd name="connsiteY170" fmla="*/ 1991 h 10000"/>
                <a:gd name="connsiteX171" fmla="*/ 1180 w 9156"/>
                <a:gd name="connsiteY171" fmla="*/ 2284 h 10000"/>
                <a:gd name="connsiteX172" fmla="*/ 779 w 9156"/>
                <a:gd name="connsiteY172" fmla="*/ 2576 h 10000"/>
                <a:gd name="connsiteX173" fmla="*/ 0 w 9156"/>
                <a:gd name="connsiteY173" fmla="*/ 1546 h 10000"/>
                <a:gd name="connsiteX174" fmla="*/ 844 w 9156"/>
                <a:gd name="connsiteY174" fmla="*/ 954 h 10000"/>
                <a:gd name="connsiteX175" fmla="*/ 1689 w 9156"/>
                <a:gd name="connsiteY175" fmla="*/ 356 h 10000"/>
                <a:gd name="connsiteX176" fmla="*/ 1689 w 9156"/>
                <a:gd name="connsiteY176" fmla="*/ 356 h 10000"/>
                <a:gd name="connsiteX0" fmla="*/ 1845 w 10000"/>
                <a:gd name="connsiteY0" fmla="*/ 356 h 10000"/>
                <a:gd name="connsiteX1" fmla="*/ 1845 w 10000"/>
                <a:gd name="connsiteY1" fmla="*/ 356 h 10000"/>
                <a:gd name="connsiteX2" fmla="*/ 1962 w 10000"/>
                <a:gd name="connsiteY2" fmla="*/ 280 h 10000"/>
                <a:gd name="connsiteX3" fmla="*/ 2105 w 10000"/>
                <a:gd name="connsiteY3" fmla="*/ 210 h 10000"/>
                <a:gd name="connsiteX4" fmla="*/ 2246 w 10000"/>
                <a:gd name="connsiteY4" fmla="*/ 153 h 10000"/>
                <a:gd name="connsiteX5" fmla="*/ 2400 w 10000"/>
                <a:gd name="connsiteY5" fmla="*/ 108 h 10000"/>
                <a:gd name="connsiteX6" fmla="*/ 2566 w 10000"/>
                <a:gd name="connsiteY6" fmla="*/ 70 h 10000"/>
                <a:gd name="connsiteX7" fmla="*/ 2730 w 10000"/>
                <a:gd name="connsiteY7" fmla="*/ 45 h 10000"/>
                <a:gd name="connsiteX8" fmla="*/ 2907 w 10000"/>
                <a:gd name="connsiteY8" fmla="*/ 25 h 10000"/>
                <a:gd name="connsiteX9" fmla="*/ 3084 w 10000"/>
                <a:gd name="connsiteY9" fmla="*/ 13 h 10000"/>
                <a:gd name="connsiteX10" fmla="*/ 3262 w 10000"/>
                <a:gd name="connsiteY10" fmla="*/ 6 h 10000"/>
                <a:gd name="connsiteX11" fmla="*/ 3451 w 10000"/>
                <a:gd name="connsiteY11" fmla="*/ 0 h 10000"/>
                <a:gd name="connsiteX12" fmla="*/ 3817 w 10000"/>
                <a:gd name="connsiteY12" fmla="*/ 0 h 10000"/>
                <a:gd name="connsiteX13" fmla="*/ 4184 w 10000"/>
                <a:gd name="connsiteY13" fmla="*/ 6 h 10000"/>
                <a:gd name="connsiteX14" fmla="*/ 4538 w 10000"/>
                <a:gd name="connsiteY14" fmla="*/ 0 h 10000"/>
                <a:gd name="connsiteX15" fmla="*/ 4538 w 10000"/>
                <a:gd name="connsiteY15" fmla="*/ 0 h 10000"/>
                <a:gd name="connsiteX16" fmla="*/ 5094 w 10000"/>
                <a:gd name="connsiteY16" fmla="*/ 6 h 10000"/>
                <a:gd name="connsiteX17" fmla="*/ 5638 w 10000"/>
                <a:gd name="connsiteY17" fmla="*/ 6 h 10000"/>
                <a:gd name="connsiteX18" fmla="*/ 6194 w 10000"/>
                <a:gd name="connsiteY18" fmla="*/ 0 h 10000"/>
                <a:gd name="connsiteX19" fmla="*/ 6749 w 10000"/>
                <a:gd name="connsiteY19" fmla="*/ 6 h 10000"/>
                <a:gd name="connsiteX20" fmla="*/ 7021 w 10000"/>
                <a:gd name="connsiteY20" fmla="*/ 13 h 10000"/>
                <a:gd name="connsiteX21" fmla="*/ 7292 w 10000"/>
                <a:gd name="connsiteY21" fmla="*/ 19 h 10000"/>
                <a:gd name="connsiteX22" fmla="*/ 7564 w 10000"/>
                <a:gd name="connsiteY22" fmla="*/ 38 h 10000"/>
                <a:gd name="connsiteX23" fmla="*/ 7836 w 10000"/>
                <a:gd name="connsiteY23" fmla="*/ 57 h 10000"/>
                <a:gd name="connsiteX24" fmla="*/ 8109 w 10000"/>
                <a:gd name="connsiteY24" fmla="*/ 83 h 10000"/>
                <a:gd name="connsiteX25" fmla="*/ 8369 w 10000"/>
                <a:gd name="connsiteY25" fmla="*/ 121 h 10000"/>
                <a:gd name="connsiteX26" fmla="*/ 8641 w 10000"/>
                <a:gd name="connsiteY26" fmla="*/ 159 h 10000"/>
                <a:gd name="connsiteX27" fmla="*/ 8901 w 10000"/>
                <a:gd name="connsiteY27" fmla="*/ 216 h 10000"/>
                <a:gd name="connsiteX28" fmla="*/ 8901 w 10000"/>
                <a:gd name="connsiteY28" fmla="*/ 216 h 10000"/>
                <a:gd name="connsiteX29" fmla="*/ 9054 w 10000"/>
                <a:gd name="connsiteY29" fmla="*/ 254 h 10000"/>
                <a:gd name="connsiteX30" fmla="*/ 9184 w 10000"/>
                <a:gd name="connsiteY30" fmla="*/ 305 h 10000"/>
                <a:gd name="connsiteX31" fmla="*/ 9314 w 10000"/>
                <a:gd name="connsiteY31" fmla="*/ 363 h 10000"/>
                <a:gd name="connsiteX32" fmla="*/ 9432 w 10000"/>
                <a:gd name="connsiteY32" fmla="*/ 426 h 10000"/>
                <a:gd name="connsiteX33" fmla="*/ 9527 w 10000"/>
                <a:gd name="connsiteY33" fmla="*/ 490 h 10000"/>
                <a:gd name="connsiteX34" fmla="*/ 9610 w 10000"/>
                <a:gd name="connsiteY34" fmla="*/ 566 h 10000"/>
                <a:gd name="connsiteX35" fmla="*/ 9692 w 10000"/>
                <a:gd name="connsiteY35" fmla="*/ 642 h 10000"/>
                <a:gd name="connsiteX36" fmla="*/ 9752 w 10000"/>
                <a:gd name="connsiteY36" fmla="*/ 725 h 10000"/>
                <a:gd name="connsiteX37" fmla="*/ 9811 w 10000"/>
                <a:gd name="connsiteY37" fmla="*/ 808 h 10000"/>
                <a:gd name="connsiteX38" fmla="*/ 9859 w 10000"/>
                <a:gd name="connsiteY38" fmla="*/ 897 h 10000"/>
                <a:gd name="connsiteX39" fmla="*/ 9905 w 10000"/>
                <a:gd name="connsiteY39" fmla="*/ 986 h 10000"/>
                <a:gd name="connsiteX40" fmla="*/ 9929 w 10000"/>
                <a:gd name="connsiteY40" fmla="*/ 1075 h 10000"/>
                <a:gd name="connsiteX41" fmla="*/ 9976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8 w 10000"/>
                <a:gd name="connsiteY47" fmla="*/ 4103 h 10000"/>
                <a:gd name="connsiteX48" fmla="*/ 9976 w 10000"/>
                <a:gd name="connsiteY48" fmla="*/ 4485 h 10000"/>
                <a:gd name="connsiteX49" fmla="*/ 9976 w 10000"/>
                <a:gd name="connsiteY49" fmla="*/ 4485 h 10000"/>
                <a:gd name="connsiteX50" fmla="*/ 9976 w 10000"/>
                <a:gd name="connsiteY50" fmla="*/ 4536 h 10000"/>
                <a:gd name="connsiteX51" fmla="*/ 9964 w 10000"/>
                <a:gd name="connsiteY51" fmla="*/ 4574 h 10000"/>
                <a:gd name="connsiteX52" fmla="*/ 9953 w 10000"/>
                <a:gd name="connsiteY52" fmla="*/ 4618 h 10000"/>
                <a:gd name="connsiteX53" fmla="*/ 9929 w 10000"/>
                <a:gd name="connsiteY53" fmla="*/ 4650 h 10000"/>
                <a:gd name="connsiteX54" fmla="*/ 9905 w 10000"/>
                <a:gd name="connsiteY54" fmla="*/ 4688 h 10000"/>
                <a:gd name="connsiteX55" fmla="*/ 9869 w 10000"/>
                <a:gd name="connsiteY55" fmla="*/ 4720 h 10000"/>
                <a:gd name="connsiteX56" fmla="*/ 9823 w 10000"/>
                <a:gd name="connsiteY56" fmla="*/ 4752 h 10000"/>
                <a:gd name="connsiteX57" fmla="*/ 9775 w 10000"/>
                <a:gd name="connsiteY57" fmla="*/ 4777 h 10000"/>
                <a:gd name="connsiteX58" fmla="*/ 9669 w 10000"/>
                <a:gd name="connsiteY58" fmla="*/ 4822 h 10000"/>
                <a:gd name="connsiteX59" fmla="*/ 9539 w 10000"/>
                <a:gd name="connsiteY59" fmla="*/ 4860 h 10000"/>
                <a:gd name="connsiteX60" fmla="*/ 9408 w 10000"/>
                <a:gd name="connsiteY60" fmla="*/ 4885 h 10000"/>
                <a:gd name="connsiteX61" fmla="*/ 9267 w 10000"/>
                <a:gd name="connsiteY61" fmla="*/ 4898 h 10000"/>
                <a:gd name="connsiteX62" fmla="*/ 9125 w 10000"/>
                <a:gd name="connsiteY62" fmla="*/ 4898 h 10000"/>
                <a:gd name="connsiteX63" fmla="*/ 8983 w 10000"/>
                <a:gd name="connsiteY63" fmla="*/ 4892 h 10000"/>
                <a:gd name="connsiteX64" fmla="*/ 8853 w 10000"/>
                <a:gd name="connsiteY64" fmla="*/ 4866 h 10000"/>
                <a:gd name="connsiteX65" fmla="*/ 8735 w 10000"/>
                <a:gd name="connsiteY65" fmla="*/ 4835 h 10000"/>
                <a:gd name="connsiteX66" fmla="*/ 8675 w 10000"/>
                <a:gd name="connsiteY66" fmla="*/ 4809 h 10000"/>
                <a:gd name="connsiteX67" fmla="*/ 8629 w 10000"/>
                <a:gd name="connsiteY67" fmla="*/ 4784 h 10000"/>
                <a:gd name="connsiteX68" fmla="*/ 8581 w 10000"/>
                <a:gd name="connsiteY68" fmla="*/ 4758 h 10000"/>
                <a:gd name="connsiteX69" fmla="*/ 8546 w 10000"/>
                <a:gd name="connsiteY69" fmla="*/ 4726 h 10000"/>
                <a:gd name="connsiteX70" fmla="*/ 8510 w 10000"/>
                <a:gd name="connsiteY70" fmla="*/ 4688 h 10000"/>
                <a:gd name="connsiteX71" fmla="*/ 8486 w 10000"/>
                <a:gd name="connsiteY71" fmla="*/ 4650 h 10000"/>
                <a:gd name="connsiteX72" fmla="*/ 8475 w 10000"/>
                <a:gd name="connsiteY72" fmla="*/ 4612 h 10000"/>
                <a:gd name="connsiteX73" fmla="*/ 8463 w 10000"/>
                <a:gd name="connsiteY73" fmla="*/ 4561 h 10000"/>
                <a:gd name="connsiteX74" fmla="*/ 8463 w 10000"/>
                <a:gd name="connsiteY74" fmla="*/ 4561 h 10000"/>
                <a:gd name="connsiteX75" fmla="*/ 8439 w 10000"/>
                <a:gd name="connsiteY75" fmla="*/ 4198 h 10000"/>
                <a:gd name="connsiteX76" fmla="*/ 8427 w 10000"/>
                <a:gd name="connsiteY76" fmla="*/ 3836 h 10000"/>
                <a:gd name="connsiteX77" fmla="*/ 8427 w 10000"/>
                <a:gd name="connsiteY77" fmla="*/ 3104 h 10000"/>
                <a:gd name="connsiteX78" fmla="*/ 8439 w 10000"/>
                <a:gd name="connsiteY78" fmla="*/ 2373 h 10000"/>
                <a:gd name="connsiteX79" fmla="*/ 8439 w 10000"/>
                <a:gd name="connsiteY79" fmla="*/ 2004 h 10000"/>
                <a:gd name="connsiteX80" fmla="*/ 8427 w 10000"/>
                <a:gd name="connsiteY80" fmla="*/ 1641 h 10000"/>
                <a:gd name="connsiteX81" fmla="*/ 8427 w 10000"/>
                <a:gd name="connsiteY81" fmla="*/ 1641 h 10000"/>
                <a:gd name="connsiteX82" fmla="*/ 7860 w 10000"/>
                <a:gd name="connsiteY82" fmla="*/ 1635 h 10000"/>
                <a:gd name="connsiteX83" fmla="*/ 7860 w 10000"/>
                <a:gd name="connsiteY83" fmla="*/ 1635 h 10000"/>
                <a:gd name="connsiteX84" fmla="*/ 7860 w 10000"/>
                <a:gd name="connsiteY84" fmla="*/ 5490 h 10000"/>
                <a:gd name="connsiteX85" fmla="*/ 7860 w 10000"/>
                <a:gd name="connsiteY85" fmla="*/ 9351 h 10000"/>
                <a:gd name="connsiteX86" fmla="*/ 7860 w 10000"/>
                <a:gd name="connsiteY86" fmla="*/ 9351 h 10000"/>
                <a:gd name="connsiteX87" fmla="*/ 7860 w 10000"/>
                <a:gd name="connsiteY87" fmla="*/ 9434 h 10000"/>
                <a:gd name="connsiteX88" fmla="*/ 7848 w 10000"/>
                <a:gd name="connsiteY88" fmla="*/ 9517 h 10000"/>
                <a:gd name="connsiteX89" fmla="*/ 7801 w 10000"/>
                <a:gd name="connsiteY89" fmla="*/ 9593 h 10000"/>
                <a:gd name="connsiteX90" fmla="*/ 7753 w 10000"/>
                <a:gd name="connsiteY90" fmla="*/ 9663 h 10000"/>
                <a:gd name="connsiteX91" fmla="*/ 7683 w 10000"/>
                <a:gd name="connsiteY91" fmla="*/ 9726 h 10000"/>
                <a:gd name="connsiteX92" fmla="*/ 7600 w 10000"/>
                <a:gd name="connsiteY92" fmla="*/ 9790 h 10000"/>
                <a:gd name="connsiteX93" fmla="*/ 7493 w 10000"/>
                <a:gd name="connsiteY93" fmla="*/ 9841 h 10000"/>
                <a:gd name="connsiteX94" fmla="*/ 7388 w 10000"/>
                <a:gd name="connsiteY94" fmla="*/ 9892 h 10000"/>
                <a:gd name="connsiteX95" fmla="*/ 7270 w 10000"/>
                <a:gd name="connsiteY95" fmla="*/ 9930 h 10000"/>
                <a:gd name="connsiteX96" fmla="*/ 7140 w 10000"/>
                <a:gd name="connsiteY96" fmla="*/ 9962 h 10000"/>
                <a:gd name="connsiteX97" fmla="*/ 7009 w 10000"/>
                <a:gd name="connsiteY97" fmla="*/ 9981 h 10000"/>
                <a:gd name="connsiteX98" fmla="*/ 6868 w 10000"/>
                <a:gd name="connsiteY98" fmla="*/ 9994 h 10000"/>
                <a:gd name="connsiteX99" fmla="*/ 6727 w 10000"/>
                <a:gd name="connsiteY99" fmla="*/ 10000 h 10000"/>
                <a:gd name="connsiteX100" fmla="*/ 6584 w 10000"/>
                <a:gd name="connsiteY100" fmla="*/ 9994 h 10000"/>
                <a:gd name="connsiteX101" fmla="*/ 6443 w 10000"/>
                <a:gd name="connsiteY101" fmla="*/ 9975 h 10000"/>
                <a:gd name="connsiteX102" fmla="*/ 6300 w 10000"/>
                <a:gd name="connsiteY102" fmla="*/ 9943 h 10000"/>
                <a:gd name="connsiteX103" fmla="*/ 6300 w 10000"/>
                <a:gd name="connsiteY103" fmla="*/ 9943 h 10000"/>
                <a:gd name="connsiteX104" fmla="*/ 6218 w 10000"/>
                <a:gd name="connsiteY104" fmla="*/ 9930 h 10000"/>
                <a:gd name="connsiteX105" fmla="*/ 6159 w 10000"/>
                <a:gd name="connsiteY105" fmla="*/ 9917 h 10000"/>
                <a:gd name="connsiteX106" fmla="*/ 6099 w 10000"/>
                <a:gd name="connsiteY106" fmla="*/ 9898 h 10000"/>
                <a:gd name="connsiteX107" fmla="*/ 6052 w 10000"/>
                <a:gd name="connsiteY107" fmla="*/ 9873 h 10000"/>
                <a:gd name="connsiteX108" fmla="*/ 6004 w 10000"/>
                <a:gd name="connsiteY108" fmla="*/ 9847 h 10000"/>
                <a:gd name="connsiteX109" fmla="*/ 5970 w 10000"/>
                <a:gd name="connsiteY109" fmla="*/ 9816 h 10000"/>
                <a:gd name="connsiteX110" fmla="*/ 5922 w 10000"/>
                <a:gd name="connsiteY110" fmla="*/ 9752 h 10000"/>
                <a:gd name="connsiteX111" fmla="*/ 5887 w 10000"/>
                <a:gd name="connsiteY111" fmla="*/ 9682 h 10000"/>
                <a:gd name="connsiteX112" fmla="*/ 5863 w 10000"/>
                <a:gd name="connsiteY112" fmla="*/ 9606 h 10000"/>
                <a:gd name="connsiteX113" fmla="*/ 5839 w 10000"/>
                <a:gd name="connsiteY113" fmla="*/ 9459 h 10000"/>
                <a:gd name="connsiteX114" fmla="*/ 5839 w 10000"/>
                <a:gd name="connsiteY114" fmla="*/ 9459 h 10000"/>
                <a:gd name="connsiteX115" fmla="*/ 5815 w 10000"/>
                <a:gd name="connsiteY115" fmla="*/ 8893 h 10000"/>
                <a:gd name="connsiteX116" fmla="*/ 5815 w 10000"/>
                <a:gd name="connsiteY116" fmla="*/ 8321 h 10000"/>
                <a:gd name="connsiteX117" fmla="*/ 5827 w 10000"/>
                <a:gd name="connsiteY117" fmla="*/ 7182 h 10000"/>
                <a:gd name="connsiteX118" fmla="*/ 5827 w 10000"/>
                <a:gd name="connsiteY118" fmla="*/ 6616 h 10000"/>
                <a:gd name="connsiteX119" fmla="*/ 5827 w 10000"/>
                <a:gd name="connsiteY119" fmla="*/ 6043 h 10000"/>
                <a:gd name="connsiteX120" fmla="*/ 5815 w 10000"/>
                <a:gd name="connsiteY120" fmla="*/ 5477 h 10000"/>
                <a:gd name="connsiteX121" fmla="*/ 5792 w 10000"/>
                <a:gd name="connsiteY121" fmla="*/ 4905 h 10000"/>
                <a:gd name="connsiteX122" fmla="*/ 5792 w 10000"/>
                <a:gd name="connsiteY122" fmla="*/ 4905 h 10000"/>
                <a:gd name="connsiteX123" fmla="*/ 5271 w 10000"/>
                <a:gd name="connsiteY123" fmla="*/ 4866 h 10000"/>
                <a:gd name="connsiteX124" fmla="*/ 5271 w 10000"/>
                <a:gd name="connsiteY124" fmla="*/ 4866 h 10000"/>
                <a:gd name="connsiteX125" fmla="*/ 5259 w 10000"/>
                <a:gd name="connsiteY125" fmla="*/ 5452 h 10000"/>
                <a:gd name="connsiteX126" fmla="*/ 5249 w 10000"/>
                <a:gd name="connsiteY126" fmla="*/ 6043 h 10000"/>
                <a:gd name="connsiteX127" fmla="*/ 5249 w 10000"/>
                <a:gd name="connsiteY127" fmla="*/ 7214 h 10000"/>
                <a:gd name="connsiteX128" fmla="*/ 5259 w 10000"/>
                <a:gd name="connsiteY128" fmla="*/ 8391 h 10000"/>
                <a:gd name="connsiteX129" fmla="*/ 5249 w 10000"/>
                <a:gd name="connsiteY129" fmla="*/ 8982 h 10000"/>
                <a:gd name="connsiteX130" fmla="*/ 5237 w 10000"/>
                <a:gd name="connsiteY130" fmla="*/ 9567 h 10000"/>
                <a:gd name="connsiteX131" fmla="*/ 5237 w 10000"/>
                <a:gd name="connsiteY131" fmla="*/ 9567 h 10000"/>
                <a:gd name="connsiteX132" fmla="*/ 5213 w 10000"/>
                <a:gd name="connsiteY132" fmla="*/ 9625 h 10000"/>
                <a:gd name="connsiteX133" fmla="*/ 5177 w 10000"/>
                <a:gd name="connsiteY133" fmla="*/ 9676 h 10000"/>
                <a:gd name="connsiteX134" fmla="*/ 5130 w 10000"/>
                <a:gd name="connsiteY134" fmla="*/ 9720 h 10000"/>
                <a:gd name="connsiteX135" fmla="*/ 5082 w 10000"/>
                <a:gd name="connsiteY135" fmla="*/ 9765 h 10000"/>
                <a:gd name="connsiteX136" fmla="*/ 5023 w 10000"/>
                <a:gd name="connsiteY136" fmla="*/ 9809 h 10000"/>
                <a:gd name="connsiteX137" fmla="*/ 4965 w 10000"/>
                <a:gd name="connsiteY137" fmla="*/ 9841 h 10000"/>
                <a:gd name="connsiteX138" fmla="*/ 4893 w 10000"/>
                <a:gd name="connsiteY138" fmla="*/ 9873 h 10000"/>
                <a:gd name="connsiteX139" fmla="*/ 4810 w 10000"/>
                <a:gd name="connsiteY139" fmla="*/ 9905 h 10000"/>
                <a:gd name="connsiteX140" fmla="*/ 4740 w 10000"/>
                <a:gd name="connsiteY140" fmla="*/ 9924 h 10000"/>
                <a:gd name="connsiteX141" fmla="*/ 4645 w 10000"/>
                <a:gd name="connsiteY141" fmla="*/ 9949 h 10000"/>
                <a:gd name="connsiteX142" fmla="*/ 4562 w 10000"/>
                <a:gd name="connsiteY142" fmla="*/ 9962 h 10000"/>
                <a:gd name="connsiteX143" fmla="*/ 4468 w 10000"/>
                <a:gd name="connsiteY143" fmla="*/ 9975 h 10000"/>
                <a:gd name="connsiteX144" fmla="*/ 4373 w 10000"/>
                <a:gd name="connsiteY144" fmla="*/ 9987 h 10000"/>
                <a:gd name="connsiteX145" fmla="*/ 4279 w 10000"/>
                <a:gd name="connsiteY145" fmla="*/ 9987 h 10000"/>
                <a:gd name="connsiteX146" fmla="*/ 4089 w 10000"/>
                <a:gd name="connsiteY146" fmla="*/ 9987 h 10000"/>
                <a:gd name="connsiteX147" fmla="*/ 3900 w 10000"/>
                <a:gd name="connsiteY147" fmla="*/ 9975 h 10000"/>
                <a:gd name="connsiteX148" fmla="*/ 3805 w 10000"/>
                <a:gd name="connsiteY148" fmla="*/ 9962 h 10000"/>
                <a:gd name="connsiteX149" fmla="*/ 3723 w 10000"/>
                <a:gd name="connsiteY149" fmla="*/ 9943 h 10000"/>
                <a:gd name="connsiteX150" fmla="*/ 3628 w 10000"/>
                <a:gd name="connsiteY150" fmla="*/ 9924 h 10000"/>
                <a:gd name="connsiteX151" fmla="*/ 3558 w 10000"/>
                <a:gd name="connsiteY151" fmla="*/ 9898 h 10000"/>
                <a:gd name="connsiteX152" fmla="*/ 3475 w 10000"/>
                <a:gd name="connsiteY152" fmla="*/ 9866 h 10000"/>
                <a:gd name="connsiteX153" fmla="*/ 3404 w 10000"/>
                <a:gd name="connsiteY153" fmla="*/ 9835 h 10000"/>
                <a:gd name="connsiteX154" fmla="*/ 3344 w 10000"/>
                <a:gd name="connsiteY154" fmla="*/ 9803 h 10000"/>
                <a:gd name="connsiteX155" fmla="*/ 3286 w 10000"/>
                <a:gd name="connsiteY155" fmla="*/ 9765 h 10000"/>
                <a:gd name="connsiteX156" fmla="*/ 3238 w 10000"/>
                <a:gd name="connsiteY156" fmla="*/ 9720 h 10000"/>
                <a:gd name="connsiteX157" fmla="*/ 3191 w 10000"/>
                <a:gd name="connsiteY157" fmla="*/ 9676 h 10000"/>
                <a:gd name="connsiteX158" fmla="*/ 3167 w 10000"/>
                <a:gd name="connsiteY158" fmla="*/ 9625 h 10000"/>
                <a:gd name="connsiteX159" fmla="*/ 3143 w 10000"/>
                <a:gd name="connsiteY159" fmla="*/ 9574 h 10000"/>
                <a:gd name="connsiteX160" fmla="*/ 3132 w 10000"/>
                <a:gd name="connsiteY160" fmla="*/ 9517 h 10000"/>
                <a:gd name="connsiteX161" fmla="*/ 3132 w 10000"/>
                <a:gd name="connsiteY161" fmla="*/ 9459 h 10000"/>
                <a:gd name="connsiteX162" fmla="*/ 3132 w 10000"/>
                <a:gd name="connsiteY162" fmla="*/ 9459 h 10000"/>
                <a:gd name="connsiteX163" fmla="*/ 3120 w 10000"/>
                <a:gd name="connsiteY163" fmla="*/ 7379 h 10000"/>
                <a:gd name="connsiteX164" fmla="*/ 3120 w 10000"/>
                <a:gd name="connsiteY164" fmla="*/ 5293 h 10000"/>
                <a:gd name="connsiteX165" fmla="*/ 3120 w 10000"/>
                <a:gd name="connsiteY165" fmla="*/ 3212 h 10000"/>
                <a:gd name="connsiteX166" fmla="*/ 3108 w 10000"/>
                <a:gd name="connsiteY166" fmla="*/ 1132 h 10000"/>
                <a:gd name="connsiteX167" fmla="*/ 3108 w 10000"/>
                <a:gd name="connsiteY167" fmla="*/ 1132 h 10000"/>
                <a:gd name="connsiteX168" fmla="*/ 2635 w 10000"/>
                <a:gd name="connsiteY168" fmla="*/ 1412 h 10000"/>
                <a:gd name="connsiteX169" fmla="*/ 2175 w 10000"/>
                <a:gd name="connsiteY169" fmla="*/ 1698 h 10000"/>
                <a:gd name="connsiteX170" fmla="*/ 1738 w 10000"/>
                <a:gd name="connsiteY170" fmla="*/ 1991 h 10000"/>
                <a:gd name="connsiteX171" fmla="*/ 1289 w 10000"/>
                <a:gd name="connsiteY171" fmla="*/ 2284 h 10000"/>
                <a:gd name="connsiteX172" fmla="*/ 0 w 10000"/>
                <a:gd name="connsiteY172" fmla="*/ 1546 h 10000"/>
                <a:gd name="connsiteX173" fmla="*/ 922 w 10000"/>
                <a:gd name="connsiteY173" fmla="*/ 954 h 10000"/>
                <a:gd name="connsiteX174" fmla="*/ 1845 w 10000"/>
                <a:gd name="connsiteY174" fmla="*/ 356 h 10000"/>
                <a:gd name="connsiteX175" fmla="*/ 1845 w 10000"/>
                <a:gd name="connsiteY175" fmla="*/ 356 h 10000"/>
                <a:gd name="connsiteX0" fmla="*/ 1845 w 10000"/>
                <a:gd name="connsiteY0" fmla="*/ 356 h 10000"/>
                <a:gd name="connsiteX1" fmla="*/ 1845 w 10000"/>
                <a:gd name="connsiteY1" fmla="*/ 356 h 10000"/>
                <a:gd name="connsiteX2" fmla="*/ 1962 w 10000"/>
                <a:gd name="connsiteY2" fmla="*/ 280 h 10000"/>
                <a:gd name="connsiteX3" fmla="*/ 2105 w 10000"/>
                <a:gd name="connsiteY3" fmla="*/ 210 h 10000"/>
                <a:gd name="connsiteX4" fmla="*/ 2246 w 10000"/>
                <a:gd name="connsiteY4" fmla="*/ 153 h 10000"/>
                <a:gd name="connsiteX5" fmla="*/ 2400 w 10000"/>
                <a:gd name="connsiteY5" fmla="*/ 108 h 10000"/>
                <a:gd name="connsiteX6" fmla="*/ 2566 w 10000"/>
                <a:gd name="connsiteY6" fmla="*/ 70 h 10000"/>
                <a:gd name="connsiteX7" fmla="*/ 2730 w 10000"/>
                <a:gd name="connsiteY7" fmla="*/ 45 h 10000"/>
                <a:gd name="connsiteX8" fmla="*/ 2907 w 10000"/>
                <a:gd name="connsiteY8" fmla="*/ 25 h 10000"/>
                <a:gd name="connsiteX9" fmla="*/ 3084 w 10000"/>
                <a:gd name="connsiteY9" fmla="*/ 13 h 10000"/>
                <a:gd name="connsiteX10" fmla="*/ 3262 w 10000"/>
                <a:gd name="connsiteY10" fmla="*/ 6 h 10000"/>
                <a:gd name="connsiteX11" fmla="*/ 3451 w 10000"/>
                <a:gd name="connsiteY11" fmla="*/ 0 h 10000"/>
                <a:gd name="connsiteX12" fmla="*/ 3817 w 10000"/>
                <a:gd name="connsiteY12" fmla="*/ 0 h 10000"/>
                <a:gd name="connsiteX13" fmla="*/ 4184 w 10000"/>
                <a:gd name="connsiteY13" fmla="*/ 6 h 10000"/>
                <a:gd name="connsiteX14" fmla="*/ 4538 w 10000"/>
                <a:gd name="connsiteY14" fmla="*/ 0 h 10000"/>
                <a:gd name="connsiteX15" fmla="*/ 4538 w 10000"/>
                <a:gd name="connsiteY15" fmla="*/ 0 h 10000"/>
                <a:gd name="connsiteX16" fmla="*/ 5094 w 10000"/>
                <a:gd name="connsiteY16" fmla="*/ 6 h 10000"/>
                <a:gd name="connsiteX17" fmla="*/ 5638 w 10000"/>
                <a:gd name="connsiteY17" fmla="*/ 6 h 10000"/>
                <a:gd name="connsiteX18" fmla="*/ 6194 w 10000"/>
                <a:gd name="connsiteY18" fmla="*/ 0 h 10000"/>
                <a:gd name="connsiteX19" fmla="*/ 6749 w 10000"/>
                <a:gd name="connsiteY19" fmla="*/ 6 h 10000"/>
                <a:gd name="connsiteX20" fmla="*/ 7021 w 10000"/>
                <a:gd name="connsiteY20" fmla="*/ 13 h 10000"/>
                <a:gd name="connsiteX21" fmla="*/ 7292 w 10000"/>
                <a:gd name="connsiteY21" fmla="*/ 19 h 10000"/>
                <a:gd name="connsiteX22" fmla="*/ 7564 w 10000"/>
                <a:gd name="connsiteY22" fmla="*/ 38 h 10000"/>
                <a:gd name="connsiteX23" fmla="*/ 7836 w 10000"/>
                <a:gd name="connsiteY23" fmla="*/ 57 h 10000"/>
                <a:gd name="connsiteX24" fmla="*/ 8109 w 10000"/>
                <a:gd name="connsiteY24" fmla="*/ 83 h 10000"/>
                <a:gd name="connsiteX25" fmla="*/ 8369 w 10000"/>
                <a:gd name="connsiteY25" fmla="*/ 121 h 10000"/>
                <a:gd name="connsiteX26" fmla="*/ 8641 w 10000"/>
                <a:gd name="connsiteY26" fmla="*/ 159 h 10000"/>
                <a:gd name="connsiteX27" fmla="*/ 8901 w 10000"/>
                <a:gd name="connsiteY27" fmla="*/ 216 h 10000"/>
                <a:gd name="connsiteX28" fmla="*/ 8901 w 10000"/>
                <a:gd name="connsiteY28" fmla="*/ 216 h 10000"/>
                <a:gd name="connsiteX29" fmla="*/ 9054 w 10000"/>
                <a:gd name="connsiteY29" fmla="*/ 254 h 10000"/>
                <a:gd name="connsiteX30" fmla="*/ 9184 w 10000"/>
                <a:gd name="connsiteY30" fmla="*/ 305 h 10000"/>
                <a:gd name="connsiteX31" fmla="*/ 9314 w 10000"/>
                <a:gd name="connsiteY31" fmla="*/ 363 h 10000"/>
                <a:gd name="connsiteX32" fmla="*/ 9432 w 10000"/>
                <a:gd name="connsiteY32" fmla="*/ 426 h 10000"/>
                <a:gd name="connsiteX33" fmla="*/ 9527 w 10000"/>
                <a:gd name="connsiteY33" fmla="*/ 490 h 10000"/>
                <a:gd name="connsiteX34" fmla="*/ 9610 w 10000"/>
                <a:gd name="connsiteY34" fmla="*/ 566 h 10000"/>
                <a:gd name="connsiteX35" fmla="*/ 9692 w 10000"/>
                <a:gd name="connsiteY35" fmla="*/ 642 h 10000"/>
                <a:gd name="connsiteX36" fmla="*/ 9752 w 10000"/>
                <a:gd name="connsiteY36" fmla="*/ 725 h 10000"/>
                <a:gd name="connsiteX37" fmla="*/ 9811 w 10000"/>
                <a:gd name="connsiteY37" fmla="*/ 808 h 10000"/>
                <a:gd name="connsiteX38" fmla="*/ 9859 w 10000"/>
                <a:gd name="connsiteY38" fmla="*/ 897 h 10000"/>
                <a:gd name="connsiteX39" fmla="*/ 9905 w 10000"/>
                <a:gd name="connsiteY39" fmla="*/ 986 h 10000"/>
                <a:gd name="connsiteX40" fmla="*/ 9929 w 10000"/>
                <a:gd name="connsiteY40" fmla="*/ 1075 h 10000"/>
                <a:gd name="connsiteX41" fmla="*/ 9976 w 10000"/>
                <a:gd name="connsiteY41" fmla="*/ 1253 h 10000"/>
                <a:gd name="connsiteX42" fmla="*/ 10000 w 10000"/>
                <a:gd name="connsiteY42" fmla="*/ 1425 h 10000"/>
                <a:gd name="connsiteX43" fmla="*/ 10000 w 10000"/>
                <a:gd name="connsiteY43" fmla="*/ 1425 h 10000"/>
                <a:gd name="connsiteX44" fmla="*/ 10000 w 10000"/>
                <a:gd name="connsiteY44" fmla="*/ 2195 h 10000"/>
                <a:gd name="connsiteX45" fmla="*/ 10000 w 10000"/>
                <a:gd name="connsiteY45" fmla="*/ 2958 h 10000"/>
                <a:gd name="connsiteX46" fmla="*/ 10000 w 10000"/>
                <a:gd name="connsiteY46" fmla="*/ 3721 h 10000"/>
                <a:gd name="connsiteX47" fmla="*/ 9988 w 10000"/>
                <a:gd name="connsiteY47" fmla="*/ 4103 h 10000"/>
                <a:gd name="connsiteX48" fmla="*/ 9976 w 10000"/>
                <a:gd name="connsiteY48" fmla="*/ 4485 h 10000"/>
                <a:gd name="connsiteX49" fmla="*/ 9976 w 10000"/>
                <a:gd name="connsiteY49" fmla="*/ 4485 h 10000"/>
                <a:gd name="connsiteX50" fmla="*/ 9976 w 10000"/>
                <a:gd name="connsiteY50" fmla="*/ 4536 h 10000"/>
                <a:gd name="connsiteX51" fmla="*/ 9964 w 10000"/>
                <a:gd name="connsiteY51" fmla="*/ 4574 h 10000"/>
                <a:gd name="connsiteX52" fmla="*/ 9953 w 10000"/>
                <a:gd name="connsiteY52" fmla="*/ 4618 h 10000"/>
                <a:gd name="connsiteX53" fmla="*/ 9929 w 10000"/>
                <a:gd name="connsiteY53" fmla="*/ 4650 h 10000"/>
                <a:gd name="connsiteX54" fmla="*/ 9905 w 10000"/>
                <a:gd name="connsiteY54" fmla="*/ 4688 h 10000"/>
                <a:gd name="connsiteX55" fmla="*/ 9869 w 10000"/>
                <a:gd name="connsiteY55" fmla="*/ 4720 h 10000"/>
                <a:gd name="connsiteX56" fmla="*/ 9823 w 10000"/>
                <a:gd name="connsiteY56" fmla="*/ 4752 h 10000"/>
                <a:gd name="connsiteX57" fmla="*/ 9775 w 10000"/>
                <a:gd name="connsiteY57" fmla="*/ 4777 h 10000"/>
                <a:gd name="connsiteX58" fmla="*/ 9669 w 10000"/>
                <a:gd name="connsiteY58" fmla="*/ 4822 h 10000"/>
                <a:gd name="connsiteX59" fmla="*/ 9539 w 10000"/>
                <a:gd name="connsiteY59" fmla="*/ 4860 h 10000"/>
                <a:gd name="connsiteX60" fmla="*/ 9408 w 10000"/>
                <a:gd name="connsiteY60" fmla="*/ 4885 h 10000"/>
                <a:gd name="connsiteX61" fmla="*/ 9267 w 10000"/>
                <a:gd name="connsiteY61" fmla="*/ 4898 h 10000"/>
                <a:gd name="connsiteX62" fmla="*/ 9125 w 10000"/>
                <a:gd name="connsiteY62" fmla="*/ 4898 h 10000"/>
                <a:gd name="connsiteX63" fmla="*/ 8983 w 10000"/>
                <a:gd name="connsiteY63" fmla="*/ 4892 h 10000"/>
                <a:gd name="connsiteX64" fmla="*/ 8853 w 10000"/>
                <a:gd name="connsiteY64" fmla="*/ 4866 h 10000"/>
                <a:gd name="connsiteX65" fmla="*/ 8735 w 10000"/>
                <a:gd name="connsiteY65" fmla="*/ 4835 h 10000"/>
                <a:gd name="connsiteX66" fmla="*/ 8675 w 10000"/>
                <a:gd name="connsiteY66" fmla="*/ 4809 h 10000"/>
                <a:gd name="connsiteX67" fmla="*/ 8629 w 10000"/>
                <a:gd name="connsiteY67" fmla="*/ 4784 h 10000"/>
                <a:gd name="connsiteX68" fmla="*/ 8581 w 10000"/>
                <a:gd name="connsiteY68" fmla="*/ 4758 h 10000"/>
                <a:gd name="connsiteX69" fmla="*/ 8546 w 10000"/>
                <a:gd name="connsiteY69" fmla="*/ 4726 h 10000"/>
                <a:gd name="connsiteX70" fmla="*/ 8510 w 10000"/>
                <a:gd name="connsiteY70" fmla="*/ 4688 h 10000"/>
                <a:gd name="connsiteX71" fmla="*/ 8486 w 10000"/>
                <a:gd name="connsiteY71" fmla="*/ 4650 h 10000"/>
                <a:gd name="connsiteX72" fmla="*/ 8475 w 10000"/>
                <a:gd name="connsiteY72" fmla="*/ 4612 h 10000"/>
                <a:gd name="connsiteX73" fmla="*/ 8463 w 10000"/>
                <a:gd name="connsiteY73" fmla="*/ 4561 h 10000"/>
                <a:gd name="connsiteX74" fmla="*/ 8463 w 10000"/>
                <a:gd name="connsiteY74" fmla="*/ 4561 h 10000"/>
                <a:gd name="connsiteX75" fmla="*/ 8439 w 10000"/>
                <a:gd name="connsiteY75" fmla="*/ 4198 h 10000"/>
                <a:gd name="connsiteX76" fmla="*/ 8427 w 10000"/>
                <a:gd name="connsiteY76" fmla="*/ 3836 h 10000"/>
                <a:gd name="connsiteX77" fmla="*/ 8427 w 10000"/>
                <a:gd name="connsiteY77" fmla="*/ 3104 h 10000"/>
                <a:gd name="connsiteX78" fmla="*/ 8439 w 10000"/>
                <a:gd name="connsiteY78" fmla="*/ 2373 h 10000"/>
                <a:gd name="connsiteX79" fmla="*/ 8439 w 10000"/>
                <a:gd name="connsiteY79" fmla="*/ 2004 h 10000"/>
                <a:gd name="connsiteX80" fmla="*/ 8427 w 10000"/>
                <a:gd name="connsiteY80" fmla="*/ 1641 h 10000"/>
                <a:gd name="connsiteX81" fmla="*/ 8427 w 10000"/>
                <a:gd name="connsiteY81" fmla="*/ 1641 h 10000"/>
                <a:gd name="connsiteX82" fmla="*/ 7860 w 10000"/>
                <a:gd name="connsiteY82" fmla="*/ 1635 h 10000"/>
                <a:gd name="connsiteX83" fmla="*/ 7860 w 10000"/>
                <a:gd name="connsiteY83" fmla="*/ 1635 h 10000"/>
                <a:gd name="connsiteX84" fmla="*/ 7860 w 10000"/>
                <a:gd name="connsiteY84" fmla="*/ 5490 h 10000"/>
                <a:gd name="connsiteX85" fmla="*/ 7860 w 10000"/>
                <a:gd name="connsiteY85" fmla="*/ 9351 h 10000"/>
                <a:gd name="connsiteX86" fmla="*/ 7860 w 10000"/>
                <a:gd name="connsiteY86" fmla="*/ 9351 h 10000"/>
                <a:gd name="connsiteX87" fmla="*/ 7860 w 10000"/>
                <a:gd name="connsiteY87" fmla="*/ 9434 h 10000"/>
                <a:gd name="connsiteX88" fmla="*/ 7848 w 10000"/>
                <a:gd name="connsiteY88" fmla="*/ 9517 h 10000"/>
                <a:gd name="connsiteX89" fmla="*/ 7801 w 10000"/>
                <a:gd name="connsiteY89" fmla="*/ 9593 h 10000"/>
                <a:gd name="connsiteX90" fmla="*/ 7753 w 10000"/>
                <a:gd name="connsiteY90" fmla="*/ 9663 h 10000"/>
                <a:gd name="connsiteX91" fmla="*/ 7683 w 10000"/>
                <a:gd name="connsiteY91" fmla="*/ 9726 h 10000"/>
                <a:gd name="connsiteX92" fmla="*/ 7600 w 10000"/>
                <a:gd name="connsiteY92" fmla="*/ 9790 h 10000"/>
                <a:gd name="connsiteX93" fmla="*/ 7493 w 10000"/>
                <a:gd name="connsiteY93" fmla="*/ 9841 h 10000"/>
                <a:gd name="connsiteX94" fmla="*/ 7388 w 10000"/>
                <a:gd name="connsiteY94" fmla="*/ 9892 h 10000"/>
                <a:gd name="connsiteX95" fmla="*/ 7270 w 10000"/>
                <a:gd name="connsiteY95" fmla="*/ 9930 h 10000"/>
                <a:gd name="connsiteX96" fmla="*/ 7140 w 10000"/>
                <a:gd name="connsiteY96" fmla="*/ 9962 h 10000"/>
                <a:gd name="connsiteX97" fmla="*/ 7009 w 10000"/>
                <a:gd name="connsiteY97" fmla="*/ 9981 h 10000"/>
                <a:gd name="connsiteX98" fmla="*/ 6868 w 10000"/>
                <a:gd name="connsiteY98" fmla="*/ 9994 h 10000"/>
                <a:gd name="connsiteX99" fmla="*/ 6727 w 10000"/>
                <a:gd name="connsiteY99" fmla="*/ 10000 h 10000"/>
                <a:gd name="connsiteX100" fmla="*/ 6584 w 10000"/>
                <a:gd name="connsiteY100" fmla="*/ 9994 h 10000"/>
                <a:gd name="connsiteX101" fmla="*/ 6443 w 10000"/>
                <a:gd name="connsiteY101" fmla="*/ 9975 h 10000"/>
                <a:gd name="connsiteX102" fmla="*/ 6300 w 10000"/>
                <a:gd name="connsiteY102" fmla="*/ 9943 h 10000"/>
                <a:gd name="connsiteX103" fmla="*/ 6300 w 10000"/>
                <a:gd name="connsiteY103" fmla="*/ 9943 h 10000"/>
                <a:gd name="connsiteX104" fmla="*/ 6218 w 10000"/>
                <a:gd name="connsiteY104" fmla="*/ 9930 h 10000"/>
                <a:gd name="connsiteX105" fmla="*/ 6159 w 10000"/>
                <a:gd name="connsiteY105" fmla="*/ 9917 h 10000"/>
                <a:gd name="connsiteX106" fmla="*/ 6099 w 10000"/>
                <a:gd name="connsiteY106" fmla="*/ 9898 h 10000"/>
                <a:gd name="connsiteX107" fmla="*/ 6052 w 10000"/>
                <a:gd name="connsiteY107" fmla="*/ 9873 h 10000"/>
                <a:gd name="connsiteX108" fmla="*/ 6004 w 10000"/>
                <a:gd name="connsiteY108" fmla="*/ 9847 h 10000"/>
                <a:gd name="connsiteX109" fmla="*/ 5970 w 10000"/>
                <a:gd name="connsiteY109" fmla="*/ 9816 h 10000"/>
                <a:gd name="connsiteX110" fmla="*/ 5922 w 10000"/>
                <a:gd name="connsiteY110" fmla="*/ 9752 h 10000"/>
                <a:gd name="connsiteX111" fmla="*/ 5887 w 10000"/>
                <a:gd name="connsiteY111" fmla="*/ 9682 h 10000"/>
                <a:gd name="connsiteX112" fmla="*/ 5863 w 10000"/>
                <a:gd name="connsiteY112" fmla="*/ 9606 h 10000"/>
                <a:gd name="connsiteX113" fmla="*/ 5839 w 10000"/>
                <a:gd name="connsiteY113" fmla="*/ 9459 h 10000"/>
                <a:gd name="connsiteX114" fmla="*/ 5839 w 10000"/>
                <a:gd name="connsiteY114" fmla="*/ 9459 h 10000"/>
                <a:gd name="connsiteX115" fmla="*/ 5815 w 10000"/>
                <a:gd name="connsiteY115" fmla="*/ 8893 h 10000"/>
                <a:gd name="connsiteX116" fmla="*/ 5815 w 10000"/>
                <a:gd name="connsiteY116" fmla="*/ 8321 h 10000"/>
                <a:gd name="connsiteX117" fmla="*/ 5827 w 10000"/>
                <a:gd name="connsiteY117" fmla="*/ 7182 h 10000"/>
                <a:gd name="connsiteX118" fmla="*/ 5827 w 10000"/>
                <a:gd name="connsiteY118" fmla="*/ 6616 h 10000"/>
                <a:gd name="connsiteX119" fmla="*/ 5827 w 10000"/>
                <a:gd name="connsiteY119" fmla="*/ 6043 h 10000"/>
                <a:gd name="connsiteX120" fmla="*/ 5815 w 10000"/>
                <a:gd name="connsiteY120" fmla="*/ 5477 h 10000"/>
                <a:gd name="connsiteX121" fmla="*/ 5792 w 10000"/>
                <a:gd name="connsiteY121" fmla="*/ 4905 h 10000"/>
                <a:gd name="connsiteX122" fmla="*/ 5792 w 10000"/>
                <a:gd name="connsiteY122" fmla="*/ 4905 h 10000"/>
                <a:gd name="connsiteX123" fmla="*/ 5271 w 10000"/>
                <a:gd name="connsiteY123" fmla="*/ 4866 h 10000"/>
                <a:gd name="connsiteX124" fmla="*/ 5271 w 10000"/>
                <a:gd name="connsiteY124" fmla="*/ 4866 h 10000"/>
                <a:gd name="connsiteX125" fmla="*/ 5259 w 10000"/>
                <a:gd name="connsiteY125" fmla="*/ 5452 h 10000"/>
                <a:gd name="connsiteX126" fmla="*/ 5249 w 10000"/>
                <a:gd name="connsiteY126" fmla="*/ 6043 h 10000"/>
                <a:gd name="connsiteX127" fmla="*/ 5249 w 10000"/>
                <a:gd name="connsiteY127" fmla="*/ 7214 h 10000"/>
                <a:gd name="connsiteX128" fmla="*/ 5259 w 10000"/>
                <a:gd name="connsiteY128" fmla="*/ 8391 h 10000"/>
                <a:gd name="connsiteX129" fmla="*/ 5249 w 10000"/>
                <a:gd name="connsiteY129" fmla="*/ 8982 h 10000"/>
                <a:gd name="connsiteX130" fmla="*/ 5237 w 10000"/>
                <a:gd name="connsiteY130" fmla="*/ 9567 h 10000"/>
                <a:gd name="connsiteX131" fmla="*/ 5237 w 10000"/>
                <a:gd name="connsiteY131" fmla="*/ 9567 h 10000"/>
                <a:gd name="connsiteX132" fmla="*/ 5213 w 10000"/>
                <a:gd name="connsiteY132" fmla="*/ 9625 h 10000"/>
                <a:gd name="connsiteX133" fmla="*/ 5177 w 10000"/>
                <a:gd name="connsiteY133" fmla="*/ 9676 h 10000"/>
                <a:gd name="connsiteX134" fmla="*/ 5130 w 10000"/>
                <a:gd name="connsiteY134" fmla="*/ 9720 h 10000"/>
                <a:gd name="connsiteX135" fmla="*/ 5082 w 10000"/>
                <a:gd name="connsiteY135" fmla="*/ 9765 h 10000"/>
                <a:gd name="connsiteX136" fmla="*/ 5023 w 10000"/>
                <a:gd name="connsiteY136" fmla="*/ 9809 h 10000"/>
                <a:gd name="connsiteX137" fmla="*/ 4965 w 10000"/>
                <a:gd name="connsiteY137" fmla="*/ 9841 h 10000"/>
                <a:gd name="connsiteX138" fmla="*/ 4893 w 10000"/>
                <a:gd name="connsiteY138" fmla="*/ 9873 h 10000"/>
                <a:gd name="connsiteX139" fmla="*/ 4810 w 10000"/>
                <a:gd name="connsiteY139" fmla="*/ 9905 h 10000"/>
                <a:gd name="connsiteX140" fmla="*/ 4740 w 10000"/>
                <a:gd name="connsiteY140" fmla="*/ 9924 h 10000"/>
                <a:gd name="connsiteX141" fmla="*/ 4645 w 10000"/>
                <a:gd name="connsiteY141" fmla="*/ 9949 h 10000"/>
                <a:gd name="connsiteX142" fmla="*/ 4562 w 10000"/>
                <a:gd name="connsiteY142" fmla="*/ 9962 h 10000"/>
                <a:gd name="connsiteX143" fmla="*/ 4468 w 10000"/>
                <a:gd name="connsiteY143" fmla="*/ 9975 h 10000"/>
                <a:gd name="connsiteX144" fmla="*/ 4373 w 10000"/>
                <a:gd name="connsiteY144" fmla="*/ 9987 h 10000"/>
                <a:gd name="connsiteX145" fmla="*/ 4279 w 10000"/>
                <a:gd name="connsiteY145" fmla="*/ 9987 h 10000"/>
                <a:gd name="connsiteX146" fmla="*/ 4089 w 10000"/>
                <a:gd name="connsiteY146" fmla="*/ 9987 h 10000"/>
                <a:gd name="connsiteX147" fmla="*/ 3900 w 10000"/>
                <a:gd name="connsiteY147" fmla="*/ 9975 h 10000"/>
                <a:gd name="connsiteX148" fmla="*/ 3805 w 10000"/>
                <a:gd name="connsiteY148" fmla="*/ 9962 h 10000"/>
                <a:gd name="connsiteX149" fmla="*/ 3723 w 10000"/>
                <a:gd name="connsiteY149" fmla="*/ 9943 h 10000"/>
                <a:gd name="connsiteX150" fmla="*/ 3628 w 10000"/>
                <a:gd name="connsiteY150" fmla="*/ 9924 h 10000"/>
                <a:gd name="connsiteX151" fmla="*/ 3558 w 10000"/>
                <a:gd name="connsiteY151" fmla="*/ 9898 h 10000"/>
                <a:gd name="connsiteX152" fmla="*/ 3475 w 10000"/>
                <a:gd name="connsiteY152" fmla="*/ 9866 h 10000"/>
                <a:gd name="connsiteX153" fmla="*/ 3404 w 10000"/>
                <a:gd name="connsiteY153" fmla="*/ 9835 h 10000"/>
                <a:gd name="connsiteX154" fmla="*/ 3344 w 10000"/>
                <a:gd name="connsiteY154" fmla="*/ 9803 h 10000"/>
                <a:gd name="connsiteX155" fmla="*/ 3286 w 10000"/>
                <a:gd name="connsiteY155" fmla="*/ 9765 h 10000"/>
                <a:gd name="connsiteX156" fmla="*/ 3238 w 10000"/>
                <a:gd name="connsiteY156" fmla="*/ 9720 h 10000"/>
                <a:gd name="connsiteX157" fmla="*/ 3191 w 10000"/>
                <a:gd name="connsiteY157" fmla="*/ 9676 h 10000"/>
                <a:gd name="connsiteX158" fmla="*/ 3167 w 10000"/>
                <a:gd name="connsiteY158" fmla="*/ 9625 h 10000"/>
                <a:gd name="connsiteX159" fmla="*/ 3143 w 10000"/>
                <a:gd name="connsiteY159" fmla="*/ 9574 h 10000"/>
                <a:gd name="connsiteX160" fmla="*/ 3132 w 10000"/>
                <a:gd name="connsiteY160" fmla="*/ 9517 h 10000"/>
                <a:gd name="connsiteX161" fmla="*/ 3132 w 10000"/>
                <a:gd name="connsiteY161" fmla="*/ 9459 h 10000"/>
                <a:gd name="connsiteX162" fmla="*/ 3132 w 10000"/>
                <a:gd name="connsiteY162" fmla="*/ 9459 h 10000"/>
                <a:gd name="connsiteX163" fmla="*/ 3120 w 10000"/>
                <a:gd name="connsiteY163" fmla="*/ 7379 h 10000"/>
                <a:gd name="connsiteX164" fmla="*/ 3120 w 10000"/>
                <a:gd name="connsiteY164" fmla="*/ 5293 h 10000"/>
                <a:gd name="connsiteX165" fmla="*/ 3120 w 10000"/>
                <a:gd name="connsiteY165" fmla="*/ 3212 h 10000"/>
                <a:gd name="connsiteX166" fmla="*/ 3108 w 10000"/>
                <a:gd name="connsiteY166" fmla="*/ 1132 h 10000"/>
                <a:gd name="connsiteX167" fmla="*/ 3108 w 10000"/>
                <a:gd name="connsiteY167" fmla="*/ 1132 h 10000"/>
                <a:gd name="connsiteX168" fmla="*/ 2635 w 10000"/>
                <a:gd name="connsiteY168" fmla="*/ 1412 h 10000"/>
                <a:gd name="connsiteX169" fmla="*/ 2175 w 10000"/>
                <a:gd name="connsiteY169" fmla="*/ 1698 h 10000"/>
                <a:gd name="connsiteX170" fmla="*/ 1738 w 10000"/>
                <a:gd name="connsiteY170" fmla="*/ 1991 h 10000"/>
                <a:gd name="connsiteX171" fmla="*/ 0 w 10000"/>
                <a:gd name="connsiteY171" fmla="*/ 1546 h 10000"/>
                <a:gd name="connsiteX172" fmla="*/ 922 w 10000"/>
                <a:gd name="connsiteY172" fmla="*/ 954 h 10000"/>
                <a:gd name="connsiteX173" fmla="*/ 1845 w 10000"/>
                <a:gd name="connsiteY173" fmla="*/ 356 h 10000"/>
                <a:gd name="connsiteX174" fmla="*/ 1845 w 10000"/>
                <a:gd name="connsiteY174" fmla="*/ 356 h 10000"/>
                <a:gd name="connsiteX0" fmla="*/ 923 w 9078"/>
                <a:gd name="connsiteY0" fmla="*/ 356 h 10000"/>
                <a:gd name="connsiteX1" fmla="*/ 923 w 9078"/>
                <a:gd name="connsiteY1" fmla="*/ 356 h 10000"/>
                <a:gd name="connsiteX2" fmla="*/ 1040 w 9078"/>
                <a:gd name="connsiteY2" fmla="*/ 280 h 10000"/>
                <a:gd name="connsiteX3" fmla="*/ 1183 w 9078"/>
                <a:gd name="connsiteY3" fmla="*/ 210 h 10000"/>
                <a:gd name="connsiteX4" fmla="*/ 1324 w 9078"/>
                <a:gd name="connsiteY4" fmla="*/ 153 h 10000"/>
                <a:gd name="connsiteX5" fmla="*/ 1478 w 9078"/>
                <a:gd name="connsiteY5" fmla="*/ 108 h 10000"/>
                <a:gd name="connsiteX6" fmla="*/ 1644 w 9078"/>
                <a:gd name="connsiteY6" fmla="*/ 70 h 10000"/>
                <a:gd name="connsiteX7" fmla="*/ 1808 w 9078"/>
                <a:gd name="connsiteY7" fmla="*/ 45 h 10000"/>
                <a:gd name="connsiteX8" fmla="*/ 1985 w 9078"/>
                <a:gd name="connsiteY8" fmla="*/ 25 h 10000"/>
                <a:gd name="connsiteX9" fmla="*/ 2162 w 9078"/>
                <a:gd name="connsiteY9" fmla="*/ 13 h 10000"/>
                <a:gd name="connsiteX10" fmla="*/ 2340 w 9078"/>
                <a:gd name="connsiteY10" fmla="*/ 6 h 10000"/>
                <a:gd name="connsiteX11" fmla="*/ 2529 w 9078"/>
                <a:gd name="connsiteY11" fmla="*/ 0 h 10000"/>
                <a:gd name="connsiteX12" fmla="*/ 2895 w 9078"/>
                <a:gd name="connsiteY12" fmla="*/ 0 h 10000"/>
                <a:gd name="connsiteX13" fmla="*/ 3262 w 9078"/>
                <a:gd name="connsiteY13" fmla="*/ 6 h 10000"/>
                <a:gd name="connsiteX14" fmla="*/ 3616 w 9078"/>
                <a:gd name="connsiteY14" fmla="*/ 0 h 10000"/>
                <a:gd name="connsiteX15" fmla="*/ 3616 w 9078"/>
                <a:gd name="connsiteY15" fmla="*/ 0 h 10000"/>
                <a:gd name="connsiteX16" fmla="*/ 4172 w 9078"/>
                <a:gd name="connsiteY16" fmla="*/ 6 h 10000"/>
                <a:gd name="connsiteX17" fmla="*/ 4716 w 9078"/>
                <a:gd name="connsiteY17" fmla="*/ 6 h 10000"/>
                <a:gd name="connsiteX18" fmla="*/ 5272 w 9078"/>
                <a:gd name="connsiteY18" fmla="*/ 0 h 10000"/>
                <a:gd name="connsiteX19" fmla="*/ 5827 w 9078"/>
                <a:gd name="connsiteY19" fmla="*/ 6 h 10000"/>
                <a:gd name="connsiteX20" fmla="*/ 6099 w 9078"/>
                <a:gd name="connsiteY20" fmla="*/ 13 h 10000"/>
                <a:gd name="connsiteX21" fmla="*/ 6370 w 9078"/>
                <a:gd name="connsiteY21" fmla="*/ 19 h 10000"/>
                <a:gd name="connsiteX22" fmla="*/ 6642 w 9078"/>
                <a:gd name="connsiteY22" fmla="*/ 38 h 10000"/>
                <a:gd name="connsiteX23" fmla="*/ 6914 w 9078"/>
                <a:gd name="connsiteY23" fmla="*/ 57 h 10000"/>
                <a:gd name="connsiteX24" fmla="*/ 7187 w 9078"/>
                <a:gd name="connsiteY24" fmla="*/ 83 h 10000"/>
                <a:gd name="connsiteX25" fmla="*/ 7447 w 9078"/>
                <a:gd name="connsiteY25" fmla="*/ 121 h 10000"/>
                <a:gd name="connsiteX26" fmla="*/ 7719 w 9078"/>
                <a:gd name="connsiteY26" fmla="*/ 159 h 10000"/>
                <a:gd name="connsiteX27" fmla="*/ 7979 w 9078"/>
                <a:gd name="connsiteY27" fmla="*/ 216 h 10000"/>
                <a:gd name="connsiteX28" fmla="*/ 7979 w 9078"/>
                <a:gd name="connsiteY28" fmla="*/ 216 h 10000"/>
                <a:gd name="connsiteX29" fmla="*/ 8132 w 9078"/>
                <a:gd name="connsiteY29" fmla="*/ 254 h 10000"/>
                <a:gd name="connsiteX30" fmla="*/ 8262 w 9078"/>
                <a:gd name="connsiteY30" fmla="*/ 305 h 10000"/>
                <a:gd name="connsiteX31" fmla="*/ 8392 w 9078"/>
                <a:gd name="connsiteY31" fmla="*/ 363 h 10000"/>
                <a:gd name="connsiteX32" fmla="*/ 8510 w 9078"/>
                <a:gd name="connsiteY32" fmla="*/ 426 h 10000"/>
                <a:gd name="connsiteX33" fmla="*/ 8605 w 9078"/>
                <a:gd name="connsiteY33" fmla="*/ 490 h 10000"/>
                <a:gd name="connsiteX34" fmla="*/ 8688 w 9078"/>
                <a:gd name="connsiteY34" fmla="*/ 566 h 10000"/>
                <a:gd name="connsiteX35" fmla="*/ 8770 w 9078"/>
                <a:gd name="connsiteY35" fmla="*/ 642 h 10000"/>
                <a:gd name="connsiteX36" fmla="*/ 8830 w 9078"/>
                <a:gd name="connsiteY36" fmla="*/ 725 h 10000"/>
                <a:gd name="connsiteX37" fmla="*/ 8889 w 9078"/>
                <a:gd name="connsiteY37" fmla="*/ 808 h 10000"/>
                <a:gd name="connsiteX38" fmla="*/ 8937 w 9078"/>
                <a:gd name="connsiteY38" fmla="*/ 897 h 10000"/>
                <a:gd name="connsiteX39" fmla="*/ 8983 w 9078"/>
                <a:gd name="connsiteY39" fmla="*/ 986 h 10000"/>
                <a:gd name="connsiteX40" fmla="*/ 9007 w 9078"/>
                <a:gd name="connsiteY40" fmla="*/ 1075 h 10000"/>
                <a:gd name="connsiteX41" fmla="*/ 9054 w 9078"/>
                <a:gd name="connsiteY41" fmla="*/ 1253 h 10000"/>
                <a:gd name="connsiteX42" fmla="*/ 9078 w 9078"/>
                <a:gd name="connsiteY42" fmla="*/ 1425 h 10000"/>
                <a:gd name="connsiteX43" fmla="*/ 9078 w 9078"/>
                <a:gd name="connsiteY43" fmla="*/ 1425 h 10000"/>
                <a:gd name="connsiteX44" fmla="*/ 9078 w 9078"/>
                <a:gd name="connsiteY44" fmla="*/ 2195 h 10000"/>
                <a:gd name="connsiteX45" fmla="*/ 9078 w 9078"/>
                <a:gd name="connsiteY45" fmla="*/ 2958 h 10000"/>
                <a:gd name="connsiteX46" fmla="*/ 9078 w 9078"/>
                <a:gd name="connsiteY46" fmla="*/ 3721 h 10000"/>
                <a:gd name="connsiteX47" fmla="*/ 9066 w 9078"/>
                <a:gd name="connsiteY47" fmla="*/ 4103 h 10000"/>
                <a:gd name="connsiteX48" fmla="*/ 9054 w 9078"/>
                <a:gd name="connsiteY48" fmla="*/ 4485 h 10000"/>
                <a:gd name="connsiteX49" fmla="*/ 9054 w 9078"/>
                <a:gd name="connsiteY49" fmla="*/ 4485 h 10000"/>
                <a:gd name="connsiteX50" fmla="*/ 9054 w 9078"/>
                <a:gd name="connsiteY50" fmla="*/ 4536 h 10000"/>
                <a:gd name="connsiteX51" fmla="*/ 9042 w 9078"/>
                <a:gd name="connsiteY51" fmla="*/ 4574 h 10000"/>
                <a:gd name="connsiteX52" fmla="*/ 9031 w 9078"/>
                <a:gd name="connsiteY52" fmla="*/ 4618 h 10000"/>
                <a:gd name="connsiteX53" fmla="*/ 9007 w 9078"/>
                <a:gd name="connsiteY53" fmla="*/ 4650 h 10000"/>
                <a:gd name="connsiteX54" fmla="*/ 8983 w 9078"/>
                <a:gd name="connsiteY54" fmla="*/ 4688 h 10000"/>
                <a:gd name="connsiteX55" fmla="*/ 8947 w 9078"/>
                <a:gd name="connsiteY55" fmla="*/ 4720 h 10000"/>
                <a:gd name="connsiteX56" fmla="*/ 8901 w 9078"/>
                <a:gd name="connsiteY56" fmla="*/ 4752 h 10000"/>
                <a:gd name="connsiteX57" fmla="*/ 8853 w 9078"/>
                <a:gd name="connsiteY57" fmla="*/ 4777 h 10000"/>
                <a:gd name="connsiteX58" fmla="*/ 8747 w 9078"/>
                <a:gd name="connsiteY58" fmla="*/ 4822 h 10000"/>
                <a:gd name="connsiteX59" fmla="*/ 8617 w 9078"/>
                <a:gd name="connsiteY59" fmla="*/ 4860 h 10000"/>
                <a:gd name="connsiteX60" fmla="*/ 8486 w 9078"/>
                <a:gd name="connsiteY60" fmla="*/ 4885 h 10000"/>
                <a:gd name="connsiteX61" fmla="*/ 8345 w 9078"/>
                <a:gd name="connsiteY61" fmla="*/ 4898 h 10000"/>
                <a:gd name="connsiteX62" fmla="*/ 8203 w 9078"/>
                <a:gd name="connsiteY62" fmla="*/ 4898 h 10000"/>
                <a:gd name="connsiteX63" fmla="*/ 8061 w 9078"/>
                <a:gd name="connsiteY63" fmla="*/ 4892 h 10000"/>
                <a:gd name="connsiteX64" fmla="*/ 7931 w 9078"/>
                <a:gd name="connsiteY64" fmla="*/ 4866 h 10000"/>
                <a:gd name="connsiteX65" fmla="*/ 7813 w 9078"/>
                <a:gd name="connsiteY65" fmla="*/ 4835 h 10000"/>
                <a:gd name="connsiteX66" fmla="*/ 7753 w 9078"/>
                <a:gd name="connsiteY66" fmla="*/ 4809 h 10000"/>
                <a:gd name="connsiteX67" fmla="*/ 7707 w 9078"/>
                <a:gd name="connsiteY67" fmla="*/ 4784 h 10000"/>
                <a:gd name="connsiteX68" fmla="*/ 7659 w 9078"/>
                <a:gd name="connsiteY68" fmla="*/ 4758 h 10000"/>
                <a:gd name="connsiteX69" fmla="*/ 7624 w 9078"/>
                <a:gd name="connsiteY69" fmla="*/ 4726 h 10000"/>
                <a:gd name="connsiteX70" fmla="*/ 7588 w 9078"/>
                <a:gd name="connsiteY70" fmla="*/ 4688 h 10000"/>
                <a:gd name="connsiteX71" fmla="*/ 7564 w 9078"/>
                <a:gd name="connsiteY71" fmla="*/ 4650 h 10000"/>
                <a:gd name="connsiteX72" fmla="*/ 7553 w 9078"/>
                <a:gd name="connsiteY72" fmla="*/ 4612 h 10000"/>
                <a:gd name="connsiteX73" fmla="*/ 7541 w 9078"/>
                <a:gd name="connsiteY73" fmla="*/ 4561 h 10000"/>
                <a:gd name="connsiteX74" fmla="*/ 7541 w 9078"/>
                <a:gd name="connsiteY74" fmla="*/ 4561 h 10000"/>
                <a:gd name="connsiteX75" fmla="*/ 7517 w 9078"/>
                <a:gd name="connsiteY75" fmla="*/ 4198 h 10000"/>
                <a:gd name="connsiteX76" fmla="*/ 7505 w 9078"/>
                <a:gd name="connsiteY76" fmla="*/ 3836 h 10000"/>
                <a:gd name="connsiteX77" fmla="*/ 7505 w 9078"/>
                <a:gd name="connsiteY77" fmla="*/ 3104 h 10000"/>
                <a:gd name="connsiteX78" fmla="*/ 7517 w 9078"/>
                <a:gd name="connsiteY78" fmla="*/ 2373 h 10000"/>
                <a:gd name="connsiteX79" fmla="*/ 7517 w 9078"/>
                <a:gd name="connsiteY79" fmla="*/ 2004 h 10000"/>
                <a:gd name="connsiteX80" fmla="*/ 7505 w 9078"/>
                <a:gd name="connsiteY80" fmla="*/ 1641 h 10000"/>
                <a:gd name="connsiteX81" fmla="*/ 7505 w 9078"/>
                <a:gd name="connsiteY81" fmla="*/ 1641 h 10000"/>
                <a:gd name="connsiteX82" fmla="*/ 6938 w 9078"/>
                <a:gd name="connsiteY82" fmla="*/ 1635 h 10000"/>
                <a:gd name="connsiteX83" fmla="*/ 6938 w 9078"/>
                <a:gd name="connsiteY83" fmla="*/ 1635 h 10000"/>
                <a:gd name="connsiteX84" fmla="*/ 6938 w 9078"/>
                <a:gd name="connsiteY84" fmla="*/ 5490 h 10000"/>
                <a:gd name="connsiteX85" fmla="*/ 6938 w 9078"/>
                <a:gd name="connsiteY85" fmla="*/ 9351 h 10000"/>
                <a:gd name="connsiteX86" fmla="*/ 6938 w 9078"/>
                <a:gd name="connsiteY86" fmla="*/ 9351 h 10000"/>
                <a:gd name="connsiteX87" fmla="*/ 6938 w 9078"/>
                <a:gd name="connsiteY87" fmla="*/ 9434 h 10000"/>
                <a:gd name="connsiteX88" fmla="*/ 6926 w 9078"/>
                <a:gd name="connsiteY88" fmla="*/ 9517 h 10000"/>
                <a:gd name="connsiteX89" fmla="*/ 6879 w 9078"/>
                <a:gd name="connsiteY89" fmla="*/ 9593 h 10000"/>
                <a:gd name="connsiteX90" fmla="*/ 6831 w 9078"/>
                <a:gd name="connsiteY90" fmla="*/ 9663 h 10000"/>
                <a:gd name="connsiteX91" fmla="*/ 6761 w 9078"/>
                <a:gd name="connsiteY91" fmla="*/ 9726 h 10000"/>
                <a:gd name="connsiteX92" fmla="*/ 6678 w 9078"/>
                <a:gd name="connsiteY92" fmla="*/ 9790 h 10000"/>
                <a:gd name="connsiteX93" fmla="*/ 6571 w 9078"/>
                <a:gd name="connsiteY93" fmla="*/ 9841 h 10000"/>
                <a:gd name="connsiteX94" fmla="*/ 6466 w 9078"/>
                <a:gd name="connsiteY94" fmla="*/ 9892 h 10000"/>
                <a:gd name="connsiteX95" fmla="*/ 6348 w 9078"/>
                <a:gd name="connsiteY95" fmla="*/ 9930 h 10000"/>
                <a:gd name="connsiteX96" fmla="*/ 6218 w 9078"/>
                <a:gd name="connsiteY96" fmla="*/ 9962 h 10000"/>
                <a:gd name="connsiteX97" fmla="*/ 6087 w 9078"/>
                <a:gd name="connsiteY97" fmla="*/ 9981 h 10000"/>
                <a:gd name="connsiteX98" fmla="*/ 5946 w 9078"/>
                <a:gd name="connsiteY98" fmla="*/ 9994 h 10000"/>
                <a:gd name="connsiteX99" fmla="*/ 5805 w 9078"/>
                <a:gd name="connsiteY99" fmla="*/ 10000 h 10000"/>
                <a:gd name="connsiteX100" fmla="*/ 5662 w 9078"/>
                <a:gd name="connsiteY100" fmla="*/ 9994 h 10000"/>
                <a:gd name="connsiteX101" fmla="*/ 5521 w 9078"/>
                <a:gd name="connsiteY101" fmla="*/ 9975 h 10000"/>
                <a:gd name="connsiteX102" fmla="*/ 5378 w 9078"/>
                <a:gd name="connsiteY102" fmla="*/ 9943 h 10000"/>
                <a:gd name="connsiteX103" fmla="*/ 5378 w 9078"/>
                <a:gd name="connsiteY103" fmla="*/ 9943 h 10000"/>
                <a:gd name="connsiteX104" fmla="*/ 5296 w 9078"/>
                <a:gd name="connsiteY104" fmla="*/ 9930 h 10000"/>
                <a:gd name="connsiteX105" fmla="*/ 5237 w 9078"/>
                <a:gd name="connsiteY105" fmla="*/ 9917 h 10000"/>
                <a:gd name="connsiteX106" fmla="*/ 5177 w 9078"/>
                <a:gd name="connsiteY106" fmla="*/ 9898 h 10000"/>
                <a:gd name="connsiteX107" fmla="*/ 5130 w 9078"/>
                <a:gd name="connsiteY107" fmla="*/ 9873 h 10000"/>
                <a:gd name="connsiteX108" fmla="*/ 5082 w 9078"/>
                <a:gd name="connsiteY108" fmla="*/ 9847 h 10000"/>
                <a:gd name="connsiteX109" fmla="*/ 5048 w 9078"/>
                <a:gd name="connsiteY109" fmla="*/ 9816 h 10000"/>
                <a:gd name="connsiteX110" fmla="*/ 5000 w 9078"/>
                <a:gd name="connsiteY110" fmla="*/ 9752 h 10000"/>
                <a:gd name="connsiteX111" fmla="*/ 4965 w 9078"/>
                <a:gd name="connsiteY111" fmla="*/ 9682 h 10000"/>
                <a:gd name="connsiteX112" fmla="*/ 4941 w 9078"/>
                <a:gd name="connsiteY112" fmla="*/ 9606 h 10000"/>
                <a:gd name="connsiteX113" fmla="*/ 4917 w 9078"/>
                <a:gd name="connsiteY113" fmla="*/ 9459 h 10000"/>
                <a:gd name="connsiteX114" fmla="*/ 4917 w 9078"/>
                <a:gd name="connsiteY114" fmla="*/ 9459 h 10000"/>
                <a:gd name="connsiteX115" fmla="*/ 4893 w 9078"/>
                <a:gd name="connsiteY115" fmla="*/ 8893 h 10000"/>
                <a:gd name="connsiteX116" fmla="*/ 4893 w 9078"/>
                <a:gd name="connsiteY116" fmla="*/ 8321 h 10000"/>
                <a:gd name="connsiteX117" fmla="*/ 4905 w 9078"/>
                <a:gd name="connsiteY117" fmla="*/ 7182 h 10000"/>
                <a:gd name="connsiteX118" fmla="*/ 4905 w 9078"/>
                <a:gd name="connsiteY118" fmla="*/ 6616 h 10000"/>
                <a:gd name="connsiteX119" fmla="*/ 4905 w 9078"/>
                <a:gd name="connsiteY119" fmla="*/ 6043 h 10000"/>
                <a:gd name="connsiteX120" fmla="*/ 4893 w 9078"/>
                <a:gd name="connsiteY120" fmla="*/ 5477 h 10000"/>
                <a:gd name="connsiteX121" fmla="*/ 4870 w 9078"/>
                <a:gd name="connsiteY121" fmla="*/ 4905 h 10000"/>
                <a:gd name="connsiteX122" fmla="*/ 4870 w 9078"/>
                <a:gd name="connsiteY122" fmla="*/ 4905 h 10000"/>
                <a:gd name="connsiteX123" fmla="*/ 4349 w 9078"/>
                <a:gd name="connsiteY123" fmla="*/ 4866 h 10000"/>
                <a:gd name="connsiteX124" fmla="*/ 4349 w 9078"/>
                <a:gd name="connsiteY124" fmla="*/ 4866 h 10000"/>
                <a:gd name="connsiteX125" fmla="*/ 4337 w 9078"/>
                <a:gd name="connsiteY125" fmla="*/ 5452 h 10000"/>
                <a:gd name="connsiteX126" fmla="*/ 4327 w 9078"/>
                <a:gd name="connsiteY126" fmla="*/ 6043 h 10000"/>
                <a:gd name="connsiteX127" fmla="*/ 4327 w 9078"/>
                <a:gd name="connsiteY127" fmla="*/ 7214 h 10000"/>
                <a:gd name="connsiteX128" fmla="*/ 4337 w 9078"/>
                <a:gd name="connsiteY128" fmla="*/ 8391 h 10000"/>
                <a:gd name="connsiteX129" fmla="*/ 4327 w 9078"/>
                <a:gd name="connsiteY129" fmla="*/ 8982 h 10000"/>
                <a:gd name="connsiteX130" fmla="*/ 4315 w 9078"/>
                <a:gd name="connsiteY130" fmla="*/ 9567 h 10000"/>
                <a:gd name="connsiteX131" fmla="*/ 4315 w 9078"/>
                <a:gd name="connsiteY131" fmla="*/ 9567 h 10000"/>
                <a:gd name="connsiteX132" fmla="*/ 4291 w 9078"/>
                <a:gd name="connsiteY132" fmla="*/ 9625 h 10000"/>
                <a:gd name="connsiteX133" fmla="*/ 4255 w 9078"/>
                <a:gd name="connsiteY133" fmla="*/ 9676 h 10000"/>
                <a:gd name="connsiteX134" fmla="*/ 4208 w 9078"/>
                <a:gd name="connsiteY134" fmla="*/ 9720 h 10000"/>
                <a:gd name="connsiteX135" fmla="*/ 4160 w 9078"/>
                <a:gd name="connsiteY135" fmla="*/ 9765 h 10000"/>
                <a:gd name="connsiteX136" fmla="*/ 4101 w 9078"/>
                <a:gd name="connsiteY136" fmla="*/ 9809 h 10000"/>
                <a:gd name="connsiteX137" fmla="*/ 4043 w 9078"/>
                <a:gd name="connsiteY137" fmla="*/ 9841 h 10000"/>
                <a:gd name="connsiteX138" fmla="*/ 3971 w 9078"/>
                <a:gd name="connsiteY138" fmla="*/ 9873 h 10000"/>
                <a:gd name="connsiteX139" fmla="*/ 3888 w 9078"/>
                <a:gd name="connsiteY139" fmla="*/ 9905 h 10000"/>
                <a:gd name="connsiteX140" fmla="*/ 3818 w 9078"/>
                <a:gd name="connsiteY140" fmla="*/ 9924 h 10000"/>
                <a:gd name="connsiteX141" fmla="*/ 3723 w 9078"/>
                <a:gd name="connsiteY141" fmla="*/ 9949 h 10000"/>
                <a:gd name="connsiteX142" fmla="*/ 3640 w 9078"/>
                <a:gd name="connsiteY142" fmla="*/ 9962 h 10000"/>
                <a:gd name="connsiteX143" fmla="*/ 3546 w 9078"/>
                <a:gd name="connsiteY143" fmla="*/ 9975 h 10000"/>
                <a:gd name="connsiteX144" fmla="*/ 3451 w 9078"/>
                <a:gd name="connsiteY144" fmla="*/ 9987 h 10000"/>
                <a:gd name="connsiteX145" fmla="*/ 3357 w 9078"/>
                <a:gd name="connsiteY145" fmla="*/ 9987 h 10000"/>
                <a:gd name="connsiteX146" fmla="*/ 3167 w 9078"/>
                <a:gd name="connsiteY146" fmla="*/ 9987 h 10000"/>
                <a:gd name="connsiteX147" fmla="*/ 2978 w 9078"/>
                <a:gd name="connsiteY147" fmla="*/ 9975 h 10000"/>
                <a:gd name="connsiteX148" fmla="*/ 2883 w 9078"/>
                <a:gd name="connsiteY148" fmla="*/ 9962 h 10000"/>
                <a:gd name="connsiteX149" fmla="*/ 2801 w 9078"/>
                <a:gd name="connsiteY149" fmla="*/ 9943 h 10000"/>
                <a:gd name="connsiteX150" fmla="*/ 2706 w 9078"/>
                <a:gd name="connsiteY150" fmla="*/ 9924 h 10000"/>
                <a:gd name="connsiteX151" fmla="*/ 2636 w 9078"/>
                <a:gd name="connsiteY151" fmla="*/ 9898 h 10000"/>
                <a:gd name="connsiteX152" fmla="*/ 2553 w 9078"/>
                <a:gd name="connsiteY152" fmla="*/ 9866 h 10000"/>
                <a:gd name="connsiteX153" fmla="*/ 2482 w 9078"/>
                <a:gd name="connsiteY153" fmla="*/ 9835 h 10000"/>
                <a:gd name="connsiteX154" fmla="*/ 2422 w 9078"/>
                <a:gd name="connsiteY154" fmla="*/ 9803 h 10000"/>
                <a:gd name="connsiteX155" fmla="*/ 2364 w 9078"/>
                <a:gd name="connsiteY155" fmla="*/ 9765 h 10000"/>
                <a:gd name="connsiteX156" fmla="*/ 2316 w 9078"/>
                <a:gd name="connsiteY156" fmla="*/ 9720 h 10000"/>
                <a:gd name="connsiteX157" fmla="*/ 2269 w 9078"/>
                <a:gd name="connsiteY157" fmla="*/ 9676 h 10000"/>
                <a:gd name="connsiteX158" fmla="*/ 2245 w 9078"/>
                <a:gd name="connsiteY158" fmla="*/ 9625 h 10000"/>
                <a:gd name="connsiteX159" fmla="*/ 2221 w 9078"/>
                <a:gd name="connsiteY159" fmla="*/ 9574 h 10000"/>
                <a:gd name="connsiteX160" fmla="*/ 2210 w 9078"/>
                <a:gd name="connsiteY160" fmla="*/ 9517 h 10000"/>
                <a:gd name="connsiteX161" fmla="*/ 2210 w 9078"/>
                <a:gd name="connsiteY161" fmla="*/ 9459 h 10000"/>
                <a:gd name="connsiteX162" fmla="*/ 2210 w 9078"/>
                <a:gd name="connsiteY162" fmla="*/ 9459 h 10000"/>
                <a:gd name="connsiteX163" fmla="*/ 2198 w 9078"/>
                <a:gd name="connsiteY163" fmla="*/ 7379 h 10000"/>
                <a:gd name="connsiteX164" fmla="*/ 2198 w 9078"/>
                <a:gd name="connsiteY164" fmla="*/ 5293 h 10000"/>
                <a:gd name="connsiteX165" fmla="*/ 2198 w 9078"/>
                <a:gd name="connsiteY165" fmla="*/ 3212 h 10000"/>
                <a:gd name="connsiteX166" fmla="*/ 2186 w 9078"/>
                <a:gd name="connsiteY166" fmla="*/ 1132 h 10000"/>
                <a:gd name="connsiteX167" fmla="*/ 2186 w 9078"/>
                <a:gd name="connsiteY167" fmla="*/ 1132 h 10000"/>
                <a:gd name="connsiteX168" fmla="*/ 1713 w 9078"/>
                <a:gd name="connsiteY168" fmla="*/ 1412 h 10000"/>
                <a:gd name="connsiteX169" fmla="*/ 1253 w 9078"/>
                <a:gd name="connsiteY169" fmla="*/ 1698 h 10000"/>
                <a:gd name="connsiteX170" fmla="*/ 816 w 9078"/>
                <a:gd name="connsiteY170" fmla="*/ 1991 h 10000"/>
                <a:gd name="connsiteX171" fmla="*/ 0 w 9078"/>
                <a:gd name="connsiteY171" fmla="*/ 954 h 10000"/>
                <a:gd name="connsiteX172" fmla="*/ 923 w 9078"/>
                <a:gd name="connsiteY172" fmla="*/ 356 h 10000"/>
                <a:gd name="connsiteX173" fmla="*/ 923 w 9078"/>
                <a:gd name="connsiteY173" fmla="*/ 356 h 10000"/>
                <a:gd name="connsiteX0" fmla="*/ 118 w 9101"/>
                <a:gd name="connsiteY0" fmla="*/ 356 h 10000"/>
                <a:gd name="connsiteX1" fmla="*/ 118 w 9101"/>
                <a:gd name="connsiteY1" fmla="*/ 356 h 10000"/>
                <a:gd name="connsiteX2" fmla="*/ 247 w 9101"/>
                <a:gd name="connsiteY2" fmla="*/ 280 h 10000"/>
                <a:gd name="connsiteX3" fmla="*/ 404 w 9101"/>
                <a:gd name="connsiteY3" fmla="*/ 210 h 10000"/>
                <a:gd name="connsiteX4" fmla="*/ 559 w 9101"/>
                <a:gd name="connsiteY4" fmla="*/ 153 h 10000"/>
                <a:gd name="connsiteX5" fmla="*/ 729 w 9101"/>
                <a:gd name="connsiteY5" fmla="*/ 108 h 10000"/>
                <a:gd name="connsiteX6" fmla="*/ 912 w 9101"/>
                <a:gd name="connsiteY6" fmla="*/ 70 h 10000"/>
                <a:gd name="connsiteX7" fmla="*/ 1093 w 9101"/>
                <a:gd name="connsiteY7" fmla="*/ 45 h 10000"/>
                <a:gd name="connsiteX8" fmla="*/ 1288 w 9101"/>
                <a:gd name="connsiteY8" fmla="*/ 25 h 10000"/>
                <a:gd name="connsiteX9" fmla="*/ 1483 w 9101"/>
                <a:gd name="connsiteY9" fmla="*/ 13 h 10000"/>
                <a:gd name="connsiteX10" fmla="*/ 1679 w 9101"/>
                <a:gd name="connsiteY10" fmla="*/ 6 h 10000"/>
                <a:gd name="connsiteX11" fmla="*/ 1887 w 9101"/>
                <a:gd name="connsiteY11" fmla="*/ 0 h 10000"/>
                <a:gd name="connsiteX12" fmla="*/ 2290 w 9101"/>
                <a:gd name="connsiteY12" fmla="*/ 0 h 10000"/>
                <a:gd name="connsiteX13" fmla="*/ 2694 w 9101"/>
                <a:gd name="connsiteY13" fmla="*/ 6 h 10000"/>
                <a:gd name="connsiteX14" fmla="*/ 3084 w 9101"/>
                <a:gd name="connsiteY14" fmla="*/ 0 h 10000"/>
                <a:gd name="connsiteX15" fmla="*/ 3084 w 9101"/>
                <a:gd name="connsiteY15" fmla="*/ 0 h 10000"/>
                <a:gd name="connsiteX16" fmla="*/ 3697 w 9101"/>
                <a:gd name="connsiteY16" fmla="*/ 6 h 10000"/>
                <a:gd name="connsiteX17" fmla="*/ 4296 w 9101"/>
                <a:gd name="connsiteY17" fmla="*/ 6 h 10000"/>
                <a:gd name="connsiteX18" fmla="*/ 4908 w 9101"/>
                <a:gd name="connsiteY18" fmla="*/ 0 h 10000"/>
                <a:gd name="connsiteX19" fmla="*/ 5520 w 9101"/>
                <a:gd name="connsiteY19" fmla="*/ 6 h 10000"/>
                <a:gd name="connsiteX20" fmla="*/ 5819 w 9101"/>
                <a:gd name="connsiteY20" fmla="*/ 13 h 10000"/>
                <a:gd name="connsiteX21" fmla="*/ 6118 w 9101"/>
                <a:gd name="connsiteY21" fmla="*/ 19 h 10000"/>
                <a:gd name="connsiteX22" fmla="*/ 6418 w 9101"/>
                <a:gd name="connsiteY22" fmla="*/ 38 h 10000"/>
                <a:gd name="connsiteX23" fmla="*/ 6717 w 9101"/>
                <a:gd name="connsiteY23" fmla="*/ 57 h 10000"/>
                <a:gd name="connsiteX24" fmla="*/ 7018 w 9101"/>
                <a:gd name="connsiteY24" fmla="*/ 83 h 10000"/>
                <a:gd name="connsiteX25" fmla="*/ 7304 w 9101"/>
                <a:gd name="connsiteY25" fmla="*/ 121 h 10000"/>
                <a:gd name="connsiteX26" fmla="*/ 7604 w 9101"/>
                <a:gd name="connsiteY26" fmla="*/ 159 h 10000"/>
                <a:gd name="connsiteX27" fmla="*/ 7890 w 9101"/>
                <a:gd name="connsiteY27" fmla="*/ 216 h 10000"/>
                <a:gd name="connsiteX28" fmla="*/ 7890 w 9101"/>
                <a:gd name="connsiteY28" fmla="*/ 216 h 10000"/>
                <a:gd name="connsiteX29" fmla="*/ 8059 w 9101"/>
                <a:gd name="connsiteY29" fmla="*/ 254 h 10000"/>
                <a:gd name="connsiteX30" fmla="*/ 8202 w 9101"/>
                <a:gd name="connsiteY30" fmla="*/ 305 h 10000"/>
                <a:gd name="connsiteX31" fmla="*/ 8345 w 9101"/>
                <a:gd name="connsiteY31" fmla="*/ 363 h 10000"/>
                <a:gd name="connsiteX32" fmla="*/ 8475 w 9101"/>
                <a:gd name="connsiteY32" fmla="*/ 426 h 10000"/>
                <a:gd name="connsiteX33" fmla="*/ 8580 w 9101"/>
                <a:gd name="connsiteY33" fmla="*/ 490 h 10000"/>
                <a:gd name="connsiteX34" fmla="*/ 8671 w 9101"/>
                <a:gd name="connsiteY34" fmla="*/ 566 h 10000"/>
                <a:gd name="connsiteX35" fmla="*/ 8762 w 9101"/>
                <a:gd name="connsiteY35" fmla="*/ 642 h 10000"/>
                <a:gd name="connsiteX36" fmla="*/ 8828 w 9101"/>
                <a:gd name="connsiteY36" fmla="*/ 725 h 10000"/>
                <a:gd name="connsiteX37" fmla="*/ 8893 w 9101"/>
                <a:gd name="connsiteY37" fmla="*/ 808 h 10000"/>
                <a:gd name="connsiteX38" fmla="*/ 8946 w 9101"/>
                <a:gd name="connsiteY38" fmla="*/ 897 h 10000"/>
                <a:gd name="connsiteX39" fmla="*/ 8996 w 9101"/>
                <a:gd name="connsiteY39" fmla="*/ 986 h 10000"/>
                <a:gd name="connsiteX40" fmla="*/ 9023 w 9101"/>
                <a:gd name="connsiteY40" fmla="*/ 1075 h 10000"/>
                <a:gd name="connsiteX41" fmla="*/ 9075 w 9101"/>
                <a:gd name="connsiteY41" fmla="*/ 1253 h 10000"/>
                <a:gd name="connsiteX42" fmla="*/ 9101 w 9101"/>
                <a:gd name="connsiteY42" fmla="*/ 1425 h 10000"/>
                <a:gd name="connsiteX43" fmla="*/ 9101 w 9101"/>
                <a:gd name="connsiteY43" fmla="*/ 1425 h 10000"/>
                <a:gd name="connsiteX44" fmla="*/ 9101 w 9101"/>
                <a:gd name="connsiteY44" fmla="*/ 2195 h 10000"/>
                <a:gd name="connsiteX45" fmla="*/ 9101 w 9101"/>
                <a:gd name="connsiteY45" fmla="*/ 2958 h 10000"/>
                <a:gd name="connsiteX46" fmla="*/ 9101 w 9101"/>
                <a:gd name="connsiteY46" fmla="*/ 3721 h 10000"/>
                <a:gd name="connsiteX47" fmla="*/ 9088 w 9101"/>
                <a:gd name="connsiteY47" fmla="*/ 4103 h 10000"/>
                <a:gd name="connsiteX48" fmla="*/ 9075 w 9101"/>
                <a:gd name="connsiteY48" fmla="*/ 4485 h 10000"/>
                <a:gd name="connsiteX49" fmla="*/ 9075 w 9101"/>
                <a:gd name="connsiteY49" fmla="*/ 4485 h 10000"/>
                <a:gd name="connsiteX50" fmla="*/ 9075 w 9101"/>
                <a:gd name="connsiteY50" fmla="*/ 4536 h 10000"/>
                <a:gd name="connsiteX51" fmla="*/ 9061 w 9101"/>
                <a:gd name="connsiteY51" fmla="*/ 4574 h 10000"/>
                <a:gd name="connsiteX52" fmla="*/ 9049 w 9101"/>
                <a:gd name="connsiteY52" fmla="*/ 4618 h 10000"/>
                <a:gd name="connsiteX53" fmla="*/ 9023 w 9101"/>
                <a:gd name="connsiteY53" fmla="*/ 4650 h 10000"/>
                <a:gd name="connsiteX54" fmla="*/ 8996 w 9101"/>
                <a:gd name="connsiteY54" fmla="*/ 4688 h 10000"/>
                <a:gd name="connsiteX55" fmla="*/ 8957 w 9101"/>
                <a:gd name="connsiteY55" fmla="*/ 4720 h 10000"/>
                <a:gd name="connsiteX56" fmla="*/ 8906 w 9101"/>
                <a:gd name="connsiteY56" fmla="*/ 4752 h 10000"/>
                <a:gd name="connsiteX57" fmla="*/ 8853 w 9101"/>
                <a:gd name="connsiteY57" fmla="*/ 4777 h 10000"/>
                <a:gd name="connsiteX58" fmla="*/ 8736 w 9101"/>
                <a:gd name="connsiteY58" fmla="*/ 4822 h 10000"/>
                <a:gd name="connsiteX59" fmla="*/ 8593 w 9101"/>
                <a:gd name="connsiteY59" fmla="*/ 4860 h 10000"/>
                <a:gd name="connsiteX60" fmla="*/ 8449 w 9101"/>
                <a:gd name="connsiteY60" fmla="*/ 4885 h 10000"/>
                <a:gd name="connsiteX61" fmla="*/ 8294 w 9101"/>
                <a:gd name="connsiteY61" fmla="*/ 4898 h 10000"/>
                <a:gd name="connsiteX62" fmla="*/ 8137 w 9101"/>
                <a:gd name="connsiteY62" fmla="*/ 4898 h 10000"/>
                <a:gd name="connsiteX63" fmla="*/ 7981 w 9101"/>
                <a:gd name="connsiteY63" fmla="*/ 4892 h 10000"/>
                <a:gd name="connsiteX64" fmla="*/ 7838 w 9101"/>
                <a:gd name="connsiteY64" fmla="*/ 4866 h 10000"/>
                <a:gd name="connsiteX65" fmla="*/ 7708 w 9101"/>
                <a:gd name="connsiteY65" fmla="*/ 4835 h 10000"/>
                <a:gd name="connsiteX66" fmla="*/ 7641 w 9101"/>
                <a:gd name="connsiteY66" fmla="*/ 4809 h 10000"/>
                <a:gd name="connsiteX67" fmla="*/ 7591 w 9101"/>
                <a:gd name="connsiteY67" fmla="*/ 4784 h 10000"/>
                <a:gd name="connsiteX68" fmla="*/ 7538 w 9101"/>
                <a:gd name="connsiteY68" fmla="*/ 4758 h 10000"/>
                <a:gd name="connsiteX69" fmla="*/ 7499 w 9101"/>
                <a:gd name="connsiteY69" fmla="*/ 4726 h 10000"/>
                <a:gd name="connsiteX70" fmla="*/ 7460 w 9101"/>
                <a:gd name="connsiteY70" fmla="*/ 4688 h 10000"/>
                <a:gd name="connsiteX71" fmla="*/ 7433 w 9101"/>
                <a:gd name="connsiteY71" fmla="*/ 4650 h 10000"/>
                <a:gd name="connsiteX72" fmla="*/ 7421 w 9101"/>
                <a:gd name="connsiteY72" fmla="*/ 4612 h 10000"/>
                <a:gd name="connsiteX73" fmla="*/ 7408 w 9101"/>
                <a:gd name="connsiteY73" fmla="*/ 4561 h 10000"/>
                <a:gd name="connsiteX74" fmla="*/ 7408 w 9101"/>
                <a:gd name="connsiteY74" fmla="*/ 4561 h 10000"/>
                <a:gd name="connsiteX75" fmla="*/ 7381 w 9101"/>
                <a:gd name="connsiteY75" fmla="*/ 4198 h 10000"/>
                <a:gd name="connsiteX76" fmla="*/ 7368 w 9101"/>
                <a:gd name="connsiteY76" fmla="*/ 3836 h 10000"/>
                <a:gd name="connsiteX77" fmla="*/ 7368 w 9101"/>
                <a:gd name="connsiteY77" fmla="*/ 3104 h 10000"/>
                <a:gd name="connsiteX78" fmla="*/ 7381 w 9101"/>
                <a:gd name="connsiteY78" fmla="*/ 2373 h 10000"/>
                <a:gd name="connsiteX79" fmla="*/ 7381 w 9101"/>
                <a:gd name="connsiteY79" fmla="*/ 2004 h 10000"/>
                <a:gd name="connsiteX80" fmla="*/ 7368 w 9101"/>
                <a:gd name="connsiteY80" fmla="*/ 1641 h 10000"/>
                <a:gd name="connsiteX81" fmla="*/ 7368 w 9101"/>
                <a:gd name="connsiteY81" fmla="*/ 1641 h 10000"/>
                <a:gd name="connsiteX82" fmla="*/ 6744 w 9101"/>
                <a:gd name="connsiteY82" fmla="*/ 1635 h 10000"/>
                <a:gd name="connsiteX83" fmla="*/ 6744 w 9101"/>
                <a:gd name="connsiteY83" fmla="*/ 1635 h 10000"/>
                <a:gd name="connsiteX84" fmla="*/ 6744 w 9101"/>
                <a:gd name="connsiteY84" fmla="*/ 5490 h 10000"/>
                <a:gd name="connsiteX85" fmla="*/ 6744 w 9101"/>
                <a:gd name="connsiteY85" fmla="*/ 9351 h 10000"/>
                <a:gd name="connsiteX86" fmla="*/ 6744 w 9101"/>
                <a:gd name="connsiteY86" fmla="*/ 9351 h 10000"/>
                <a:gd name="connsiteX87" fmla="*/ 6744 w 9101"/>
                <a:gd name="connsiteY87" fmla="*/ 9434 h 10000"/>
                <a:gd name="connsiteX88" fmla="*/ 6730 w 9101"/>
                <a:gd name="connsiteY88" fmla="*/ 9517 h 10000"/>
                <a:gd name="connsiteX89" fmla="*/ 6679 w 9101"/>
                <a:gd name="connsiteY89" fmla="*/ 9593 h 10000"/>
                <a:gd name="connsiteX90" fmla="*/ 6626 w 9101"/>
                <a:gd name="connsiteY90" fmla="*/ 9663 h 10000"/>
                <a:gd name="connsiteX91" fmla="*/ 6549 w 9101"/>
                <a:gd name="connsiteY91" fmla="*/ 9726 h 10000"/>
                <a:gd name="connsiteX92" fmla="*/ 6457 w 9101"/>
                <a:gd name="connsiteY92" fmla="*/ 9790 h 10000"/>
                <a:gd name="connsiteX93" fmla="*/ 6339 w 9101"/>
                <a:gd name="connsiteY93" fmla="*/ 9841 h 10000"/>
                <a:gd name="connsiteX94" fmla="*/ 6224 w 9101"/>
                <a:gd name="connsiteY94" fmla="*/ 9892 h 10000"/>
                <a:gd name="connsiteX95" fmla="*/ 6094 w 9101"/>
                <a:gd name="connsiteY95" fmla="*/ 9930 h 10000"/>
                <a:gd name="connsiteX96" fmla="*/ 5951 w 9101"/>
                <a:gd name="connsiteY96" fmla="*/ 9962 h 10000"/>
                <a:gd name="connsiteX97" fmla="*/ 5806 w 9101"/>
                <a:gd name="connsiteY97" fmla="*/ 9981 h 10000"/>
                <a:gd name="connsiteX98" fmla="*/ 5651 w 9101"/>
                <a:gd name="connsiteY98" fmla="*/ 9994 h 10000"/>
                <a:gd name="connsiteX99" fmla="*/ 5496 w 9101"/>
                <a:gd name="connsiteY99" fmla="*/ 10000 h 10000"/>
                <a:gd name="connsiteX100" fmla="*/ 5338 w 9101"/>
                <a:gd name="connsiteY100" fmla="*/ 9994 h 10000"/>
                <a:gd name="connsiteX101" fmla="*/ 5183 w 9101"/>
                <a:gd name="connsiteY101" fmla="*/ 9975 h 10000"/>
                <a:gd name="connsiteX102" fmla="*/ 5025 w 9101"/>
                <a:gd name="connsiteY102" fmla="*/ 9943 h 10000"/>
                <a:gd name="connsiteX103" fmla="*/ 5025 w 9101"/>
                <a:gd name="connsiteY103" fmla="*/ 9943 h 10000"/>
                <a:gd name="connsiteX104" fmla="*/ 4935 w 9101"/>
                <a:gd name="connsiteY104" fmla="*/ 9930 h 10000"/>
                <a:gd name="connsiteX105" fmla="*/ 4870 w 9101"/>
                <a:gd name="connsiteY105" fmla="*/ 9917 h 10000"/>
                <a:gd name="connsiteX106" fmla="*/ 4804 w 9101"/>
                <a:gd name="connsiteY106" fmla="*/ 9898 h 10000"/>
                <a:gd name="connsiteX107" fmla="*/ 4752 w 9101"/>
                <a:gd name="connsiteY107" fmla="*/ 9873 h 10000"/>
                <a:gd name="connsiteX108" fmla="*/ 4699 w 9101"/>
                <a:gd name="connsiteY108" fmla="*/ 9847 h 10000"/>
                <a:gd name="connsiteX109" fmla="*/ 4662 w 9101"/>
                <a:gd name="connsiteY109" fmla="*/ 9816 h 10000"/>
                <a:gd name="connsiteX110" fmla="*/ 4609 w 9101"/>
                <a:gd name="connsiteY110" fmla="*/ 9752 h 10000"/>
                <a:gd name="connsiteX111" fmla="*/ 4570 w 9101"/>
                <a:gd name="connsiteY111" fmla="*/ 9682 h 10000"/>
                <a:gd name="connsiteX112" fmla="*/ 4544 w 9101"/>
                <a:gd name="connsiteY112" fmla="*/ 9606 h 10000"/>
                <a:gd name="connsiteX113" fmla="*/ 4517 w 9101"/>
                <a:gd name="connsiteY113" fmla="*/ 9459 h 10000"/>
                <a:gd name="connsiteX114" fmla="*/ 4517 w 9101"/>
                <a:gd name="connsiteY114" fmla="*/ 9459 h 10000"/>
                <a:gd name="connsiteX115" fmla="*/ 4491 w 9101"/>
                <a:gd name="connsiteY115" fmla="*/ 8893 h 10000"/>
                <a:gd name="connsiteX116" fmla="*/ 4491 w 9101"/>
                <a:gd name="connsiteY116" fmla="*/ 8321 h 10000"/>
                <a:gd name="connsiteX117" fmla="*/ 4504 w 9101"/>
                <a:gd name="connsiteY117" fmla="*/ 7182 h 10000"/>
                <a:gd name="connsiteX118" fmla="*/ 4504 w 9101"/>
                <a:gd name="connsiteY118" fmla="*/ 6616 h 10000"/>
                <a:gd name="connsiteX119" fmla="*/ 4504 w 9101"/>
                <a:gd name="connsiteY119" fmla="*/ 6043 h 10000"/>
                <a:gd name="connsiteX120" fmla="*/ 4491 w 9101"/>
                <a:gd name="connsiteY120" fmla="*/ 5477 h 10000"/>
                <a:gd name="connsiteX121" fmla="*/ 4466 w 9101"/>
                <a:gd name="connsiteY121" fmla="*/ 4905 h 10000"/>
                <a:gd name="connsiteX122" fmla="*/ 4466 w 9101"/>
                <a:gd name="connsiteY122" fmla="*/ 4905 h 10000"/>
                <a:gd name="connsiteX123" fmla="*/ 3892 w 9101"/>
                <a:gd name="connsiteY123" fmla="*/ 4866 h 10000"/>
                <a:gd name="connsiteX124" fmla="*/ 3892 w 9101"/>
                <a:gd name="connsiteY124" fmla="*/ 4866 h 10000"/>
                <a:gd name="connsiteX125" fmla="*/ 3878 w 9101"/>
                <a:gd name="connsiteY125" fmla="*/ 5452 h 10000"/>
                <a:gd name="connsiteX126" fmla="*/ 3867 w 9101"/>
                <a:gd name="connsiteY126" fmla="*/ 6043 h 10000"/>
                <a:gd name="connsiteX127" fmla="*/ 3867 w 9101"/>
                <a:gd name="connsiteY127" fmla="*/ 7214 h 10000"/>
                <a:gd name="connsiteX128" fmla="*/ 3878 w 9101"/>
                <a:gd name="connsiteY128" fmla="*/ 8391 h 10000"/>
                <a:gd name="connsiteX129" fmla="*/ 3867 w 9101"/>
                <a:gd name="connsiteY129" fmla="*/ 8982 h 10000"/>
                <a:gd name="connsiteX130" fmla="*/ 3854 w 9101"/>
                <a:gd name="connsiteY130" fmla="*/ 9567 h 10000"/>
                <a:gd name="connsiteX131" fmla="*/ 3854 w 9101"/>
                <a:gd name="connsiteY131" fmla="*/ 9567 h 10000"/>
                <a:gd name="connsiteX132" fmla="*/ 3828 w 9101"/>
                <a:gd name="connsiteY132" fmla="*/ 9625 h 10000"/>
                <a:gd name="connsiteX133" fmla="*/ 3788 w 9101"/>
                <a:gd name="connsiteY133" fmla="*/ 9676 h 10000"/>
                <a:gd name="connsiteX134" fmla="*/ 3736 w 9101"/>
                <a:gd name="connsiteY134" fmla="*/ 9720 h 10000"/>
                <a:gd name="connsiteX135" fmla="*/ 3684 w 9101"/>
                <a:gd name="connsiteY135" fmla="*/ 9765 h 10000"/>
                <a:gd name="connsiteX136" fmla="*/ 3619 w 9101"/>
                <a:gd name="connsiteY136" fmla="*/ 9809 h 10000"/>
                <a:gd name="connsiteX137" fmla="*/ 3555 w 9101"/>
                <a:gd name="connsiteY137" fmla="*/ 9841 h 10000"/>
                <a:gd name="connsiteX138" fmla="*/ 3475 w 9101"/>
                <a:gd name="connsiteY138" fmla="*/ 9873 h 10000"/>
                <a:gd name="connsiteX139" fmla="*/ 3384 w 9101"/>
                <a:gd name="connsiteY139" fmla="*/ 9905 h 10000"/>
                <a:gd name="connsiteX140" fmla="*/ 3307 w 9101"/>
                <a:gd name="connsiteY140" fmla="*/ 9924 h 10000"/>
                <a:gd name="connsiteX141" fmla="*/ 3202 w 9101"/>
                <a:gd name="connsiteY141" fmla="*/ 9949 h 10000"/>
                <a:gd name="connsiteX142" fmla="*/ 3111 w 9101"/>
                <a:gd name="connsiteY142" fmla="*/ 9962 h 10000"/>
                <a:gd name="connsiteX143" fmla="*/ 3007 w 9101"/>
                <a:gd name="connsiteY143" fmla="*/ 9975 h 10000"/>
                <a:gd name="connsiteX144" fmla="*/ 2902 w 9101"/>
                <a:gd name="connsiteY144" fmla="*/ 9987 h 10000"/>
                <a:gd name="connsiteX145" fmla="*/ 2799 w 9101"/>
                <a:gd name="connsiteY145" fmla="*/ 9987 h 10000"/>
                <a:gd name="connsiteX146" fmla="*/ 2590 w 9101"/>
                <a:gd name="connsiteY146" fmla="*/ 9987 h 10000"/>
                <a:gd name="connsiteX147" fmla="*/ 2381 w 9101"/>
                <a:gd name="connsiteY147" fmla="*/ 9975 h 10000"/>
                <a:gd name="connsiteX148" fmla="*/ 2277 w 9101"/>
                <a:gd name="connsiteY148" fmla="*/ 9962 h 10000"/>
                <a:gd name="connsiteX149" fmla="*/ 2186 w 9101"/>
                <a:gd name="connsiteY149" fmla="*/ 9943 h 10000"/>
                <a:gd name="connsiteX150" fmla="*/ 2082 w 9101"/>
                <a:gd name="connsiteY150" fmla="*/ 9924 h 10000"/>
                <a:gd name="connsiteX151" fmla="*/ 2005 w 9101"/>
                <a:gd name="connsiteY151" fmla="*/ 9898 h 10000"/>
                <a:gd name="connsiteX152" fmla="*/ 1913 w 9101"/>
                <a:gd name="connsiteY152" fmla="*/ 9866 h 10000"/>
                <a:gd name="connsiteX153" fmla="*/ 1835 w 9101"/>
                <a:gd name="connsiteY153" fmla="*/ 9835 h 10000"/>
                <a:gd name="connsiteX154" fmla="*/ 1769 w 9101"/>
                <a:gd name="connsiteY154" fmla="*/ 9803 h 10000"/>
                <a:gd name="connsiteX155" fmla="*/ 1705 w 9101"/>
                <a:gd name="connsiteY155" fmla="*/ 9765 h 10000"/>
                <a:gd name="connsiteX156" fmla="*/ 1652 w 9101"/>
                <a:gd name="connsiteY156" fmla="*/ 9720 h 10000"/>
                <a:gd name="connsiteX157" fmla="*/ 1600 w 9101"/>
                <a:gd name="connsiteY157" fmla="*/ 9676 h 10000"/>
                <a:gd name="connsiteX158" fmla="*/ 1574 w 9101"/>
                <a:gd name="connsiteY158" fmla="*/ 9625 h 10000"/>
                <a:gd name="connsiteX159" fmla="*/ 1548 w 9101"/>
                <a:gd name="connsiteY159" fmla="*/ 9574 h 10000"/>
                <a:gd name="connsiteX160" fmla="*/ 1535 w 9101"/>
                <a:gd name="connsiteY160" fmla="*/ 9517 h 10000"/>
                <a:gd name="connsiteX161" fmla="*/ 1535 w 9101"/>
                <a:gd name="connsiteY161" fmla="*/ 9459 h 10000"/>
                <a:gd name="connsiteX162" fmla="*/ 1535 w 9101"/>
                <a:gd name="connsiteY162" fmla="*/ 9459 h 10000"/>
                <a:gd name="connsiteX163" fmla="*/ 1522 w 9101"/>
                <a:gd name="connsiteY163" fmla="*/ 7379 h 10000"/>
                <a:gd name="connsiteX164" fmla="*/ 1522 w 9101"/>
                <a:gd name="connsiteY164" fmla="*/ 5293 h 10000"/>
                <a:gd name="connsiteX165" fmla="*/ 1522 w 9101"/>
                <a:gd name="connsiteY165" fmla="*/ 3212 h 10000"/>
                <a:gd name="connsiteX166" fmla="*/ 1509 w 9101"/>
                <a:gd name="connsiteY166" fmla="*/ 1132 h 10000"/>
                <a:gd name="connsiteX167" fmla="*/ 1509 w 9101"/>
                <a:gd name="connsiteY167" fmla="*/ 1132 h 10000"/>
                <a:gd name="connsiteX168" fmla="*/ 988 w 9101"/>
                <a:gd name="connsiteY168" fmla="*/ 1412 h 10000"/>
                <a:gd name="connsiteX169" fmla="*/ 481 w 9101"/>
                <a:gd name="connsiteY169" fmla="*/ 1698 h 10000"/>
                <a:gd name="connsiteX170" fmla="*/ 0 w 9101"/>
                <a:gd name="connsiteY170" fmla="*/ 1991 h 10000"/>
                <a:gd name="connsiteX171" fmla="*/ 118 w 9101"/>
                <a:gd name="connsiteY171" fmla="*/ 356 h 10000"/>
                <a:gd name="connsiteX172" fmla="*/ 118 w 9101"/>
                <a:gd name="connsiteY172" fmla="*/ 35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9101" h="10000">
                  <a:moveTo>
                    <a:pt x="118" y="356"/>
                  </a:moveTo>
                  <a:lnTo>
                    <a:pt x="118" y="356"/>
                  </a:lnTo>
                  <a:cubicBezTo>
                    <a:pt x="161" y="331"/>
                    <a:pt x="203" y="305"/>
                    <a:pt x="247" y="280"/>
                  </a:cubicBezTo>
                  <a:cubicBezTo>
                    <a:pt x="300" y="257"/>
                    <a:pt x="351" y="233"/>
                    <a:pt x="404" y="210"/>
                  </a:cubicBezTo>
                  <a:lnTo>
                    <a:pt x="559" y="153"/>
                  </a:lnTo>
                  <a:lnTo>
                    <a:pt x="729" y="108"/>
                  </a:lnTo>
                  <a:lnTo>
                    <a:pt x="912" y="70"/>
                  </a:lnTo>
                  <a:lnTo>
                    <a:pt x="1093" y="45"/>
                  </a:lnTo>
                  <a:lnTo>
                    <a:pt x="1288" y="25"/>
                  </a:lnTo>
                  <a:lnTo>
                    <a:pt x="1483" y="13"/>
                  </a:lnTo>
                  <a:lnTo>
                    <a:pt x="1679" y="6"/>
                  </a:lnTo>
                  <a:lnTo>
                    <a:pt x="1887" y="0"/>
                  </a:lnTo>
                  <a:lnTo>
                    <a:pt x="2290" y="0"/>
                  </a:lnTo>
                  <a:lnTo>
                    <a:pt x="2694" y="6"/>
                  </a:lnTo>
                  <a:lnTo>
                    <a:pt x="3084" y="0"/>
                  </a:lnTo>
                  <a:lnTo>
                    <a:pt x="3084" y="0"/>
                  </a:lnTo>
                  <a:lnTo>
                    <a:pt x="3697" y="6"/>
                  </a:lnTo>
                  <a:lnTo>
                    <a:pt x="4296" y="6"/>
                  </a:lnTo>
                  <a:lnTo>
                    <a:pt x="4908" y="0"/>
                  </a:lnTo>
                  <a:lnTo>
                    <a:pt x="5520" y="6"/>
                  </a:lnTo>
                  <a:lnTo>
                    <a:pt x="5819" y="13"/>
                  </a:lnTo>
                  <a:lnTo>
                    <a:pt x="6118" y="19"/>
                  </a:lnTo>
                  <a:lnTo>
                    <a:pt x="6418" y="38"/>
                  </a:lnTo>
                  <a:lnTo>
                    <a:pt x="6717" y="57"/>
                  </a:lnTo>
                  <a:lnTo>
                    <a:pt x="7018" y="83"/>
                  </a:lnTo>
                  <a:lnTo>
                    <a:pt x="7304" y="121"/>
                  </a:lnTo>
                  <a:lnTo>
                    <a:pt x="7604" y="159"/>
                  </a:lnTo>
                  <a:lnTo>
                    <a:pt x="7890" y="216"/>
                  </a:lnTo>
                  <a:lnTo>
                    <a:pt x="7890" y="216"/>
                  </a:lnTo>
                  <a:lnTo>
                    <a:pt x="8059" y="254"/>
                  </a:lnTo>
                  <a:lnTo>
                    <a:pt x="8202" y="305"/>
                  </a:lnTo>
                  <a:cubicBezTo>
                    <a:pt x="8251" y="324"/>
                    <a:pt x="8297" y="344"/>
                    <a:pt x="8345" y="363"/>
                  </a:cubicBezTo>
                  <a:lnTo>
                    <a:pt x="8475" y="426"/>
                  </a:lnTo>
                  <a:cubicBezTo>
                    <a:pt x="8511" y="447"/>
                    <a:pt x="8545" y="469"/>
                    <a:pt x="8580" y="490"/>
                  </a:cubicBezTo>
                  <a:lnTo>
                    <a:pt x="8671" y="566"/>
                  </a:lnTo>
                  <a:lnTo>
                    <a:pt x="8762" y="642"/>
                  </a:lnTo>
                  <a:cubicBezTo>
                    <a:pt x="8785" y="670"/>
                    <a:pt x="8805" y="697"/>
                    <a:pt x="8828" y="725"/>
                  </a:cubicBezTo>
                  <a:lnTo>
                    <a:pt x="8893" y="808"/>
                  </a:lnTo>
                  <a:cubicBezTo>
                    <a:pt x="8909" y="838"/>
                    <a:pt x="8928" y="867"/>
                    <a:pt x="8946" y="897"/>
                  </a:cubicBezTo>
                  <a:cubicBezTo>
                    <a:pt x="8962" y="927"/>
                    <a:pt x="8980" y="956"/>
                    <a:pt x="8996" y="986"/>
                  </a:cubicBezTo>
                  <a:cubicBezTo>
                    <a:pt x="9006" y="1016"/>
                    <a:pt x="9014" y="1045"/>
                    <a:pt x="9023" y="1075"/>
                  </a:cubicBezTo>
                  <a:cubicBezTo>
                    <a:pt x="9040" y="1134"/>
                    <a:pt x="9058" y="1194"/>
                    <a:pt x="9075" y="1253"/>
                  </a:cubicBezTo>
                  <a:cubicBezTo>
                    <a:pt x="9084" y="1310"/>
                    <a:pt x="9091" y="1368"/>
                    <a:pt x="9101" y="1425"/>
                  </a:cubicBezTo>
                  <a:lnTo>
                    <a:pt x="9101" y="1425"/>
                  </a:lnTo>
                  <a:lnTo>
                    <a:pt x="9101" y="2195"/>
                  </a:lnTo>
                  <a:lnTo>
                    <a:pt x="9101" y="2958"/>
                  </a:lnTo>
                  <a:lnTo>
                    <a:pt x="9101" y="3721"/>
                  </a:lnTo>
                  <a:cubicBezTo>
                    <a:pt x="9098" y="3848"/>
                    <a:pt x="9091" y="3976"/>
                    <a:pt x="9088" y="4103"/>
                  </a:cubicBezTo>
                  <a:cubicBezTo>
                    <a:pt x="9084" y="4230"/>
                    <a:pt x="9078" y="4358"/>
                    <a:pt x="9075" y="4485"/>
                  </a:cubicBezTo>
                  <a:lnTo>
                    <a:pt x="9075" y="4485"/>
                  </a:lnTo>
                  <a:lnTo>
                    <a:pt x="9075" y="4536"/>
                  </a:lnTo>
                  <a:cubicBezTo>
                    <a:pt x="9071" y="4549"/>
                    <a:pt x="9065" y="4561"/>
                    <a:pt x="9061" y="4574"/>
                  </a:cubicBezTo>
                  <a:cubicBezTo>
                    <a:pt x="9058" y="4589"/>
                    <a:pt x="9054" y="4603"/>
                    <a:pt x="9049" y="4618"/>
                  </a:cubicBezTo>
                  <a:cubicBezTo>
                    <a:pt x="9040" y="4629"/>
                    <a:pt x="9033" y="4639"/>
                    <a:pt x="9023" y="4650"/>
                  </a:cubicBezTo>
                  <a:cubicBezTo>
                    <a:pt x="9014" y="4663"/>
                    <a:pt x="9006" y="4675"/>
                    <a:pt x="8996" y="4688"/>
                  </a:cubicBezTo>
                  <a:cubicBezTo>
                    <a:pt x="8983" y="4699"/>
                    <a:pt x="8970" y="4709"/>
                    <a:pt x="8957" y="4720"/>
                  </a:cubicBezTo>
                  <a:cubicBezTo>
                    <a:pt x="8940" y="4731"/>
                    <a:pt x="8923" y="4741"/>
                    <a:pt x="8906" y="4752"/>
                  </a:cubicBezTo>
                  <a:cubicBezTo>
                    <a:pt x="8888" y="4760"/>
                    <a:pt x="8871" y="4769"/>
                    <a:pt x="8853" y="4777"/>
                  </a:cubicBezTo>
                  <a:lnTo>
                    <a:pt x="8736" y="4822"/>
                  </a:lnTo>
                  <a:cubicBezTo>
                    <a:pt x="8689" y="4835"/>
                    <a:pt x="8641" y="4847"/>
                    <a:pt x="8593" y="4860"/>
                  </a:cubicBezTo>
                  <a:lnTo>
                    <a:pt x="8449" y="4885"/>
                  </a:lnTo>
                  <a:lnTo>
                    <a:pt x="8294" y="4898"/>
                  </a:lnTo>
                  <a:lnTo>
                    <a:pt x="8137" y="4898"/>
                  </a:lnTo>
                  <a:lnTo>
                    <a:pt x="7981" y="4892"/>
                  </a:lnTo>
                  <a:lnTo>
                    <a:pt x="7838" y="4866"/>
                  </a:lnTo>
                  <a:cubicBezTo>
                    <a:pt x="7793" y="4856"/>
                    <a:pt x="7752" y="4845"/>
                    <a:pt x="7708" y="4835"/>
                  </a:cubicBezTo>
                  <a:cubicBezTo>
                    <a:pt x="7687" y="4826"/>
                    <a:pt x="7663" y="4818"/>
                    <a:pt x="7641" y="4809"/>
                  </a:cubicBezTo>
                  <a:cubicBezTo>
                    <a:pt x="7625" y="4801"/>
                    <a:pt x="7608" y="4792"/>
                    <a:pt x="7591" y="4784"/>
                  </a:cubicBezTo>
                  <a:lnTo>
                    <a:pt x="7538" y="4758"/>
                  </a:lnTo>
                  <a:cubicBezTo>
                    <a:pt x="7525" y="4747"/>
                    <a:pt x="7512" y="4737"/>
                    <a:pt x="7499" y="4726"/>
                  </a:cubicBezTo>
                  <a:cubicBezTo>
                    <a:pt x="7486" y="4713"/>
                    <a:pt x="7473" y="4701"/>
                    <a:pt x="7460" y="4688"/>
                  </a:cubicBezTo>
                  <a:cubicBezTo>
                    <a:pt x="7451" y="4675"/>
                    <a:pt x="7443" y="4663"/>
                    <a:pt x="7433" y="4650"/>
                  </a:cubicBezTo>
                  <a:cubicBezTo>
                    <a:pt x="7430" y="4637"/>
                    <a:pt x="7427" y="4625"/>
                    <a:pt x="7421" y="4612"/>
                  </a:cubicBezTo>
                  <a:cubicBezTo>
                    <a:pt x="7418" y="4595"/>
                    <a:pt x="7413" y="4578"/>
                    <a:pt x="7408" y="4561"/>
                  </a:cubicBezTo>
                  <a:lnTo>
                    <a:pt x="7408" y="4561"/>
                  </a:lnTo>
                  <a:cubicBezTo>
                    <a:pt x="7400" y="4440"/>
                    <a:pt x="7391" y="4319"/>
                    <a:pt x="7381" y="4198"/>
                  </a:cubicBezTo>
                  <a:cubicBezTo>
                    <a:pt x="7378" y="4077"/>
                    <a:pt x="7374" y="3957"/>
                    <a:pt x="7368" y="3836"/>
                  </a:cubicBezTo>
                  <a:lnTo>
                    <a:pt x="7368" y="3104"/>
                  </a:lnTo>
                  <a:cubicBezTo>
                    <a:pt x="7374" y="2860"/>
                    <a:pt x="7378" y="2617"/>
                    <a:pt x="7381" y="2373"/>
                  </a:cubicBezTo>
                  <a:lnTo>
                    <a:pt x="7381" y="2004"/>
                  </a:lnTo>
                  <a:cubicBezTo>
                    <a:pt x="7378" y="1883"/>
                    <a:pt x="7374" y="1762"/>
                    <a:pt x="7368" y="1641"/>
                  </a:cubicBezTo>
                  <a:lnTo>
                    <a:pt x="7368" y="1641"/>
                  </a:lnTo>
                  <a:lnTo>
                    <a:pt x="6744" y="1635"/>
                  </a:lnTo>
                  <a:lnTo>
                    <a:pt x="6744" y="1635"/>
                  </a:lnTo>
                  <a:lnTo>
                    <a:pt x="6744" y="5490"/>
                  </a:lnTo>
                  <a:lnTo>
                    <a:pt x="6744" y="9351"/>
                  </a:lnTo>
                  <a:lnTo>
                    <a:pt x="6744" y="9351"/>
                  </a:lnTo>
                  <a:lnTo>
                    <a:pt x="6744" y="9434"/>
                  </a:lnTo>
                  <a:cubicBezTo>
                    <a:pt x="6739" y="9462"/>
                    <a:pt x="6735" y="9489"/>
                    <a:pt x="6730" y="9517"/>
                  </a:cubicBezTo>
                  <a:cubicBezTo>
                    <a:pt x="6714" y="9542"/>
                    <a:pt x="6696" y="9568"/>
                    <a:pt x="6679" y="9593"/>
                  </a:cubicBezTo>
                  <a:cubicBezTo>
                    <a:pt x="6662" y="9616"/>
                    <a:pt x="6643" y="9640"/>
                    <a:pt x="6626" y="9663"/>
                  </a:cubicBezTo>
                  <a:cubicBezTo>
                    <a:pt x="6599" y="9684"/>
                    <a:pt x="6574" y="9705"/>
                    <a:pt x="6549" y="9726"/>
                  </a:cubicBezTo>
                  <a:cubicBezTo>
                    <a:pt x="6518" y="9747"/>
                    <a:pt x="6488" y="9769"/>
                    <a:pt x="6457" y="9790"/>
                  </a:cubicBezTo>
                  <a:lnTo>
                    <a:pt x="6339" y="9841"/>
                  </a:lnTo>
                  <a:lnTo>
                    <a:pt x="6224" y="9892"/>
                  </a:lnTo>
                  <a:cubicBezTo>
                    <a:pt x="6181" y="9905"/>
                    <a:pt x="6137" y="9917"/>
                    <a:pt x="6094" y="9930"/>
                  </a:cubicBezTo>
                  <a:lnTo>
                    <a:pt x="5951" y="9962"/>
                  </a:lnTo>
                  <a:lnTo>
                    <a:pt x="5806" y="9981"/>
                  </a:lnTo>
                  <a:lnTo>
                    <a:pt x="5651" y="9994"/>
                  </a:lnTo>
                  <a:lnTo>
                    <a:pt x="5496" y="10000"/>
                  </a:lnTo>
                  <a:lnTo>
                    <a:pt x="5338" y="9994"/>
                  </a:lnTo>
                  <a:lnTo>
                    <a:pt x="5183" y="9975"/>
                  </a:lnTo>
                  <a:lnTo>
                    <a:pt x="5025" y="9943"/>
                  </a:lnTo>
                  <a:lnTo>
                    <a:pt x="5025" y="9943"/>
                  </a:lnTo>
                  <a:cubicBezTo>
                    <a:pt x="4994" y="9939"/>
                    <a:pt x="4965" y="9934"/>
                    <a:pt x="4935" y="9930"/>
                  </a:cubicBezTo>
                  <a:cubicBezTo>
                    <a:pt x="4913" y="9926"/>
                    <a:pt x="4890" y="9921"/>
                    <a:pt x="4870" y="9917"/>
                  </a:cubicBezTo>
                  <a:cubicBezTo>
                    <a:pt x="4847" y="9911"/>
                    <a:pt x="4826" y="9904"/>
                    <a:pt x="4804" y="9898"/>
                  </a:cubicBezTo>
                  <a:cubicBezTo>
                    <a:pt x="4786" y="9890"/>
                    <a:pt x="4770" y="9881"/>
                    <a:pt x="4752" y="9873"/>
                  </a:cubicBezTo>
                  <a:lnTo>
                    <a:pt x="4699" y="9847"/>
                  </a:lnTo>
                  <a:cubicBezTo>
                    <a:pt x="4686" y="9837"/>
                    <a:pt x="4675" y="9826"/>
                    <a:pt x="4662" y="9816"/>
                  </a:cubicBezTo>
                  <a:cubicBezTo>
                    <a:pt x="4643" y="9795"/>
                    <a:pt x="4625" y="9773"/>
                    <a:pt x="4609" y="9752"/>
                  </a:cubicBezTo>
                  <a:cubicBezTo>
                    <a:pt x="4596" y="9729"/>
                    <a:pt x="4583" y="9705"/>
                    <a:pt x="4570" y="9682"/>
                  </a:cubicBezTo>
                  <a:cubicBezTo>
                    <a:pt x="4560" y="9657"/>
                    <a:pt x="4554" y="9631"/>
                    <a:pt x="4544" y="9606"/>
                  </a:cubicBezTo>
                  <a:cubicBezTo>
                    <a:pt x="4534" y="9557"/>
                    <a:pt x="4527" y="9508"/>
                    <a:pt x="4517" y="9459"/>
                  </a:cubicBezTo>
                  <a:lnTo>
                    <a:pt x="4517" y="9459"/>
                  </a:lnTo>
                  <a:cubicBezTo>
                    <a:pt x="4507" y="9270"/>
                    <a:pt x="4501" y="9082"/>
                    <a:pt x="4491" y="8893"/>
                  </a:cubicBezTo>
                  <a:lnTo>
                    <a:pt x="4491" y="8321"/>
                  </a:lnTo>
                  <a:cubicBezTo>
                    <a:pt x="4494" y="7941"/>
                    <a:pt x="4501" y="7562"/>
                    <a:pt x="4504" y="7182"/>
                  </a:cubicBezTo>
                  <a:lnTo>
                    <a:pt x="4504" y="6616"/>
                  </a:lnTo>
                  <a:lnTo>
                    <a:pt x="4504" y="6043"/>
                  </a:lnTo>
                  <a:cubicBezTo>
                    <a:pt x="4501" y="5854"/>
                    <a:pt x="4494" y="5666"/>
                    <a:pt x="4491" y="5477"/>
                  </a:cubicBezTo>
                  <a:cubicBezTo>
                    <a:pt x="4483" y="5286"/>
                    <a:pt x="4473" y="5096"/>
                    <a:pt x="4466" y="4905"/>
                  </a:cubicBezTo>
                  <a:lnTo>
                    <a:pt x="4466" y="4905"/>
                  </a:lnTo>
                  <a:lnTo>
                    <a:pt x="3892" y="4866"/>
                  </a:lnTo>
                  <a:lnTo>
                    <a:pt x="3892" y="4866"/>
                  </a:lnTo>
                  <a:cubicBezTo>
                    <a:pt x="3888" y="5061"/>
                    <a:pt x="3883" y="5257"/>
                    <a:pt x="3878" y="5452"/>
                  </a:cubicBezTo>
                  <a:cubicBezTo>
                    <a:pt x="3875" y="5649"/>
                    <a:pt x="3871" y="5846"/>
                    <a:pt x="3867" y="6043"/>
                  </a:cubicBezTo>
                  <a:lnTo>
                    <a:pt x="3867" y="7214"/>
                  </a:lnTo>
                  <a:cubicBezTo>
                    <a:pt x="3871" y="7606"/>
                    <a:pt x="3875" y="7999"/>
                    <a:pt x="3878" y="8391"/>
                  </a:cubicBezTo>
                  <a:cubicBezTo>
                    <a:pt x="3875" y="8588"/>
                    <a:pt x="3871" y="8785"/>
                    <a:pt x="3867" y="8982"/>
                  </a:cubicBezTo>
                  <a:cubicBezTo>
                    <a:pt x="3863" y="9177"/>
                    <a:pt x="3858" y="9372"/>
                    <a:pt x="3854" y="9567"/>
                  </a:cubicBezTo>
                  <a:lnTo>
                    <a:pt x="3854" y="9567"/>
                  </a:lnTo>
                  <a:cubicBezTo>
                    <a:pt x="3844" y="9586"/>
                    <a:pt x="3837" y="9606"/>
                    <a:pt x="3828" y="9625"/>
                  </a:cubicBezTo>
                  <a:cubicBezTo>
                    <a:pt x="3815" y="9642"/>
                    <a:pt x="3801" y="9659"/>
                    <a:pt x="3788" y="9676"/>
                  </a:cubicBezTo>
                  <a:cubicBezTo>
                    <a:pt x="3772" y="9691"/>
                    <a:pt x="3753" y="9705"/>
                    <a:pt x="3736" y="9720"/>
                  </a:cubicBezTo>
                  <a:cubicBezTo>
                    <a:pt x="3720" y="9735"/>
                    <a:pt x="3700" y="9750"/>
                    <a:pt x="3684" y="9765"/>
                  </a:cubicBezTo>
                  <a:cubicBezTo>
                    <a:pt x="3663" y="9780"/>
                    <a:pt x="3641" y="9794"/>
                    <a:pt x="3619" y="9809"/>
                  </a:cubicBezTo>
                  <a:cubicBezTo>
                    <a:pt x="3598" y="9820"/>
                    <a:pt x="3576" y="9830"/>
                    <a:pt x="3555" y="9841"/>
                  </a:cubicBezTo>
                  <a:lnTo>
                    <a:pt x="3475" y="9873"/>
                  </a:lnTo>
                  <a:cubicBezTo>
                    <a:pt x="3446" y="9884"/>
                    <a:pt x="3415" y="9894"/>
                    <a:pt x="3384" y="9905"/>
                  </a:cubicBezTo>
                  <a:cubicBezTo>
                    <a:pt x="3357" y="9911"/>
                    <a:pt x="3333" y="9918"/>
                    <a:pt x="3307" y="9924"/>
                  </a:cubicBezTo>
                  <a:lnTo>
                    <a:pt x="3202" y="9949"/>
                  </a:lnTo>
                  <a:cubicBezTo>
                    <a:pt x="3171" y="9953"/>
                    <a:pt x="3142" y="9958"/>
                    <a:pt x="3111" y="9962"/>
                  </a:cubicBezTo>
                  <a:cubicBezTo>
                    <a:pt x="3075" y="9966"/>
                    <a:pt x="3042" y="9971"/>
                    <a:pt x="3007" y="9975"/>
                  </a:cubicBezTo>
                  <a:lnTo>
                    <a:pt x="2902" y="9987"/>
                  </a:lnTo>
                  <a:lnTo>
                    <a:pt x="2799" y="9987"/>
                  </a:lnTo>
                  <a:lnTo>
                    <a:pt x="2590" y="9987"/>
                  </a:lnTo>
                  <a:lnTo>
                    <a:pt x="2381" y="9975"/>
                  </a:lnTo>
                  <a:cubicBezTo>
                    <a:pt x="2346" y="9971"/>
                    <a:pt x="2312" y="9966"/>
                    <a:pt x="2277" y="9962"/>
                  </a:cubicBezTo>
                  <a:lnTo>
                    <a:pt x="2186" y="9943"/>
                  </a:lnTo>
                  <a:cubicBezTo>
                    <a:pt x="2151" y="9937"/>
                    <a:pt x="2117" y="9930"/>
                    <a:pt x="2082" y="9924"/>
                  </a:cubicBezTo>
                  <a:cubicBezTo>
                    <a:pt x="2056" y="9915"/>
                    <a:pt x="2030" y="9907"/>
                    <a:pt x="2005" y="9898"/>
                  </a:cubicBezTo>
                  <a:cubicBezTo>
                    <a:pt x="1975" y="9887"/>
                    <a:pt x="1944" y="9877"/>
                    <a:pt x="1913" y="9866"/>
                  </a:cubicBezTo>
                  <a:cubicBezTo>
                    <a:pt x="1887" y="9856"/>
                    <a:pt x="1862" y="9845"/>
                    <a:pt x="1835" y="9835"/>
                  </a:cubicBezTo>
                  <a:cubicBezTo>
                    <a:pt x="1814" y="9824"/>
                    <a:pt x="1791" y="9814"/>
                    <a:pt x="1769" y="9803"/>
                  </a:cubicBezTo>
                  <a:cubicBezTo>
                    <a:pt x="1749" y="9790"/>
                    <a:pt x="1726" y="9778"/>
                    <a:pt x="1705" y="9765"/>
                  </a:cubicBezTo>
                  <a:cubicBezTo>
                    <a:pt x="1687" y="9750"/>
                    <a:pt x="1670" y="9735"/>
                    <a:pt x="1652" y="9720"/>
                  </a:cubicBezTo>
                  <a:cubicBezTo>
                    <a:pt x="1636" y="9705"/>
                    <a:pt x="1618" y="9691"/>
                    <a:pt x="1600" y="9676"/>
                  </a:cubicBezTo>
                  <a:cubicBezTo>
                    <a:pt x="1592" y="9659"/>
                    <a:pt x="1584" y="9642"/>
                    <a:pt x="1574" y="9625"/>
                  </a:cubicBezTo>
                  <a:cubicBezTo>
                    <a:pt x="1565" y="9608"/>
                    <a:pt x="1557" y="9591"/>
                    <a:pt x="1548" y="9574"/>
                  </a:cubicBezTo>
                  <a:cubicBezTo>
                    <a:pt x="1544" y="9555"/>
                    <a:pt x="1540" y="9536"/>
                    <a:pt x="1535" y="9517"/>
                  </a:cubicBezTo>
                  <a:lnTo>
                    <a:pt x="1535" y="9459"/>
                  </a:lnTo>
                  <a:lnTo>
                    <a:pt x="1535" y="9459"/>
                  </a:lnTo>
                  <a:cubicBezTo>
                    <a:pt x="1532" y="8766"/>
                    <a:pt x="1528" y="8072"/>
                    <a:pt x="1522" y="7379"/>
                  </a:cubicBezTo>
                  <a:lnTo>
                    <a:pt x="1522" y="5293"/>
                  </a:lnTo>
                  <a:lnTo>
                    <a:pt x="1522" y="3212"/>
                  </a:lnTo>
                  <a:cubicBezTo>
                    <a:pt x="1519" y="2519"/>
                    <a:pt x="1515" y="1825"/>
                    <a:pt x="1509" y="1132"/>
                  </a:cubicBezTo>
                  <a:lnTo>
                    <a:pt x="1509" y="1132"/>
                  </a:lnTo>
                  <a:lnTo>
                    <a:pt x="988" y="1412"/>
                  </a:lnTo>
                  <a:lnTo>
                    <a:pt x="481" y="1698"/>
                  </a:lnTo>
                  <a:lnTo>
                    <a:pt x="0" y="1991"/>
                  </a:lnTo>
                  <a:cubicBezTo>
                    <a:pt x="39" y="1446"/>
                    <a:pt x="79" y="901"/>
                    <a:pt x="118" y="356"/>
                  </a:cubicBezTo>
                  <a:lnTo>
                    <a:pt x="118" y="35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4507636" y="5194605"/>
            <a:ext cx="1251065" cy="866396"/>
            <a:chOff x="2797304" y="3051299"/>
            <a:chExt cx="1439682" cy="997018"/>
          </a:xfrm>
        </p:grpSpPr>
        <p:sp>
          <p:nvSpPr>
            <p:cNvPr id="44" name="Freeform 165"/>
            <p:cNvSpPr>
              <a:spLocks/>
            </p:cNvSpPr>
            <p:nvPr/>
          </p:nvSpPr>
          <p:spPr bwMode="auto">
            <a:xfrm flipH="1">
              <a:off x="3858462" y="3799264"/>
              <a:ext cx="119003" cy="7700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4" name="Freeform 467"/>
            <p:cNvSpPr>
              <a:spLocks/>
            </p:cNvSpPr>
            <p:nvPr/>
          </p:nvSpPr>
          <p:spPr bwMode="auto">
            <a:xfrm flipH="1">
              <a:off x="3853462" y="3491258"/>
              <a:ext cx="383524" cy="546011"/>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24938 w 517805"/>
                <a:gd name="connsiteY9" fmla="*/ 546445 h 866775"/>
                <a:gd name="connsiteX10" fmla="*/ 6162 w 517805"/>
                <a:gd name="connsiteY10" fmla="*/ 423966 h 866775"/>
                <a:gd name="connsiteX11" fmla="*/ 6162 w 517805"/>
                <a:gd name="connsiteY11" fmla="*/ 273223 h 866775"/>
                <a:gd name="connsiteX12" fmla="*/ 245554 w 517805"/>
                <a:gd name="connsiteY12" fmla="*/ 0 h 866775"/>
                <a:gd name="connsiteX0" fmla="*/ 336579 w 608830"/>
                <a:gd name="connsiteY0" fmla="*/ 0 h 866775"/>
                <a:gd name="connsiteX1" fmla="*/ 608830 w 608830"/>
                <a:gd name="connsiteY1" fmla="*/ 273223 h 866775"/>
                <a:gd name="connsiteX2" fmla="*/ 608830 w 608830"/>
                <a:gd name="connsiteY2" fmla="*/ 423966 h 866775"/>
                <a:gd name="connsiteX3" fmla="*/ 453929 w 608830"/>
                <a:gd name="connsiteY3" fmla="*/ 668924 h 866775"/>
                <a:gd name="connsiteX4" fmla="*/ 397601 w 608830"/>
                <a:gd name="connsiteY4" fmla="*/ 866775 h 866775"/>
                <a:gd name="connsiteX5" fmla="*/ 350219 w 608830"/>
                <a:gd name="connsiteY5" fmla="*/ 866775 h 866775"/>
                <a:gd name="connsiteX6" fmla="*/ 319161 w 608830"/>
                <a:gd name="connsiteY6" fmla="*/ 843551 h 866775"/>
                <a:gd name="connsiteX7" fmla="*/ 147108 w 608830"/>
                <a:gd name="connsiteY7" fmla="*/ 671498 h 866775"/>
                <a:gd name="connsiteX8" fmla="*/ 0 w 608830"/>
                <a:gd name="connsiteY8" fmla="*/ 699937 h 866775"/>
                <a:gd name="connsiteX9" fmla="*/ 115963 w 608830"/>
                <a:gd name="connsiteY9" fmla="*/ 546445 h 866775"/>
                <a:gd name="connsiteX10" fmla="*/ 97187 w 608830"/>
                <a:gd name="connsiteY10" fmla="*/ 423966 h 866775"/>
                <a:gd name="connsiteX11" fmla="*/ 97187 w 608830"/>
                <a:gd name="connsiteY11" fmla="*/ 273223 h 866775"/>
                <a:gd name="connsiteX12" fmla="*/ 336579 w 608830"/>
                <a:gd name="connsiteY12" fmla="*/ 0 h 866775"/>
                <a:gd name="connsiteX0" fmla="*/ 336579 w 608830"/>
                <a:gd name="connsiteY0" fmla="*/ 0 h 866775"/>
                <a:gd name="connsiteX1" fmla="*/ 608830 w 608830"/>
                <a:gd name="connsiteY1" fmla="*/ 273223 h 866775"/>
                <a:gd name="connsiteX2" fmla="*/ 608830 w 608830"/>
                <a:gd name="connsiteY2" fmla="*/ 423966 h 866775"/>
                <a:gd name="connsiteX3" fmla="*/ 453929 w 608830"/>
                <a:gd name="connsiteY3" fmla="*/ 668924 h 866775"/>
                <a:gd name="connsiteX4" fmla="*/ 397601 w 608830"/>
                <a:gd name="connsiteY4" fmla="*/ 866775 h 866775"/>
                <a:gd name="connsiteX5" fmla="*/ 350219 w 608830"/>
                <a:gd name="connsiteY5" fmla="*/ 866775 h 866775"/>
                <a:gd name="connsiteX6" fmla="*/ 319161 w 608830"/>
                <a:gd name="connsiteY6" fmla="*/ 843551 h 866775"/>
                <a:gd name="connsiteX7" fmla="*/ 138834 w 608830"/>
                <a:gd name="connsiteY7" fmla="*/ 700460 h 866775"/>
                <a:gd name="connsiteX8" fmla="*/ 0 w 608830"/>
                <a:gd name="connsiteY8" fmla="*/ 699937 h 866775"/>
                <a:gd name="connsiteX9" fmla="*/ 115963 w 608830"/>
                <a:gd name="connsiteY9" fmla="*/ 546445 h 866775"/>
                <a:gd name="connsiteX10" fmla="*/ 97187 w 608830"/>
                <a:gd name="connsiteY10" fmla="*/ 423966 h 866775"/>
                <a:gd name="connsiteX11" fmla="*/ 97187 w 608830"/>
                <a:gd name="connsiteY11" fmla="*/ 273223 h 866775"/>
                <a:gd name="connsiteX12" fmla="*/ 336579 w 608830"/>
                <a:gd name="connsiteY12"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830" h="866775">
                  <a:moveTo>
                    <a:pt x="336579" y="0"/>
                  </a:moveTo>
                  <a:cubicBezTo>
                    <a:pt x="486787" y="0"/>
                    <a:pt x="608830" y="122479"/>
                    <a:pt x="608830" y="273223"/>
                  </a:cubicBezTo>
                  <a:lnTo>
                    <a:pt x="608830" y="423966"/>
                  </a:lnTo>
                  <a:cubicBezTo>
                    <a:pt x="608830" y="532313"/>
                    <a:pt x="547808" y="626528"/>
                    <a:pt x="453929" y="668924"/>
                  </a:cubicBezTo>
                  <a:lnTo>
                    <a:pt x="397601" y="866775"/>
                  </a:lnTo>
                  <a:lnTo>
                    <a:pt x="350219" y="866775"/>
                  </a:lnTo>
                  <a:lnTo>
                    <a:pt x="319161" y="843551"/>
                  </a:lnTo>
                  <a:cubicBezTo>
                    <a:pt x="256475" y="791818"/>
                    <a:pt x="190567" y="763145"/>
                    <a:pt x="138834" y="700460"/>
                  </a:cubicBezTo>
                  <a:lnTo>
                    <a:pt x="0" y="699937"/>
                  </a:lnTo>
                  <a:cubicBezTo>
                    <a:pt x="38654" y="648773"/>
                    <a:pt x="99765" y="592440"/>
                    <a:pt x="115963" y="546445"/>
                  </a:cubicBezTo>
                  <a:cubicBezTo>
                    <a:pt x="132161" y="500450"/>
                    <a:pt x="97187" y="466363"/>
                    <a:pt x="97187" y="423966"/>
                  </a:cubicBezTo>
                  <a:lnTo>
                    <a:pt x="97187" y="273223"/>
                  </a:lnTo>
                  <a:cubicBezTo>
                    <a:pt x="97187" y="122479"/>
                    <a:pt x="181678" y="0"/>
                    <a:pt x="336579" y="0"/>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5" name="Freeform 468"/>
            <p:cNvSpPr>
              <a:spLocks/>
            </p:cNvSpPr>
            <p:nvPr/>
          </p:nvSpPr>
          <p:spPr bwMode="auto">
            <a:xfrm>
              <a:off x="2797304" y="3502306"/>
              <a:ext cx="354854" cy="546011"/>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 name="connsiteX0" fmla="*/ 302629 w 574880"/>
                <a:gd name="connsiteY0" fmla="*/ 0 h 866775"/>
                <a:gd name="connsiteX1" fmla="*/ 574880 w 574880"/>
                <a:gd name="connsiteY1" fmla="*/ 273223 h 866775"/>
                <a:gd name="connsiteX2" fmla="*/ 574880 w 574880"/>
                <a:gd name="connsiteY2" fmla="*/ 423966 h 866775"/>
                <a:gd name="connsiteX3" fmla="*/ 419979 w 574880"/>
                <a:gd name="connsiteY3" fmla="*/ 668924 h 866775"/>
                <a:gd name="connsiteX4" fmla="*/ 363651 w 574880"/>
                <a:gd name="connsiteY4" fmla="*/ 866775 h 866775"/>
                <a:gd name="connsiteX5" fmla="*/ 316269 w 574880"/>
                <a:gd name="connsiteY5" fmla="*/ 866775 h 866775"/>
                <a:gd name="connsiteX6" fmla="*/ 285211 w 574880"/>
                <a:gd name="connsiteY6" fmla="*/ 843551 h 866775"/>
                <a:gd name="connsiteX7" fmla="*/ 113158 w 574880"/>
                <a:gd name="connsiteY7" fmla="*/ 671498 h 866775"/>
                <a:gd name="connsiteX8" fmla="*/ 57075 w 574880"/>
                <a:gd name="connsiteY8" fmla="*/ 596499 h 866775"/>
                <a:gd name="connsiteX9" fmla="*/ 0 w 574880"/>
                <a:gd name="connsiteY9" fmla="*/ 644412 h 866775"/>
                <a:gd name="connsiteX10" fmla="*/ 82013 w 574880"/>
                <a:gd name="connsiteY10" fmla="*/ 546445 h 866775"/>
                <a:gd name="connsiteX11" fmla="*/ 63237 w 574880"/>
                <a:gd name="connsiteY11" fmla="*/ 423966 h 866775"/>
                <a:gd name="connsiteX12" fmla="*/ 63237 w 574880"/>
                <a:gd name="connsiteY12" fmla="*/ 273223 h 866775"/>
                <a:gd name="connsiteX13" fmla="*/ 302629 w 574880"/>
                <a:gd name="connsiteY13" fmla="*/ 0 h 866775"/>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24938 w 517805"/>
                <a:gd name="connsiteY9" fmla="*/ 546445 h 866775"/>
                <a:gd name="connsiteX10" fmla="*/ 6162 w 517805"/>
                <a:gd name="connsiteY10" fmla="*/ 423966 h 866775"/>
                <a:gd name="connsiteX11" fmla="*/ 6162 w 517805"/>
                <a:gd name="connsiteY11" fmla="*/ 273223 h 866775"/>
                <a:gd name="connsiteX12" fmla="*/ 245554 w 517805"/>
                <a:gd name="connsiteY12" fmla="*/ 0 h 866775"/>
                <a:gd name="connsiteX0" fmla="*/ 291067 w 563318"/>
                <a:gd name="connsiteY0" fmla="*/ 0 h 866775"/>
                <a:gd name="connsiteX1" fmla="*/ 563318 w 563318"/>
                <a:gd name="connsiteY1" fmla="*/ 273223 h 866775"/>
                <a:gd name="connsiteX2" fmla="*/ 563318 w 563318"/>
                <a:gd name="connsiteY2" fmla="*/ 423966 h 866775"/>
                <a:gd name="connsiteX3" fmla="*/ 408417 w 563318"/>
                <a:gd name="connsiteY3" fmla="*/ 668924 h 866775"/>
                <a:gd name="connsiteX4" fmla="*/ 352089 w 563318"/>
                <a:gd name="connsiteY4" fmla="*/ 866775 h 866775"/>
                <a:gd name="connsiteX5" fmla="*/ 304707 w 563318"/>
                <a:gd name="connsiteY5" fmla="*/ 866775 h 866775"/>
                <a:gd name="connsiteX6" fmla="*/ 273649 w 563318"/>
                <a:gd name="connsiteY6" fmla="*/ 843551 h 866775"/>
                <a:gd name="connsiteX7" fmla="*/ 101596 w 563318"/>
                <a:gd name="connsiteY7" fmla="*/ 671498 h 866775"/>
                <a:gd name="connsiteX8" fmla="*/ 0 w 563318"/>
                <a:gd name="connsiteY8" fmla="*/ 662699 h 866775"/>
                <a:gd name="connsiteX9" fmla="*/ 70451 w 563318"/>
                <a:gd name="connsiteY9" fmla="*/ 546445 h 866775"/>
                <a:gd name="connsiteX10" fmla="*/ 51675 w 563318"/>
                <a:gd name="connsiteY10" fmla="*/ 423966 h 866775"/>
                <a:gd name="connsiteX11" fmla="*/ 51675 w 563318"/>
                <a:gd name="connsiteY11" fmla="*/ 273223 h 866775"/>
                <a:gd name="connsiteX12" fmla="*/ 291067 w 563318"/>
                <a:gd name="connsiteY12"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318" h="866775">
                  <a:moveTo>
                    <a:pt x="291067" y="0"/>
                  </a:moveTo>
                  <a:cubicBezTo>
                    <a:pt x="441275" y="0"/>
                    <a:pt x="563318" y="122479"/>
                    <a:pt x="563318" y="273223"/>
                  </a:cubicBezTo>
                  <a:lnTo>
                    <a:pt x="563318" y="423966"/>
                  </a:lnTo>
                  <a:cubicBezTo>
                    <a:pt x="563318" y="532313"/>
                    <a:pt x="502296" y="626528"/>
                    <a:pt x="408417" y="668924"/>
                  </a:cubicBezTo>
                  <a:lnTo>
                    <a:pt x="352089" y="866775"/>
                  </a:lnTo>
                  <a:lnTo>
                    <a:pt x="304707" y="866775"/>
                  </a:lnTo>
                  <a:lnTo>
                    <a:pt x="273649" y="843551"/>
                  </a:lnTo>
                  <a:cubicBezTo>
                    <a:pt x="210963" y="791818"/>
                    <a:pt x="153329" y="734183"/>
                    <a:pt x="101596" y="671498"/>
                  </a:cubicBezTo>
                  <a:lnTo>
                    <a:pt x="0" y="662699"/>
                  </a:lnTo>
                  <a:cubicBezTo>
                    <a:pt x="23484" y="623948"/>
                    <a:pt x="61839" y="586234"/>
                    <a:pt x="70451" y="546445"/>
                  </a:cubicBezTo>
                  <a:cubicBezTo>
                    <a:pt x="79064" y="506656"/>
                    <a:pt x="51675" y="466363"/>
                    <a:pt x="51675" y="423966"/>
                  </a:cubicBezTo>
                  <a:lnTo>
                    <a:pt x="51675" y="273223"/>
                  </a:lnTo>
                  <a:cubicBezTo>
                    <a:pt x="51675" y="122479"/>
                    <a:pt x="136166" y="0"/>
                    <a:pt x="291067" y="0"/>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9"/>
            <p:cNvSpPr>
              <a:spLocks/>
            </p:cNvSpPr>
            <p:nvPr/>
          </p:nvSpPr>
          <p:spPr bwMode="auto">
            <a:xfrm>
              <a:off x="2966022" y="3129972"/>
              <a:ext cx="1078283" cy="595671"/>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165"/>
            <p:cNvSpPr>
              <a:spLocks/>
            </p:cNvSpPr>
            <p:nvPr/>
          </p:nvSpPr>
          <p:spPr bwMode="auto">
            <a:xfrm>
              <a:off x="3028153" y="3810315"/>
              <a:ext cx="119003" cy="7700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476"/>
            <p:cNvSpPr>
              <a:spLocks/>
            </p:cNvSpPr>
            <p:nvPr/>
          </p:nvSpPr>
          <p:spPr bwMode="auto">
            <a:xfrm>
              <a:off x="2895151" y="3051299"/>
              <a:ext cx="1216026" cy="759015"/>
            </a:xfrm>
            <a:custGeom>
              <a:avLst/>
              <a:gdLst>
                <a:gd name="connsiteX0" fmla="*/ 174305 w 1930400"/>
                <a:gd name="connsiteY0" fmla="*/ 146050 h 1204913"/>
                <a:gd name="connsiteX1" fmla="*/ 150812 w 1930400"/>
                <a:gd name="connsiteY1" fmla="*/ 169573 h 1204913"/>
                <a:gd name="connsiteX2" fmla="*/ 150812 w 1930400"/>
                <a:gd name="connsiteY2" fmla="*/ 1025815 h 1204913"/>
                <a:gd name="connsiteX3" fmla="*/ 174305 w 1930400"/>
                <a:gd name="connsiteY3" fmla="*/ 1049338 h 1204913"/>
                <a:gd name="connsiteX4" fmla="*/ 1762444 w 1930400"/>
                <a:gd name="connsiteY4" fmla="*/ 1049338 h 1204913"/>
                <a:gd name="connsiteX5" fmla="*/ 1785937 w 1930400"/>
                <a:gd name="connsiteY5" fmla="*/ 1025815 h 1204913"/>
                <a:gd name="connsiteX6" fmla="*/ 1785937 w 1930400"/>
                <a:gd name="connsiteY6" fmla="*/ 169573 h 1204913"/>
                <a:gd name="connsiteX7" fmla="*/ 1762444 w 1930400"/>
                <a:gd name="connsiteY7" fmla="*/ 146050 h 1204913"/>
                <a:gd name="connsiteX8" fmla="*/ 174305 w 1930400"/>
                <a:gd name="connsiteY8" fmla="*/ 146050 h 1204913"/>
                <a:gd name="connsiteX9" fmla="*/ 28181 w 1930400"/>
                <a:gd name="connsiteY9" fmla="*/ 0 h 1204913"/>
                <a:gd name="connsiteX10" fmla="*/ 1906916 w 1930400"/>
                <a:gd name="connsiteY10" fmla="*/ 0 h 1204913"/>
                <a:gd name="connsiteX11" fmla="*/ 1930400 w 1930400"/>
                <a:gd name="connsiteY11" fmla="*/ 28240 h 1204913"/>
                <a:gd name="connsiteX12" fmla="*/ 1930400 w 1930400"/>
                <a:gd name="connsiteY12" fmla="*/ 1176673 h 1204913"/>
                <a:gd name="connsiteX13" fmla="*/ 1906916 w 1930400"/>
                <a:gd name="connsiteY13" fmla="*/ 1204913 h 1204913"/>
                <a:gd name="connsiteX14" fmla="*/ 28181 w 1930400"/>
                <a:gd name="connsiteY14" fmla="*/ 1204913 h 1204913"/>
                <a:gd name="connsiteX15" fmla="*/ 0 w 1930400"/>
                <a:gd name="connsiteY15" fmla="*/ 1176673 h 1204913"/>
                <a:gd name="connsiteX16" fmla="*/ 0 w 1930400"/>
                <a:gd name="connsiteY16" fmla="*/ 28240 h 1204913"/>
                <a:gd name="connsiteX17" fmla="*/ 28181 w 1930400"/>
                <a:gd name="connsiteY17"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0400" h="1204913">
                  <a:moveTo>
                    <a:pt x="174305" y="146050"/>
                  </a:moveTo>
                  <a:cubicBezTo>
                    <a:pt x="160210" y="146050"/>
                    <a:pt x="150812" y="155459"/>
                    <a:pt x="150812" y="169573"/>
                  </a:cubicBezTo>
                  <a:cubicBezTo>
                    <a:pt x="150812" y="169573"/>
                    <a:pt x="150812" y="169573"/>
                    <a:pt x="150812" y="1025815"/>
                  </a:cubicBezTo>
                  <a:cubicBezTo>
                    <a:pt x="150812" y="1039929"/>
                    <a:pt x="160210" y="1049338"/>
                    <a:pt x="174305" y="1049338"/>
                  </a:cubicBezTo>
                  <a:cubicBezTo>
                    <a:pt x="174305" y="1049338"/>
                    <a:pt x="174305" y="1049338"/>
                    <a:pt x="1762444" y="1049338"/>
                  </a:cubicBezTo>
                  <a:cubicBezTo>
                    <a:pt x="1771841" y="1049338"/>
                    <a:pt x="1785937" y="1039929"/>
                    <a:pt x="1785937" y="1025815"/>
                  </a:cubicBezTo>
                  <a:lnTo>
                    <a:pt x="1785937" y="169573"/>
                  </a:lnTo>
                  <a:cubicBezTo>
                    <a:pt x="1785937" y="155459"/>
                    <a:pt x="1771841" y="146050"/>
                    <a:pt x="1762444" y="146050"/>
                  </a:cubicBezTo>
                  <a:cubicBezTo>
                    <a:pt x="1762444" y="146050"/>
                    <a:pt x="1762444" y="146050"/>
                    <a:pt x="174305" y="146050"/>
                  </a:cubicBezTo>
                  <a:close/>
                  <a:moveTo>
                    <a:pt x="28181" y="0"/>
                  </a:moveTo>
                  <a:cubicBezTo>
                    <a:pt x="1906916" y="0"/>
                    <a:pt x="1906916" y="0"/>
                    <a:pt x="1906916" y="0"/>
                  </a:cubicBezTo>
                  <a:cubicBezTo>
                    <a:pt x="1921007" y="0"/>
                    <a:pt x="1930400" y="14120"/>
                    <a:pt x="1930400" y="28240"/>
                  </a:cubicBezTo>
                  <a:lnTo>
                    <a:pt x="1930400" y="1176673"/>
                  </a:lnTo>
                  <a:cubicBezTo>
                    <a:pt x="1930400" y="1190793"/>
                    <a:pt x="1921007" y="1204913"/>
                    <a:pt x="1906916" y="1204913"/>
                  </a:cubicBezTo>
                  <a:cubicBezTo>
                    <a:pt x="28181" y="1204913"/>
                    <a:pt x="28181" y="1204913"/>
                    <a:pt x="28181" y="1204913"/>
                  </a:cubicBezTo>
                  <a:cubicBezTo>
                    <a:pt x="14091" y="1204913"/>
                    <a:pt x="0" y="1190793"/>
                    <a:pt x="0" y="1176673"/>
                  </a:cubicBezTo>
                  <a:cubicBezTo>
                    <a:pt x="0" y="28240"/>
                    <a:pt x="0" y="28240"/>
                    <a:pt x="0" y="28240"/>
                  </a:cubicBezTo>
                  <a:cubicBezTo>
                    <a:pt x="0" y="14120"/>
                    <a:pt x="14091" y="0"/>
                    <a:pt x="28181"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161"/>
            <p:cNvSpPr>
              <a:spLocks/>
            </p:cNvSpPr>
            <p:nvPr/>
          </p:nvSpPr>
          <p:spPr bwMode="auto">
            <a:xfrm>
              <a:off x="2830149" y="3422307"/>
              <a:ext cx="142003" cy="15400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162"/>
            <p:cNvSpPr>
              <a:spLocks/>
            </p:cNvSpPr>
            <p:nvPr/>
          </p:nvSpPr>
          <p:spPr bwMode="auto">
            <a:xfrm>
              <a:off x="2830149" y="3493308"/>
              <a:ext cx="86002" cy="216004"/>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163"/>
            <p:cNvSpPr>
              <a:spLocks/>
            </p:cNvSpPr>
            <p:nvPr/>
          </p:nvSpPr>
          <p:spPr bwMode="auto">
            <a:xfrm>
              <a:off x="2901150" y="3422307"/>
              <a:ext cx="41002" cy="35001"/>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480"/>
            <p:cNvSpPr>
              <a:spLocks/>
            </p:cNvSpPr>
            <p:nvPr/>
          </p:nvSpPr>
          <p:spPr bwMode="auto">
            <a:xfrm>
              <a:off x="2886149" y="3641311"/>
              <a:ext cx="142003" cy="356065"/>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161"/>
            <p:cNvSpPr>
              <a:spLocks/>
            </p:cNvSpPr>
            <p:nvPr/>
          </p:nvSpPr>
          <p:spPr bwMode="auto">
            <a:xfrm flipH="1">
              <a:off x="4033467" y="3411256"/>
              <a:ext cx="142003" cy="15400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162"/>
            <p:cNvSpPr>
              <a:spLocks/>
            </p:cNvSpPr>
            <p:nvPr/>
          </p:nvSpPr>
          <p:spPr bwMode="auto">
            <a:xfrm flipH="1">
              <a:off x="4089468" y="3482259"/>
              <a:ext cx="86002" cy="216004"/>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163"/>
            <p:cNvSpPr>
              <a:spLocks/>
            </p:cNvSpPr>
            <p:nvPr/>
          </p:nvSpPr>
          <p:spPr bwMode="auto">
            <a:xfrm flipH="1">
              <a:off x="4063467" y="3411256"/>
              <a:ext cx="41002" cy="35001"/>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485"/>
            <p:cNvSpPr>
              <a:spLocks/>
            </p:cNvSpPr>
            <p:nvPr/>
          </p:nvSpPr>
          <p:spPr bwMode="auto">
            <a:xfrm flipH="1">
              <a:off x="3977466" y="3630261"/>
              <a:ext cx="142003" cy="356065"/>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a:extLst/>
          </p:spPr>
          <p:txBody>
            <a:bodyPr vert="horz" wrap="square" lIns="119507" tIns="59752" rIns="119507" bIns="59752" numCol="1" anchor="t" anchorCtr="0" compatLnSpc="1">
              <a:prstTxWarp prst="textNoShape">
                <a:avLst/>
              </a:prstTxWarp>
              <a:noAutofit/>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505050"/>
                </a:solidFill>
                <a:effectLst/>
                <a:uLnTx/>
                <a:uFillTx/>
                <a:latin typeface="Segoe UI"/>
                <a:ea typeface="+mn-ea"/>
                <a:cs typeface="+mn-cs"/>
              </a:endParaRPr>
            </a:p>
          </p:txBody>
        </p:sp>
        <p:sp>
          <p:nvSpPr>
            <p:cNvPr id="96" name="Rectangle 95"/>
            <p:cNvSpPr/>
            <p:nvPr/>
          </p:nvSpPr>
          <p:spPr bwMode="auto">
            <a:xfrm>
              <a:off x="3022050" y="3190209"/>
              <a:ext cx="831411" cy="73282"/>
            </a:xfrm>
            <a:prstGeom prst="rect">
              <a:avLst/>
            </a:prstGeom>
            <a:solidFill>
              <a:schemeClr val="bg1">
                <a:lumMod val="65000"/>
                <a:alpha val="1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2" name="Freeform: Shape 101"/>
            <p:cNvSpPr/>
            <p:nvPr/>
          </p:nvSpPr>
          <p:spPr bwMode="auto">
            <a:xfrm rot="19273027">
              <a:off x="3884708" y="3188325"/>
              <a:ext cx="51656" cy="77049"/>
            </a:xfrm>
            <a:custGeom>
              <a:avLst/>
              <a:gdLst>
                <a:gd name="connsiteX0" fmla="*/ 31941 w 47194"/>
                <a:gd name="connsiteY0" fmla="*/ 15254 h 70394"/>
                <a:gd name="connsiteX1" fmla="*/ 23598 w 47194"/>
                <a:gd name="connsiteY1" fmla="*/ 11798 h 70394"/>
                <a:gd name="connsiteX2" fmla="*/ 11799 w 47194"/>
                <a:gd name="connsiteY2" fmla="*/ 23597 h 70394"/>
                <a:gd name="connsiteX3" fmla="*/ 23598 w 47194"/>
                <a:gd name="connsiteY3" fmla="*/ 35396 h 70394"/>
                <a:gd name="connsiteX4" fmla="*/ 35397 w 47194"/>
                <a:gd name="connsiteY4" fmla="*/ 23597 h 70394"/>
                <a:gd name="connsiteX5" fmla="*/ 31941 w 47194"/>
                <a:gd name="connsiteY5" fmla="*/ 15254 h 70394"/>
                <a:gd name="connsiteX6" fmla="*/ 40282 w 47194"/>
                <a:gd name="connsiteY6" fmla="*/ 6912 h 70394"/>
                <a:gd name="connsiteX7" fmla="*/ 47194 w 47194"/>
                <a:gd name="connsiteY7" fmla="*/ 23597 h 70394"/>
                <a:gd name="connsiteX8" fmla="*/ 40282 w 47194"/>
                <a:gd name="connsiteY8" fmla="*/ 40283 h 70394"/>
                <a:gd name="connsiteX9" fmla="*/ 30271 w 47194"/>
                <a:gd name="connsiteY9" fmla="*/ 44430 h 70394"/>
                <a:gd name="connsiteX10" fmla="*/ 30271 w 47194"/>
                <a:gd name="connsiteY10" fmla="*/ 63720 h 70394"/>
                <a:gd name="connsiteX11" fmla="*/ 23597 w 47194"/>
                <a:gd name="connsiteY11" fmla="*/ 70394 h 70394"/>
                <a:gd name="connsiteX12" fmla="*/ 16923 w 47194"/>
                <a:gd name="connsiteY12" fmla="*/ 63720 h 70394"/>
                <a:gd name="connsiteX13" fmla="*/ 16923 w 47194"/>
                <a:gd name="connsiteY13" fmla="*/ 44430 h 70394"/>
                <a:gd name="connsiteX14" fmla="*/ 6911 w 47194"/>
                <a:gd name="connsiteY14" fmla="*/ 40283 h 70394"/>
                <a:gd name="connsiteX15" fmla="*/ 0 w 47194"/>
                <a:gd name="connsiteY15" fmla="*/ 23597 h 70394"/>
                <a:gd name="connsiteX16" fmla="*/ 23597 w 47194"/>
                <a:gd name="connsiteY16" fmla="*/ 0 h 70394"/>
                <a:gd name="connsiteX17" fmla="*/ 40282 w 47194"/>
                <a:gd name="connsiteY17" fmla="*/ 6912 h 7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194" h="70394">
                  <a:moveTo>
                    <a:pt x="31941" y="15254"/>
                  </a:moveTo>
                  <a:cubicBezTo>
                    <a:pt x="29805" y="13119"/>
                    <a:pt x="26855" y="11798"/>
                    <a:pt x="23598" y="11798"/>
                  </a:cubicBezTo>
                  <a:cubicBezTo>
                    <a:pt x="17082" y="11798"/>
                    <a:pt x="11799" y="17081"/>
                    <a:pt x="11799" y="23597"/>
                  </a:cubicBezTo>
                  <a:cubicBezTo>
                    <a:pt x="11799" y="30113"/>
                    <a:pt x="17082" y="35396"/>
                    <a:pt x="23598" y="35396"/>
                  </a:cubicBezTo>
                  <a:cubicBezTo>
                    <a:pt x="30114" y="35396"/>
                    <a:pt x="35397" y="30113"/>
                    <a:pt x="35397" y="23597"/>
                  </a:cubicBezTo>
                  <a:cubicBezTo>
                    <a:pt x="35397" y="20339"/>
                    <a:pt x="34076" y="17390"/>
                    <a:pt x="31941" y="15254"/>
                  </a:cubicBezTo>
                  <a:close/>
                  <a:moveTo>
                    <a:pt x="40282" y="6912"/>
                  </a:moveTo>
                  <a:cubicBezTo>
                    <a:pt x="44552" y="11182"/>
                    <a:pt x="47194" y="17081"/>
                    <a:pt x="47194" y="23597"/>
                  </a:cubicBezTo>
                  <a:cubicBezTo>
                    <a:pt x="47194" y="30113"/>
                    <a:pt x="44552" y="36013"/>
                    <a:pt x="40282" y="40283"/>
                  </a:cubicBezTo>
                  <a:lnTo>
                    <a:pt x="30271" y="44430"/>
                  </a:lnTo>
                  <a:lnTo>
                    <a:pt x="30271" y="63720"/>
                  </a:lnTo>
                  <a:cubicBezTo>
                    <a:pt x="30271" y="67406"/>
                    <a:pt x="27283" y="70394"/>
                    <a:pt x="23597" y="70394"/>
                  </a:cubicBezTo>
                  <a:cubicBezTo>
                    <a:pt x="19911" y="70394"/>
                    <a:pt x="16923" y="67406"/>
                    <a:pt x="16923" y="63720"/>
                  </a:cubicBezTo>
                  <a:lnTo>
                    <a:pt x="16923" y="44430"/>
                  </a:lnTo>
                  <a:lnTo>
                    <a:pt x="6911" y="40283"/>
                  </a:lnTo>
                  <a:cubicBezTo>
                    <a:pt x="2641" y="36012"/>
                    <a:pt x="0" y="30113"/>
                    <a:pt x="0" y="23597"/>
                  </a:cubicBezTo>
                  <a:cubicBezTo>
                    <a:pt x="0" y="10565"/>
                    <a:pt x="10565" y="0"/>
                    <a:pt x="23597" y="0"/>
                  </a:cubicBezTo>
                  <a:cubicBezTo>
                    <a:pt x="30113" y="0"/>
                    <a:pt x="36012" y="2642"/>
                    <a:pt x="40282" y="691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7" name="Rectangle 106"/>
            <p:cNvSpPr/>
            <p:nvPr/>
          </p:nvSpPr>
          <p:spPr bwMode="auto">
            <a:xfrm>
              <a:off x="3022050" y="3313261"/>
              <a:ext cx="831411" cy="7328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Pubs nearby</a:t>
              </a:r>
            </a:p>
          </p:txBody>
        </p:sp>
        <p:sp>
          <p:nvSpPr>
            <p:cNvPr id="103" name="Rectangle: Rounded Corners 102"/>
            <p:cNvSpPr/>
            <p:nvPr/>
          </p:nvSpPr>
          <p:spPr bwMode="auto">
            <a:xfrm>
              <a:off x="3022050" y="3409722"/>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6" name="Rectangle: Rounded Corners 105"/>
            <p:cNvSpPr/>
            <p:nvPr/>
          </p:nvSpPr>
          <p:spPr bwMode="auto">
            <a:xfrm>
              <a:off x="3022050" y="3508560"/>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10" name="Rectangle: Rounded Corners 109"/>
            <p:cNvSpPr/>
            <p:nvPr/>
          </p:nvSpPr>
          <p:spPr bwMode="auto">
            <a:xfrm>
              <a:off x="3022050" y="3607399"/>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8" name="Rectangle: Rounded Corners 297"/>
            <p:cNvSpPr/>
            <p:nvPr/>
          </p:nvSpPr>
          <p:spPr bwMode="auto">
            <a:xfrm>
              <a:off x="3540919" y="3409722"/>
              <a:ext cx="419100"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9" name="Rectangle: Rounded Corners 298"/>
            <p:cNvSpPr/>
            <p:nvPr/>
          </p:nvSpPr>
          <p:spPr bwMode="auto">
            <a:xfrm>
              <a:off x="3540919" y="3508560"/>
              <a:ext cx="419100"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0" name="Rectangle: Rounded Corners 299"/>
            <p:cNvSpPr/>
            <p:nvPr/>
          </p:nvSpPr>
          <p:spPr bwMode="auto">
            <a:xfrm>
              <a:off x="3540919" y="3607399"/>
              <a:ext cx="419100"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1" name="Rectangle: Rounded Corners 300"/>
            <p:cNvSpPr/>
            <p:nvPr/>
          </p:nvSpPr>
          <p:spPr bwMode="auto">
            <a:xfrm>
              <a:off x="3540919" y="3345656"/>
              <a:ext cx="419100" cy="4914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400"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4" name="Group 13"/>
          <p:cNvGrpSpPr/>
          <p:nvPr/>
        </p:nvGrpSpPr>
        <p:grpSpPr>
          <a:xfrm>
            <a:off x="3491099" y="4391590"/>
            <a:ext cx="1816327" cy="1003385"/>
            <a:chOff x="1751866" y="4214518"/>
            <a:chExt cx="1078283" cy="595671"/>
          </a:xfrm>
        </p:grpSpPr>
        <p:sp>
          <p:nvSpPr>
            <p:cNvPr id="283" name="Freeform 9"/>
            <p:cNvSpPr>
              <a:spLocks/>
            </p:cNvSpPr>
            <p:nvPr/>
          </p:nvSpPr>
          <p:spPr bwMode="auto">
            <a:xfrm>
              <a:off x="1751866" y="4214518"/>
              <a:ext cx="1078283" cy="595671"/>
            </a:xfrm>
            <a:prstGeom prst="rect">
              <a:avLst/>
            </a:prstGeom>
            <a:solidFill>
              <a:srgbClr val="FFFFFF"/>
            </a:solidFill>
            <a:ln w="3175">
              <a:solidFill>
                <a:schemeClr val="accent1">
                  <a:lumMod val="50000"/>
                </a:schemeClr>
              </a:solidFill>
              <a:round/>
              <a:headEnd/>
              <a:tailEnd/>
            </a:ln>
            <a:extLst/>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284" name="Rectangle 283"/>
            <p:cNvSpPr/>
            <p:nvPr/>
          </p:nvSpPr>
          <p:spPr bwMode="auto">
            <a:xfrm>
              <a:off x="1807894" y="4274755"/>
              <a:ext cx="831411" cy="73282"/>
            </a:xfrm>
            <a:prstGeom prst="rect">
              <a:avLst/>
            </a:prstGeom>
            <a:solidFill>
              <a:schemeClr val="bg1">
                <a:lumMod val="65000"/>
                <a:alpha val="10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667"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Tell me where the nearest pub is</a:t>
              </a:r>
            </a:p>
          </p:txBody>
        </p:sp>
        <p:sp>
          <p:nvSpPr>
            <p:cNvPr id="286" name="Freeform: Shape 285"/>
            <p:cNvSpPr/>
            <p:nvPr/>
          </p:nvSpPr>
          <p:spPr bwMode="auto">
            <a:xfrm rot="19273027">
              <a:off x="2670552" y="4272871"/>
              <a:ext cx="51656" cy="77049"/>
            </a:xfrm>
            <a:custGeom>
              <a:avLst/>
              <a:gdLst>
                <a:gd name="connsiteX0" fmla="*/ 31941 w 47194"/>
                <a:gd name="connsiteY0" fmla="*/ 15254 h 70394"/>
                <a:gd name="connsiteX1" fmla="*/ 23598 w 47194"/>
                <a:gd name="connsiteY1" fmla="*/ 11798 h 70394"/>
                <a:gd name="connsiteX2" fmla="*/ 11799 w 47194"/>
                <a:gd name="connsiteY2" fmla="*/ 23597 h 70394"/>
                <a:gd name="connsiteX3" fmla="*/ 23598 w 47194"/>
                <a:gd name="connsiteY3" fmla="*/ 35396 h 70394"/>
                <a:gd name="connsiteX4" fmla="*/ 35397 w 47194"/>
                <a:gd name="connsiteY4" fmla="*/ 23597 h 70394"/>
                <a:gd name="connsiteX5" fmla="*/ 31941 w 47194"/>
                <a:gd name="connsiteY5" fmla="*/ 15254 h 70394"/>
                <a:gd name="connsiteX6" fmla="*/ 40282 w 47194"/>
                <a:gd name="connsiteY6" fmla="*/ 6912 h 70394"/>
                <a:gd name="connsiteX7" fmla="*/ 47194 w 47194"/>
                <a:gd name="connsiteY7" fmla="*/ 23597 h 70394"/>
                <a:gd name="connsiteX8" fmla="*/ 40282 w 47194"/>
                <a:gd name="connsiteY8" fmla="*/ 40283 h 70394"/>
                <a:gd name="connsiteX9" fmla="*/ 30271 w 47194"/>
                <a:gd name="connsiteY9" fmla="*/ 44430 h 70394"/>
                <a:gd name="connsiteX10" fmla="*/ 30271 w 47194"/>
                <a:gd name="connsiteY10" fmla="*/ 63720 h 70394"/>
                <a:gd name="connsiteX11" fmla="*/ 23597 w 47194"/>
                <a:gd name="connsiteY11" fmla="*/ 70394 h 70394"/>
                <a:gd name="connsiteX12" fmla="*/ 16923 w 47194"/>
                <a:gd name="connsiteY12" fmla="*/ 63720 h 70394"/>
                <a:gd name="connsiteX13" fmla="*/ 16923 w 47194"/>
                <a:gd name="connsiteY13" fmla="*/ 44430 h 70394"/>
                <a:gd name="connsiteX14" fmla="*/ 6911 w 47194"/>
                <a:gd name="connsiteY14" fmla="*/ 40283 h 70394"/>
                <a:gd name="connsiteX15" fmla="*/ 0 w 47194"/>
                <a:gd name="connsiteY15" fmla="*/ 23597 h 70394"/>
                <a:gd name="connsiteX16" fmla="*/ 23597 w 47194"/>
                <a:gd name="connsiteY16" fmla="*/ 0 h 70394"/>
                <a:gd name="connsiteX17" fmla="*/ 40282 w 47194"/>
                <a:gd name="connsiteY17" fmla="*/ 6912 h 7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194" h="70394">
                  <a:moveTo>
                    <a:pt x="31941" y="15254"/>
                  </a:moveTo>
                  <a:cubicBezTo>
                    <a:pt x="29805" y="13119"/>
                    <a:pt x="26855" y="11798"/>
                    <a:pt x="23598" y="11798"/>
                  </a:cubicBezTo>
                  <a:cubicBezTo>
                    <a:pt x="17082" y="11798"/>
                    <a:pt x="11799" y="17081"/>
                    <a:pt x="11799" y="23597"/>
                  </a:cubicBezTo>
                  <a:cubicBezTo>
                    <a:pt x="11799" y="30113"/>
                    <a:pt x="17082" y="35396"/>
                    <a:pt x="23598" y="35396"/>
                  </a:cubicBezTo>
                  <a:cubicBezTo>
                    <a:pt x="30114" y="35396"/>
                    <a:pt x="35397" y="30113"/>
                    <a:pt x="35397" y="23597"/>
                  </a:cubicBezTo>
                  <a:cubicBezTo>
                    <a:pt x="35397" y="20339"/>
                    <a:pt x="34076" y="17390"/>
                    <a:pt x="31941" y="15254"/>
                  </a:cubicBezTo>
                  <a:close/>
                  <a:moveTo>
                    <a:pt x="40282" y="6912"/>
                  </a:moveTo>
                  <a:cubicBezTo>
                    <a:pt x="44552" y="11182"/>
                    <a:pt x="47194" y="17081"/>
                    <a:pt x="47194" y="23597"/>
                  </a:cubicBezTo>
                  <a:cubicBezTo>
                    <a:pt x="47194" y="30113"/>
                    <a:pt x="44552" y="36013"/>
                    <a:pt x="40282" y="40283"/>
                  </a:cubicBezTo>
                  <a:lnTo>
                    <a:pt x="30271" y="44430"/>
                  </a:lnTo>
                  <a:lnTo>
                    <a:pt x="30271" y="63720"/>
                  </a:lnTo>
                  <a:cubicBezTo>
                    <a:pt x="30271" y="67406"/>
                    <a:pt x="27283" y="70394"/>
                    <a:pt x="23597" y="70394"/>
                  </a:cubicBezTo>
                  <a:cubicBezTo>
                    <a:pt x="19911" y="70394"/>
                    <a:pt x="16923" y="67406"/>
                    <a:pt x="16923" y="63720"/>
                  </a:cubicBezTo>
                  <a:lnTo>
                    <a:pt x="16923" y="44430"/>
                  </a:lnTo>
                  <a:lnTo>
                    <a:pt x="6911" y="40283"/>
                  </a:lnTo>
                  <a:cubicBezTo>
                    <a:pt x="2641" y="36012"/>
                    <a:pt x="0" y="30113"/>
                    <a:pt x="0" y="23597"/>
                  </a:cubicBezTo>
                  <a:cubicBezTo>
                    <a:pt x="0" y="10565"/>
                    <a:pt x="10565" y="0"/>
                    <a:pt x="23597" y="0"/>
                  </a:cubicBezTo>
                  <a:cubicBezTo>
                    <a:pt x="30113" y="0"/>
                    <a:pt x="36012" y="2642"/>
                    <a:pt x="40282" y="691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7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0" name="Rectangle 289"/>
            <p:cNvSpPr/>
            <p:nvPr/>
          </p:nvSpPr>
          <p:spPr bwMode="auto">
            <a:xfrm>
              <a:off x="1807894" y="4397807"/>
              <a:ext cx="831411" cy="7328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92" rIns="24384" bIns="12192"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9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Pubs nearby</a:t>
              </a:r>
            </a:p>
          </p:txBody>
        </p:sp>
        <p:sp>
          <p:nvSpPr>
            <p:cNvPr id="291" name="Rectangle: Rounded Corners 290"/>
            <p:cNvSpPr/>
            <p:nvPr/>
          </p:nvSpPr>
          <p:spPr bwMode="auto">
            <a:xfrm>
              <a:off x="1807894" y="4494268"/>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Quis</a:t>
              </a: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a:t>
              </a: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tortor</a:t>
              </a:r>
              <a:endPar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2" name="Rectangle: Rounded Corners 291"/>
            <p:cNvSpPr/>
            <p:nvPr/>
          </p:nvSpPr>
          <p:spPr bwMode="auto">
            <a:xfrm>
              <a:off x="1807894" y="4593106"/>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Feugiat</a:t>
              </a: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a:t>
              </a: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placerat</a:t>
              </a:r>
              <a:endPar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3" name="Rectangle: Rounded Corners 292"/>
            <p:cNvSpPr/>
            <p:nvPr/>
          </p:nvSpPr>
          <p:spPr bwMode="auto">
            <a:xfrm>
              <a:off x="1807894" y="4691945"/>
              <a:ext cx="480769" cy="73186"/>
            </a:xfrm>
            <a:prstGeom prst="roundRect">
              <a:avLst>
                <a:gd name="adj" fmla="val 407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 tIns="121920" rIns="24384" bIns="12192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Interdum</a:t>
              </a: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 </a:t>
              </a:r>
              <a:r>
                <a:rPr kumimoji="0" lang="en-US" sz="533" b="1"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rPr>
                <a:t>velit</a:t>
              </a:r>
              <a:endPar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94" name="Rectangle: Rounded Corners 293"/>
            <p:cNvSpPr/>
            <p:nvPr/>
          </p:nvSpPr>
          <p:spPr bwMode="auto">
            <a:xfrm>
              <a:off x="2382511" y="4422830"/>
              <a:ext cx="365760" cy="54170"/>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1"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Distance</a:t>
              </a:r>
            </a:p>
          </p:txBody>
        </p:sp>
        <p:sp>
          <p:nvSpPr>
            <p:cNvPr id="295" name="Rectangle: Rounded Corners 294"/>
            <p:cNvSpPr/>
            <p:nvPr/>
          </p:nvSpPr>
          <p:spPr bwMode="auto">
            <a:xfrm>
              <a:off x="2382511" y="4593106"/>
              <a:ext cx="365760" cy="73186"/>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3 kilometer</a:t>
              </a:r>
            </a:p>
          </p:txBody>
        </p:sp>
        <p:sp>
          <p:nvSpPr>
            <p:cNvPr id="296" name="Rectangle: Rounded Corners 295"/>
            <p:cNvSpPr/>
            <p:nvPr/>
          </p:nvSpPr>
          <p:spPr bwMode="auto">
            <a:xfrm>
              <a:off x="2382511" y="4691945"/>
              <a:ext cx="365760" cy="73186"/>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4.2 kilometer</a:t>
              </a:r>
            </a:p>
          </p:txBody>
        </p:sp>
        <p:sp>
          <p:nvSpPr>
            <p:cNvPr id="297" name="Rectangle: Rounded Corners 296"/>
            <p:cNvSpPr/>
            <p:nvPr/>
          </p:nvSpPr>
          <p:spPr bwMode="auto">
            <a:xfrm>
              <a:off x="2382511" y="4494268"/>
              <a:ext cx="365760" cy="73186"/>
            </a:xfrm>
            <a:prstGeom prst="roundRect">
              <a:avLst>
                <a:gd name="adj" fmla="val 407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r>
                <a:rPr kumimoji="0" lang="en-US" sz="533"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.5 kilometer</a:t>
              </a:r>
            </a:p>
          </p:txBody>
        </p:sp>
      </p:grpSp>
      <p:grpSp>
        <p:nvGrpSpPr>
          <p:cNvPr id="20" name="Group 19"/>
          <p:cNvGrpSpPr/>
          <p:nvPr/>
        </p:nvGrpSpPr>
        <p:grpSpPr>
          <a:xfrm>
            <a:off x="6455496" y="4436150"/>
            <a:ext cx="1994763" cy="832277"/>
            <a:chOff x="4951454" y="3255642"/>
            <a:chExt cx="610918" cy="254894"/>
          </a:xfrm>
        </p:grpSpPr>
        <p:sp>
          <p:nvSpPr>
            <p:cNvPr id="302" name="Rectangle 301"/>
            <p:cNvSpPr/>
            <p:nvPr/>
          </p:nvSpPr>
          <p:spPr bwMode="auto">
            <a:xfrm>
              <a:off x="4951454" y="3255642"/>
              <a:ext cx="610918" cy="254894"/>
            </a:xfrm>
            <a:prstGeom prst="rect">
              <a:avLst/>
            </a:prstGeom>
            <a:solidFill>
              <a:srgbClr val="FFFFFF"/>
            </a:solidFill>
            <a:ln w="3175">
              <a:solidFill>
                <a:schemeClr val="accent1">
                  <a:lumMod val="75000"/>
                </a:schemeClr>
              </a:solidFill>
              <a:round/>
              <a:headEnd/>
              <a:tailEnd/>
            </a:ln>
          </p:spPr>
          <p:txBody>
            <a:bodyPr vert="horz" wrap="square" lIns="119507" tIns="59752" rIns="119507" bIns="59752"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303" name="Freeform 27"/>
            <p:cNvSpPr>
              <a:spLocks noEditPoints="1"/>
            </p:cNvSpPr>
            <p:nvPr/>
          </p:nvSpPr>
          <p:spPr bwMode="auto">
            <a:xfrm>
              <a:off x="5279607" y="3282967"/>
              <a:ext cx="224199" cy="200248"/>
            </a:xfrm>
            <a:custGeom>
              <a:avLst/>
              <a:gdLst>
                <a:gd name="T0" fmla="*/ 120 w 3576"/>
                <a:gd name="T1" fmla="*/ 0 h 3194"/>
                <a:gd name="T2" fmla="*/ 70 w 3576"/>
                <a:gd name="T3" fmla="*/ 16 h 3194"/>
                <a:gd name="T4" fmla="*/ 30 w 3576"/>
                <a:gd name="T5" fmla="*/ 48 h 3194"/>
                <a:gd name="T6" fmla="*/ 6 w 3576"/>
                <a:gd name="T7" fmla="*/ 92 h 3194"/>
                <a:gd name="T8" fmla="*/ 0 w 3576"/>
                <a:gd name="T9" fmla="*/ 3060 h 3194"/>
                <a:gd name="T10" fmla="*/ 8 w 3576"/>
                <a:gd name="T11" fmla="*/ 3108 h 3194"/>
                <a:gd name="T12" fmla="*/ 44 w 3576"/>
                <a:gd name="T13" fmla="*/ 3160 h 3194"/>
                <a:gd name="T14" fmla="*/ 106 w 3576"/>
                <a:gd name="T15" fmla="*/ 3190 h 3194"/>
                <a:gd name="T16" fmla="*/ 3442 w 3576"/>
                <a:gd name="T17" fmla="*/ 3194 h 3194"/>
                <a:gd name="T18" fmla="*/ 3478 w 3576"/>
                <a:gd name="T19" fmla="*/ 3188 h 3194"/>
                <a:gd name="T20" fmla="*/ 3534 w 3576"/>
                <a:gd name="T21" fmla="*/ 3156 h 3194"/>
                <a:gd name="T22" fmla="*/ 3574 w 3576"/>
                <a:gd name="T23" fmla="*/ 3082 h 3194"/>
                <a:gd name="T24" fmla="*/ 3576 w 3576"/>
                <a:gd name="T25" fmla="*/ 120 h 3194"/>
                <a:gd name="T26" fmla="*/ 3560 w 3576"/>
                <a:gd name="T27" fmla="*/ 70 h 3194"/>
                <a:gd name="T28" fmla="*/ 3528 w 3576"/>
                <a:gd name="T29" fmla="*/ 30 h 3194"/>
                <a:gd name="T30" fmla="*/ 3482 w 3576"/>
                <a:gd name="T31" fmla="*/ 6 h 3194"/>
                <a:gd name="T32" fmla="*/ 3442 w 3576"/>
                <a:gd name="T33" fmla="*/ 0 h 3194"/>
                <a:gd name="T34" fmla="*/ 118 w 3576"/>
                <a:gd name="T35" fmla="*/ 3068 h 3194"/>
                <a:gd name="T36" fmla="*/ 528 w 3576"/>
                <a:gd name="T37" fmla="*/ 2712 h 3194"/>
                <a:gd name="T38" fmla="*/ 114 w 3576"/>
                <a:gd name="T39" fmla="*/ 2222 h 3194"/>
                <a:gd name="T40" fmla="*/ 114 w 3576"/>
                <a:gd name="T41" fmla="*/ 2108 h 3194"/>
                <a:gd name="T42" fmla="*/ 528 w 3576"/>
                <a:gd name="T43" fmla="*/ 1596 h 3194"/>
                <a:gd name="T44" fmla="*/ 528 w 3576"/>
                <a:gd name="T45" fmla="*/ 1596 h 3194"/>
                <a:gd name="T46" fmla="*/ 528 w 3576"/>
                <a:gd name="T47" fmla="*/ 632 h 3194"/>
                <a:gd name="T48" fmla="*/ 642 w 3576"/>
                <a:gd name="T49" fmla="*/ 2712 h 3194"/>
                <a:gd name="T50" fmla="*/ 1492 w 3576"/>
                <a:gd name="T51" fmla="*/ 2598 h 3194"/>
                <a:gd name="T52" fmla="*/ 1492 w 3576"/>
                <a:gd name="T53" fmla="*/ 2598 h 3194"/>
                <a:gd name="T54" fmla="*/ 642 w 3576"/>
                <a:gd name="T55" fmla="*/ 1710 h 3194"/>
                <a:gd name="T56" fmla="*/ 1492 w 3576"/>
                <a:gd name="T57" fmla="*/ 1596 h 3194"/>
                <a:gd name="T58" fmla="*/ 1492 w 3576"/>
                <a:gd name="T59" fmla="*/ 1596 h 3194"/>
                <a:gd name="T60" fmla="*/ 642 w 3576"/>
                <a:gd name="T61" fmla="*/ 632 h 3194"/>
                <a:gd name="T62" fmla="*/ 1492 w 3576"/>
                <a:gd name="T63" fmla="*/ 518 h 3194"/>
                <a:gd name="T64" fmla="*/ 1492 w 3576"/>
                <a:gd name="T65" fmla="*/ 518 h 3194"/>
                <a:gd name="T66" fmla="*/ 1606 w 3576"/>
                <a:gd name="T67" fmla="*/ 2712 h 3194"/>
                <a:gd name="T68" fmla="*/ 1606 w 3576"/>
                <a:gd name="T69" fmla="*/ 2598 h 3194"/>
                <a:gd name="T70" fmla="*/ 2466 w 3576"/>
                <a:gd name="T71" fmla="*/ 2108 h 3194"/>
                <a:gd name="T72" fmla="*/ 2466 w 3576"/>
                <a:gd name="T73" fmla="*/ 2108 h 3194"/>
                <a:gd name="T74" fmla="*/ 2466 w 3576"/>
                <a:gd name="T75" fmla="*/ 1166 h 3194"/>
                <a:gd name="T76" fmla="*/ 1606 w 3576"/>
                <a:gd name="T77" fmla="*/ 632 h 3194"/>
                <a:gd name="T78" fmla="*/ 1606 w 3576"/>
                <a:gd name="T79" fmla="*/ 518 h 3194"/>
                <a:gd name="T80" fmla="*/ 3462 w 3576"/>
                <a:gd name="T81" fmla="*/ 3060 h 3194"/>
                <a:gd name="T82" fmla="*/ 3452 w 3576"/>
                <a:gd name="T83" fmla="*/ 3076 h 3194"/>
                <a:gd name="T84" fmla="*/ 3462 w 3576"/>
                <a:gd name="T85" fmla="*/ 3060 h 3194"/>
                <a:gd name="T86" fmla="*/ 3462 w 3576"/>
                <a:gd name="T87" fmla="*/ 2222 h 3194"/>
                <a:gd name="T88" fmla="*/ 2580 w 3576"/>
                <a:gd name="T89" fmla="*/ 1710 h 3194"/>
                <a:gd name="T90" fmla="*/ 2580 w 3576"/>
                <a:gd name="T91" fmla="*/ 1596 h 3194"/>
                <a:gd name="T92" fmla="*/ 3462 w 3576"/>
                <a:gd name="T93" fmla="*/ 1052 h 3194"/>
                <a:gd name="T94" fmla="*/ 3462 w 3576"/>
                <a:gd name="T95" fmla="*/ 1052 h 3194"/>
                <a:gd name="T96" fmla="*/ 3442 w 3576"/>
                <a:gd name="T97" fmla="*/ 114 h 3194"/>
                <a:gd name="T98" fmla="*/ 3460 w 3576"/>
                <a:gd name="T99" fmla="*/ 126 h 3194"/>
                <a:gd name="T100" fmla="*/ 1406 w 3576"/>
                <a:gd name="T101" fmla="*/ 2018 h 3194"/>
                <a:gd name="T102" fmla="*/ 1406 w 3576"/>
                <a:gd name="T103" fmla="*/ 2018 h 3194"/>
                <a:gd name="T104" fmla="*/ 1690 w 3576"/>
                <a:gd name="T105" fmla="*/ 1788 h 3194"/>
                <a:gd name="T106" fmla="*/ 2686 w 3576"/>
                <a:gd name="T107" fmla="*/ 2022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6" h="3194">
                  <a:moveTo>
                    <a:pt x="3442" y="0"/>
                  </a:moveTo>
                  <a:lnTo>
                    <a:pt x="134" y="0"/>
                  </a:lnTo>
                  <a:lnTo>
                    <a:pt x="134" y="0"/>
                  </a:lnTo>
                  <a:lnTo>
                    <a:pt x="120" y="0"/>
                  </a:lnTo>
                  <a:lnTo>
                    <a:pt x="106" y="2"/>
                  </a:lnTo>
                  <a:lnTo>
                    <a:pt x="94" y="6"/>
                  </a:lnTo>
                  <a:lnTo>
                    <a:pt x="82" y="10"/>
                  </a:lnTo>
                  <a:lnTo>
                    <a:pt x="70" y="16"/>
                  </a:lnTo>
                  <a:lnTo>
                    <a:pt x="58" y="22"/>
                  </a:lnTo>
                  <a:lnTo>
                    <a:pt x="48" y="30"/>
                  </a:lnTo>
                  <a:lnTo>
                    <a:pt x="40" y="38"/>
                  </a:lnTo>
                  <a:lnTo>
                    <a:pt x="30" y="48"/>
                  </a:lnTo>
                  <a:lnTo>
                    <a:pt x="22" y="58"/>
                  </a:lnTo>
                  <a:lnTo>
                    <a:pt x="16" y="70"/>
                  </a:lnTo>
                  <a:lnTo>
                    <a:pt x="10" y="80"/>
                  </a:lnTo>
                  <a:lnTo>
                    <a:pt x="6" y="92"/>
                  </a:lnTo>
                  <a:lnTo>
                    <a:pt x="2" y="106"/>
                  </a:lnTo>
                  <a:lnTo>
                    <a:pt x="0" y="120"/>
                  </a:lnTo>
                  <a:lnTo>
                    <a:pt x="0" y="132"/>
                  </a:lnTo>
                  <a:lnTo>
                    <a:pt x="0" y="3060"/>
                  </a:lnTo>
                  <a:lnTo>
                    <a:pt x="0" y="3060"/>
                  </a:lnTo>
                  <a:lnTo>
                    <a:pt x="2" y="3076"/>
                  </a:lnTo>
                  <a:lnTo>
                    <a:pt x="4" y="3092"/>
                  </a:lnTo>
                  <a:lnTo>
                    <a:pt x="8" y="3108"/>
                  </a:lnTo>
                  <a:lnTo>
                    <a:pt x="16" y="3122"/>
                  </a:lnTo>
                  <a:lnTo>
                    <a:pt x="24" y="3136"/>
                  </a:lnTo>
                  <a:lnTo>
                    <a:pt x="34" y="3148"/>
                  </a:lnTo>
                  <a:lnTo>
                    <a:pt x="44" y="3160"/>
                  </a:lnTo>
                  <a:lnTo>
                    <a:pt x="58" y="3168"/>
                  </a:lnTo>
                  <a:lnTo>
                    <a:pt x="58" y="3190"/>
                  </a:lnTo>
                  <a:lnTo>
                    <a:pt x="106" y="3190"/>
                  </a:lnTo>
                  <a:lnTo>
                    <a:pt x="106" y="3190"/>
                  </a:lnTo>
                  <a:lnTo>
                    <a:pt x="120" y="3192"/>
                  </a:lnTo>
                  <a:lnTo>
                    <a:pt x="134" y="3194"/>
                  </a:lnTo>
                  <a:lnTo>
                    <a:pt x="3442" y="3194"/>
                  </a:lnTo>
                  <a:lnTo>
                    <a:pt x="3442" y="3194"/>
                  </a:lnTo>
                  <a:lnTo>
                    <a:pt x="3456" y="3192"/>
                  </a:lnTo>
                  <a:lnTo>
                    <a:pt x="3470" y="3190"/>
                  </a:lnTo>
                  <a:lnTo>
                    <a:pt x="3478" y="3190"/>
                  </a:lnTo>
                  <a:lnTo>
                    <a:pt x="3478" y="3188"/>
                  </a:lnTo>
                  <a:lnTo>
                    <a:pt x="3478" y="3188"/>
                  </a:lnTo>
                  <a:lnTo>
                    <a:pt x="3498" y="3180"/>
                  </a:lnTo>
                  <a:lnTo>
                    <a:pt x="3516" y="3170"/>
                  </a:lnTo>
                  <a:lnTo>
                    <a:pt x="3534" y="3156"/>
                  </a:lnTo>
                  <a:lnTo>
                    <a:pt x="3548" y="3140"/>
                  </a:lnTo>
                  <a:lnTo>
                    <a:pt x="3560" y="3124"/>
                  </a:lnTo>
                  <a:lnTo>
                    <a:pt x="3568" y="3104"/>
                  </a:lnTo>
                  <a:lnTo>
                    <a:pt x="3574" y="3082"/>
                  </a:lnTo>
                  <a:lnTo>
                    <a:pt x="3576" y="3060"/>
                  </a:lnTo>
                  <a:lnTo>
                    <a:pt x="3576" y="132"/>
                  </a:lnTo>
                  <a:lnTo>
                    <a:pt x="3576" y="132"/>
                  </a:lnTo>
                  <a:lnTo>
                    <a:pt x="3576" y="120"/>
                  </a:lnTo>
                  <a:lnTo>
                    <a:pt x="3574" y="106"/>
                  </a:lnTo>
                  <a:lnTo>
                    <a:pt x="3570" y="94"/>
                  </a:lnTo>
                  <a:lnTo>
                    <a:pt x="3566" y="80"/>
                  </a:lnTo>
                  <a:lnTo>
                    <a:pt x="3560" y="70"/>
                  </a:lnTo>
                  <a:lnTo>
                    <a:pt x="3552" y="58"/>
                  </a:lnTo>
                  <a:lnTo>
                    <a:pt x="3546" y="48"/>
                  </a:lnTo>
                  <a:lnTo>
                    <a:pt x="3536" y="38"/>
                  </a:lnTo>
                  <a:lnTo>
                    <a:pt x="3528" y="30"/>
                  </a:lnTo>
                  <a:lnTo>
                    <a:pt x="3516" y="22"/>
                  </a:lnTo>
                  <a:lnTo>
                    <a:pt x="3506" y="16"/>
                  </a:lnTo>
                  <a:lnTo>
                    <a:pt x="3494" y="10"/>
                  </a:lnTo>
                  <a:lnTo>
                    <a:pt x="3482" y="6"/>
                  </a:lnTo>
                  <a:lnTo>
                    <a:pt x="3470" y="2"/>
                  </a:lnTo>
                  <a:lnTo>
                    <a:pt x="3456" y="0"/>
                  </a:lnTo>
                  <a:lnTo>
                    <a:pt x="3442" y="0"/>
                  </a:lnTo>
                  <a:lnTo>
                    <a:pt x="3442" y="0"/>
                  </a:lnTo>
                  <a:close/>
                  <a:moveTo>
                    <a:pt x="528" y="3076"/>
                  </a:moveTo>
                  <a:lnTo>
                    <a:pt x="124" y="3076"/>
                  </a:lnTo>
                  <a:lnTo>
                    <a:pt x="124" y="3076"/>
                  </a:lnTo>
                  <a:lnTo>
                    <a:pt x="118" y="3068"/>
                  </a:lnTo>
                  <a:lnTo>
                    <a:pt x="116" y="3064"/>
                  </a:lnTo>
                  <a:lnTo>
                    <a:pt x="114" y="3060"/>
                  </a:lnTo>
                  <a:lnTo>
                    <a:pt x="114" y="2712"/>
                  </a:lnTo>
                  <a:lnTo>
                    <a:pt x="528" y="2712"/>
                  </a:lnTo>
                  <a:lnTo>
                    <a:pt x="528" y="3076"/>
                  </a:lnTo>
                  <a:close/>
                  <a:moveTo>
                    <a:pt x="528" y="2598"/>
                  </a:moveTo>
                  <a:lnTo>
                    <a:pt x="114" y="2598"/>
                  </a:lnTo>
                  <a:lnTo>
                    <a:pt x="114" y="2222"/>
                  </a:lnTo>
                  <a:lnTo>
                    <a:pt x="528" y="2222"/>
                  </a:lnTo>
                  <a:lnTo>
                    <a:pt x="528" y="2598"/>
                  </a:lnTo>
                  <a:close/>
                  <a:moveTo>
                    <a:pt x="528" y="2108"/>
                  </a:moveTo>
                  <a:lnTo>
                    <a:pt x="114" y="2108"/>
                  </a:lnTo>
                  <a:lnTo>
                    <a:pt x="114" y="1710"/>
                  </a:lnTo>
                  <a:lnTo>
                    <a:pt x="528" y="1710"/>
                  </a:lnTo>
                  <a:lnTo>
                    <a:pt x="528" y="2108"/>
                  </a:lnTo>
                  <a:close/>
                  <a:moveTo>
                    <a:pt x="528" y="1596"/>
                  </a:moveTo>
                  <a:lnTo>
                    <a:pt x="114" y="1596"/>
                  </a:lnTo>
                  <a:lnTo>
                    <a:pt x="114" y="1166"/>
                  </a:lnTo>
                  <a:lnTo>
                    <a:pt x="528" y="1166"/>
                  </a:lnTo>
                  <a:lnTo>
                    <a:pt x="528" y="1596"/>
                  </a:lnTo>
                  <a:close/>
                  <a:moveTo>
                    <a:pt x="528" y="1052"/>
                  </a:moveTo>
                  <a:lnTo>
                    <a:pt x="114" y="1052"/>
                  </a:lnTo>
                  <a:lnTo>
                    <a:pt x="114" y="632"/>
                  </a:lnTo>
                  <a:lnTo>
                    <a:pt x="528" y="632"/>
                  </a:lnTo>
                  <a:lnTo>
                    <a:pt x="528" y="1052"/>
                  </a:lnTo>
                  <a:close/>
                  <a:moveTo>
                    <a:pt x="1492" y="3076"/>
                  </a:moveTo>
                  <a:lnTo>
                    <a:pt x="642" y="3076"/>
                  </a:lnTo>
                  <a:lnTo>
                    <a:pt x="642" y="2712"/>
                  </a:lnTo>
                  <a:lnTo>
                    <a:pt x="1492" y="2712"/>
                  </a:lnTo>
                  <a:lnTo>
                    <a:pt x="1492" y="3076"/>
                  </a:lnTo>
                  <a:lnTo>
                    <a:pt x="1492" y="3076"/>
                  </a:lnTo>
                  <a:close/>
                  <a:moveTo>
                    <a:pt x="1492" y="2598"/>
                  </a:moveTo>
                  <a:lnTo>
                    <a:pt x="642" y="2598"/>
                  </a:lnTo>
                  <a:lnTo>
                    <a:pt x="642" y="2222"/>
                  </a:lnTo>
                  <a:lnTo>
                    <a:pt x="1492" y="2222"/>
                  </a:lnTo>
                  <a:lnTo>
                    <a:pt x="1492" y="2598"/>
                  </a:lnTo>
                  <a:lnTo>
                    <a:pt x="1492" y="2598"/>
                  </a:lnTo>
                  <a:close/>
                  <a:moveTo>
                    <a:pt x="1492" y="2108"/>
                  </a:moveTo>
                  <a:lnTo>
                    <a:pt x="642" y="2108"/>
                  </a:lnTo>
                  <a:lnTo>
                    <a:pt x="642" y="1710"/>
                  </a:lnTo>
                  <a:lnTo>
                    <a:pt x="1492" y="1710"/>
                  </a:lnTo>
                  <a:lnTo>
                    <a:pt x="1492" y="2108"/>
                  </a:lnTo>
                  <a:lnTo>
                    <a:pt x="1492" y="2108"/>
                  </a:lnTo>
                  <a:close/>
                  <a:moveTo>
                    <a:pt x="1492" y="1596"/>
                  </a:moveTo>
                  <a:lnTo>
                    <a:pt x="642" y="1596"/>
                  </a:lnTo>
                  <a:lnTo>
                    <a:pt x="642" y="1166"/>
                  </a:lnTo>
                  <a:lnTo>
                    <a:pt x="1492" y="1166"/>
                  </a:lnTo>
                  <a:lnTo>
                    <a:pt x="1492" y="1596"/>
                  </a:lnTo>
                  <a:lnTo>
                    <a:pt x="1492" y="1596"/>
                  </a:lnTo>
                  <a:close/>
                  <a:moveTo>
                    <a:pt x="1492" y="1052"/>
                  </a:moveTo>
                  <a:lnTo>
                    <a:pt x="642" y="1052"/>
                  </a:lnTo>
                  <a:lnTo>
                    <a:pt x="642" y="632"/>
                  </a:lnTo>
                  <a:lnTo>
                    <a:pt x="1492" y="632"/>
                  </a:lnTo>
                  <a:lnTo>
                    <a:pt x="1492" y="1052"/>
                  </a:lnTo>
                  <a:lnTo>
                    <a:pt x="1492" y="1052"/>
                  </a:lnTo>
                  <a:close/>
                  <a:moveTo>
                    <a:pt x="1492" y="518"/>
                  </a:moveTo>
                  <a:lnTo>
                    <a:pt x="642" y="518"/>
                  </a:lnTo>
                  <a:lnTo>
                    <a:pt x="642" y="114"/>
                  </a:lnTo>
                  <a:lnTo>
                    <a:pt x="1492" y="114"/>
                  </a:lnTo>
                  <a:lnTo>
                    <a:pt x="1492" y="518"/>
                  </a:lnTo>
                  <a:lnTo>
                    <a:pt x="1492" y="518"/>
                  </a:lnTo>
                  <a:close/>
                  <a:moveTo>
                    <a:pt x="2466" y="3076"/>
                  </a:moveTo>
                  <a:lnTo>
                    <a:pt x="1606" y="3076"/>
                  </a:lnTo>
                  <a:lnTo>
                    <a:pt x="1606" y="2712"/>
                  </a:lnTo>
                  <a:lnTo>
                    <a:pt x="2466" y="2712"/>
                  </a:lnTo>
                  <a:lnTo>
                    <a:pt x="2466" y="3076"/>
                  </a:lnTo>
                  <a:close/>
                  <a:moveTo>
                    <a:pt x="2466" y="2598"/>
                  </a:moveTo>
                  <a:lnTo>
                    <a:pt x="1606" y="2598"/>
                  </a:lnTo>
                  <a:lnTo>
                    <a:pt x="1606" y="2222"/>
                  </a:lnTo>
                  <a:lnTo>
                    <a:pt x="2466" y="2222"/>
                  </a:lnTo>
                  <a:lnTo>
                    <a:pt x="2466" y="2598"/>
                  </a:lnTo>
                  <a:close/>
                  <a:moveTo>
                    <a:pt x="2466" y="2108"/>
                  </a:moveTo>
                  <a:lnTo>
                    <a:pt x="1606" y="2108"/>
                  </a:lnTo>
                  <a:lnTo>
                    <a:pt x="1606" y="1710"/>
                  </a:lnTo>
                  <a:lnTo>
                    <a:pt x="2466" y="1710"/>
                  </a:lnTo>
                  <a:lnTo>
                    <a:pt x="2466" y="2108"/>
                  </a:lnTo>
                  <a:close/>
                  <a:moveTo>
                    <a:pt x="2466" y="1596"/>
                  </a:moveTo>
                  <a:lnTo>
                    <a:pt x="1606" y="1596"/>
                  </a:lnTo>
                  <a:lnTo>
                    <a:pt x="1606" y="1166"/>
                  </a:lnTo>
                  <a:lnTo>
                    <a:pt x="2466" y="1166"/>
                  </a:lnTo>
                  <a:lnTo>
                    <a:pt x="2466" y="1596"/>
                  </a:lnTo>
                  <a:close/>
                  <a:moveTo>
                    <a:pt x="2466" y="1052"/>
                  </a:moveTo>
                  <a:lnTo>
                    <a:pt x="1606" y="1052"/>
                  </a:lnTo>
                  <a:lnTo>
                    <a:pt x="1606" y="632"/>
                  </a:lnTo>
                  <a:lnTo>
                    <a:pt x="2466" y="632"/>
                  </a:lnTo>
                  <a:lnTo>
                    <a:pt x="2466" y="1052"/>
                  </a:lnTo>
                  <a:close/>
                  <a:moveTo>
                    <a:pt x="2466" y="518"/>
                  </a:moveTo>
                  <a:lnTo>
                    <a:pt x="1606" y="518"/>
                  </a:lnTo>
                  <a:lnTo>
                    <a:pt x="1606" y="114"/>
                  </a:lnTo>
                  <a:lnTo>
                    <a:pt x="2466" y="114"/>
                  </a:lnTo>
                  <a:lnTo>
                    <a:pt x="2466" y="518"/>
                  </a:lnTo>
                  <a:close/>
                  <a:moveTo>
                    <a:pt x="3462" y="3060"/>
                  </a:moveTo>
                  <a:lnTo>
                    <a:pt x="3462" y="3060"/>
                  </a:lnTo>
                  <a:lnTo>
                    <a:pt x="3460" y="3064"/>
                  </a:lnTo>
                  <a:lnTo>
                    <a:pt x="3458" y="3068"/>
                  </a:lnTo>
                  <a:lnTo>
                    <a:pt x="3452" y="3076"/>
                  </a:lnTo>
                  <a:lnTo>
                    <a:pt x="2580" y="3076"/>
                  </a:lnTo>
                  <a:lnTo>
                    <a:pt x="2580" y="2712"/>
                  </a:lnTo>
                  <a:lnTo>
                    <a:pt x="3462" y="2712"/>
                  </a:lnTo>
                  <a:lnTo>
                    <a:pt x="3462" y="3060"/>
                  </a:lnTo>
                  <a:close/>
                  <a:moveTo>
                    <a:pt x="3462" y="2598"/>
                  </a:moveTo>
                  <a:lnTo>
                    <a:pt x="2580" y="2598"/>
                  </a:lnTo>
                  <a:lnTo>
                    <a:pt x="2580" y="2222"/>
                  </a:lnTo>
                  <a:lnTo>
                    <a:pt x="3462" y="2222"/>
                  </a:lnTo>
                  <a:lnTo>
                    <a:pt x="3462" y="2598"/>
                  </a:lnTo>
                  <a:close/>
                  <a:moveTo>
                    <a:pt x="3462" y="2108"/>
                  </a:moveTo>
                  <a:lnTo>
                    <a:pt x="2580" y="2108"/>
                  </a:lnTo>
                  <a:lnTo>
                    <a:pt x="2580" y="1710"/>
                  </a:lnTo>
                  <a:lnTo>
                    <a:pt x="3462" y="1710"/>
                  </a:lnTo>
                  <a:lnTo>
                    <a:pt x="3462" y="2108"/>
                  </a:lnTo>
                  <a:close/>
                  <a:moveTo>
                    <a:pt x="3462" y="1596"/>
                  </a:moveTo>
                  <a:lnTo>
                    <a:pt x="2580" y="1596"/>
                  </a:lnTo>
                  <a:lnTo>
                    <a:pt x="2580" y="1166"/>
                  </a:lnTo>
                  <a:lnTo>
                    <a:pt x="3462" y="1166"/>
                  </a:lnTo>
                  <a:lnTo>
                    <a:pt x="3462" y="1596"/>
                  </a:lnTo>
                  <a:close/>
                  <a:moveTo>
                    <a:pt x="3462" y="1052"/>
                  </a:moveTo>
                  <a:lnTo>
                    <a:pt x="2580" y="1052"/>
                  </a:lnTo>
                  <a:lnTo>
                    <a:pt x="2580" y="632"/>
                  </a:lnTo>
                  <a:lnTo>
                    <a:pt x="3462" y="632"/>
                  </a:lnTo>
                  <a:lnTo>
                    <a:pt x="3462" y="1052"/>
                  </a:lnTo>
                  <a:close/>
                  <a:moveTo>
                    <a:pt x="3462" y="518"/>
                  </a:moveTo>
                  <a:lnTo>
                    <a:pt x="2580" y="518"/>
                  </a:lnTo>
                  <a:lnTo>
                    <a:pt x="2580" y="114"/>
                  </a:lnTo>
                  <a:lnTo>
                    <a:pt x="3442" y="114"/>
                  </a:lnTo>
                  <a:lnTo>
                    <a:pt x="3442" y="114"/>
                  </a:lnTo>
                  <a:lnTo>
                    <a:pt x="3450" y="116"/>
                  </a:lnTo>
                  <a:lnTo>
                    <a:pt x="3456" y="120"/>
                  </a:lnTo>
                  <a:lnTo>
                    <a:pt x="3460" y="126"/>
                  </a:lnTo>
                  <a:lnTo>
                    <a:pt x="3462" y="132"/>
                  </a:lnTo>
                  <a:lnTo>
                    <a:pt x="3462" y="518"/>
                  </a:lnTo>
                  <a:lnTo>
                    <a:pt x="3462" y="518"/>
                  </a:lnTo>
                  <a:close/>
                  <a:moveTo>
                    <a:pt x="1406" y="2018"/>
                  </a:moveTo>
                  <a:lnTo>
                    <a:pt x="720" y="2018"/>
                  </a:lnTo>
                  <a:lnTo>
                    <a:pt x="720" y="1780"/>
                  </a:lnTo>
                  <a:lnTo>
                    <a:pt x="1406" y="1780"/>
                  </a:lnTo>
                  <a:lnTo>
                    <a:pt x="1406" y="2018"/>
                  </a:lnTo>
                  <a:lnTo>
                    <a:pt x="1406" y="2018"/>
                  </a:lnTo>
                  <a:close/>
                  <a:moveTo>
                    <a:pt x="2378" y="2028"/>
                  </a:moveTo>
                  <a:lnTo>
                    <a:pt x="1690" y="2028"/>
                  </a:lnTo>
                  <a:lnTo>
                    <a:pt x="1690" y="1788"/>
                  </a:lnTo>
                  <a:lnTo>
                    <a:pt x="2378" y="1788"/>
                  </a:lnTo>
                  <a:lnTo>
                    <a:pt x="2378" y="2028"/>
                  </a:lnTo>
                  <a:close/>
                  <a:moveTo>
                    <a:pt x="3374" y="2022"/>
                  </a:moveTo>
                  <a:lnTo>
                    <a:pt x="2686" y="2022"/>
                  </a:lnTo>
                  <a:lnTo>
                    <a:pt x="2686" y="1782"/>
                  </a:lnTo>
                  <a:lnTo>
                    <a:pt x="3374" y="1782"/>
                  </a:lnTo>
                  <a:lnTo>
                    <a:pt x="3374" y="2022"/>
                  </a:lnTo>
                  <a:close/>
                </a:path>
              </a:pathLst>
            </a:custGeom>
            <a:solidFill>
              <a:schemeClr val="accent1">
                <a:lumMod val="75000"/>
              </a:schemeClr>
            </a:solidFill>
            <a:ln>
              <a:noFill/>
            </a:ln>
          </p:spPr>
          <p:txBody>
            <a:bodyPr vert="horz" wrap="square" lIns="121885" tIns="60941" rIns="121885" bIns="60941" numCol="1" anchor="t" anchorCtr="0" compatLnSpc="1">
              <a:prstTxWarp prst="textNoShape">
                <a:avLst/>
              </a:prstTxWarp>
            </a:bodyPr>
            <a:lstStyle/>
            <a:p>
              <a:pPr marL="0" marR="0" lvl="0" indent="0" algn="l" defTabSz="121870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mn-ea"/>
                <a:cs typeface="+mn-cs"/>
              </a:endParaRPr>
            </a:p>
          </p:txBody>
        </p:sp>
        <p:sp>
          <p:nvSpPr>
            <p:cNvPr id="304" name="Rectangle: Rounded Corners 303"/>
            <p:cNvSpPr/>
            <p:nvPr/>
          </p:nvSpPr>
          <p:spPr bwMode="auto">
            <a:xfrm>
              <a:off x="4968296" y="3375894"/>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5" name="Rectangle: Rounded Corners 304"/>
            <p:cNvSpPr/>
            <p:nvPr/>
          </p:nvSpPr>
          <p:spPr bwMode="auto">
            <a:xfrm>
              <a:off x="4968296" y="3441563"/>
              <a:ext cx="256564" cy="50201"/>
            </a:xfrm>
            <a:prstGeom prst="roundRect">
              <a:avLst>
                <a:gd name="adj" fmla="val 1666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306" name="Freeform: Shape 305"/>
            <p:cNvSpPr/>
            <p:nvPr/>
          </p:nvSpPr>
          <p:spPr bwMode="auto">
            <a:xfrm flipH="1">
              <a:off x="4968296" y="3268629"/>
              <a:ext cx="121658" cy="92391"/>
            </a:xfrm>
            <a:custGeom>
              <a:avLst/>
              <a:gdLst>
                <a:gd name="connsiteX0" fmla="*/ 30711 w 154097"/>
                <a:gd name="connsiteY0" fmla="*/ 79740 h 117026"/>
                <a:gd name="connsiteX1" fmla="*/ 37287 w 154097"/>
                <a:gd name="connsiteY1" fmla="*/ 86316 h 117026"/>
                <a:gd name="connsiteX2" fmla="*/ 30711 w 154097"/>
                <a:gd name="connsiteY2" fmla="*/ 92892 h 117026"/>
                <a:gd name="connsiteX3" fmla="*/ 24135 w 154097"/>
                <a:gd name="connsiteY3" fmla="*/ 86316 h 117026"/>
                <a:gd name="connsiteX4" fmla="*/ 30711 w 154097"/>
                <a:gd name="connsiteY4" fmla="*/ 79740 h 117026"/>
                <a:gd name="connsiteX5" fmla="*/ 30711 w 154097"/>
                <a:gd name="connsiteY5" fmla="*/ 73164 h 117026"/>
                <a:gd name="connsiteX6" fmla="*/ 17559 w 154097"/>
                <a:gd name="connsiteY6" fmla="*/ 86316 h 117026"/>
                <a:gd name="connsiteX7" fmla="*/ 30711 w 154097"/>
                <a:gd name="connsiteY7" fmla="*/ 99468 h 117026"/>
                <a:gd name="connsiteX8" fmla="*/ 43863 w 154097"/>
                <a:gd name="connsiteY8" fmla="*/ 86316 h 117026"/>
                <a:gd name="connsiteX9" fmla="*/ 30711 w 154097"/>
                <a:gd name="connsiteY9" fmla="*/ 73164 h 117026"/>
                <a:gd name="connsiteX10" fmla="*/ 30711 w 154097"/>
                <a:gd name="connsiteY10" fmla="*/ 67989 h 117026"/>
                <a:gd name="connsiteX11" fmla="*/ 49038 w 154097"/>
                <a:gd name="connsiteY11" fmla="*/ 86316 h 117026"/>
                <a:gd name="connsiteX12" fmla="*/ 30711 w 154097"/>
                <a:gd name="connsiteY12" fmla="*/ 104642 h 117026"/>
                <a:gd name="connsiteX13" fmla="*/ 12384 w 154097"/>
                <a:gd name="connsiteY13" fmla="*/ 86316 h 117026"/>
                <a:gd name="connsiteX14" fmla="*/ 30711 w 154097"/>
                <a:gd name="connsiteY14" fmla="*/ 67989 h 117026"/>
                <a:gd name="connsiteX15" fmla="*/ 105513 w 154097"/>
                <a:gd name="connsiteY15" fmla="*/ 58040 h 117026"/>
                <a:gd name="connsiteX16" fmla="*/ 115916 w 154097"/>
                <a:gd name="connsiteY16" fmla="*/ 68443 h 117026"/>
                <a:gd name="connsiteX17" fmla="*/ 105513 w 154097"/>
                <a:gd name="connsiteY17" fmla="*/ 78846 h 117026"/>
                <a:gd name="connsiteX18" fmla="*/ 95110 w 154097"/>
                <a:gd name="connsiteY18" fmla="*/ 68443 h 117026"/>
                <a:gd name="connsiteX19" fmla="*/ 105513 w 154097"/>
                <a:gd name="connsiteY19" fmla="*/ 58040 h 117026"/>
                <a:gd name="connsiteX20" fmla="*/ 105513 w 154097"/>
                <a:gd name="connsiteY20" fmla="*/ 47637 h 117026"/>
                <a:gd name="connsiteX21" fmla="*/ 84707 w 154097"/>
                <a:gd name="connsiteY21" fmla="*/ 68443 h 117026"/>
                <a:gd name="connsiteX22" fmla="*/ 105513 w 154097"/>
                <a:gd name="connsiteY22" fmla="*/ 89249 h 117026"/>
                <a:gd name="connsiteX23" fmla="*/ 126319 w 154097"/>
                <a:gd name="connsiteY23" fmla="*/ 68443 h 117026"/>
                <a:gd name="connsiteX24" fmla="*/ 105513 w 154097"/>
                <a:gd name="connsiteY24" fmla="*/ 47637 h 117026"/>
                <a:gd name="connsiteX25" fmla="*/ 105513 w 154097"/>
                <a:gd name="connsiteY25" fmla="*/ 39450 h 117026"/>
                <a:gd name="connsiteX26" fmla="*/ 134506 w 154097"/>
                <a:gd name="connsiteY26" fmla="*/ 68443 h 117026"/>
                <a:gd name="connsiteX27" fmla="*/ 105513 w 154097"/>
                <a:gd name="connsiteY27" fmla="*/ 97435 h 117026"/>
                <a:gd name="connsiteX28" fmla="*/ 76520 w 154097"/>
                <a:gd name="connsiteY28" fmla="*/ 68443 h 117026"/>
                <a:gd name="connsiteX29" fmla="*/ 105513 w 154097"/>
                <a:gd name="connsiteY29" fmla="*/ 39450 h 117026"/>
                <a:gd name="connsiteX30" fmla="*/ 42626 w 154097"/>
                <a:gd name="connsiteY30" fmla="*/ 24135 h 117026"/>
                <a:gd name="connsiteX31" fmla="*/ 49202 w 154097"/>
                <a:gd name="connsiteY31" fmla="*/ 30711 h 117026"/>
                <a:gd name="connsiteX32" fmla="*/ 42626 w 154097"/>
                <a:gd name="connsiteY32" fmla="*/ 37287 h 117026"/>
                <a:gd name="connsiteX33" fmla="*/ 36050 w 154097"/>
                <a:gd name="connsiteY33" fmla="*/ 30711 h 117026"/>
                <a:gd name="connsiteX34" fmla="*/ 42626 w 154097"/>
                <a:gd name="connsiteY34" fmla="*/ 24135 h 117026"/>
                <a:gd name="connsiteX35" fmla="*/ 42626 w 154097"/>
                <a:gd name="connsiteY35" fmla="*/ 17559 h 117026"/>
                <a:gd name="connsiteX36" fmla="*/ 29474 w 154097"/>
                <a:gd name="connsiteY36" fmla="*/ 30711 h 117026"/>
                <a:gd name="connsiteX37" fmla="*/ 42626 w 154097"/>
                <a:gd name="connsiteY37" fmla="*/ 43863 h 117026"/>
                <a:gd name="connsiteX38" fmla="*/ 55778 w 154097"/>
                <a:gd name="connsiteY38" fmla="*/ 30711 h 117026"/>
                <a:gd name="connsiteX39" fmla="*/ 42626 w 154097"/>
                <a:gd name="connsiteY39" fmla="*/ 17559 h 117026"/>
                <a:gd name="connsiteX40" fmla="*/ 42626 w 154097"/>
                <a:gd name="connsiteY40" fmla="*/ 12384 h 117026"/>
                <a:gd name="connsiteX41" fmla="*/ 60953 w 154097"/>
                <a:gd name="connsiteY41" fmla="*/ 30711 h 117026"/>
                <a:gd name="connsiteX42" fmla="*/ 42626 w 154097"/>
                <a:gd name="connsiteY42" fmla="*/ 49037 h 117026"/>
                <a:gd name="connsiteX43" fmla="*/ 24299 w 154097"/>
                <a:gd name="connsiteY43" fmla="*/ 30711 h 117026"/>
                <a:gd name="connsiteX44" fmla="*/ 42626 w 154097"/>
                <a:gd name="connsiteY44" fmla="*/ 12384 h 117026"/>
                <a:gd name="connsiteX45" fmla="*/ 42626 w 154097"/>
                <a:gd name="connsiteY45" fmla="*/ 0 h 117026"/>
                <a:gd name="connsiteX46" fmla="*/ 38200 w 154097"/>
                <a:gd name="connsiteY46" fmla="*/ 355 h 117026"/>
                <a:gd name="connsiteX47" fmla="*/ 38236 w 154097"/>
                <a:gd name="connsiteY47" fmla="*/ 538 h 117026"/>
                <a:gd name="connsiteX48" fmla="*/ 23655 w 154097"/>
                <a:gd name="connsiteY48" fmla="*/ 6591 h 117026"/>
                <a:gd name="connsiteX49" fmla="*/ 17975 w 154097"/>
                <a:gd name="connsiteY49" fmla="*/ 12482 h 117026"/>
                <a:gd name="connsiteX50" fmla="*/ 18485 w 154097"/>
                <a:gd name="connsiteY50" fmla="*/ 12886 h 117026"/>
                <a:gd name="connsiteX51" fmla="*/ 12185 w 154097"/>
                <a:gd name="connsiteY51" fmla="*/ 26758 h 117026"/>
                <a:gd name="connsiteX52" fmla="*/ 11915 w 154097"/>
                <a:gd name="connsiteY52" fmla="*/ 30711 h 117026"/>
                <a:gd name="connsiteX53" fmla="*/ 12205 w 154097"/>
                <a:gd name="connsiteY53" fmla="*/ 34713 h 117026"/>
                <a:gd name="connsiteX54" fmla="*/ 18087 w 154097"/>
                <a:gd name="connsiteY54" fmla="*/ 49122 h 117026"/>
                <a:gd name="connsiteX55" fmla="*/ 23907 w 154097"/>
                <a:gd name="connsiteY55" fmla="*/ 54985 h 117026"/>
                <a:gd name="connsiteX56" fmla="*/ 30867 w 154097"/>
                <a:gd name="connsiteY56" fmla="*/ 53314 h 117026"/>
                <a:gd name="connsiteX57" fmla="*/ 33257 w 154097"/>
                <a:gd name="connsiteY57" fmla="*/ 55807 h 117026"/>
                <a:gd name="connsiteX58" fmla="*/ 30711 w 154097"/>
                <a:gd name="connsiteY58" fmla="*/ 55605 h 117026"/>
                <a:gd name="connsiteX59" fmla="*/ 26285 w 154097"/>
                <a:gd name="connsiteY59" fmla="*/ 55960 h 117026"/>
                <a:gd name="connsiteX60" fmla="*/ 26321 w 154097"/>
                <a:gd name="connsiteY60" fmla="*/ 56143 h 117026"/>
                <a:gd name="connsiteX61" fmla="*/ 11740 w 154097"/>
                <a:gd name="connsiteY61" fmla="*/ 62196 h 117026"/>
                <a:gd name="connsiteX62" fmla="*/ 6060 w 154097"/>
                <a:gd name="connsiteY62" fmla="*/ 68087 h 117026"/>
                <a:gd name="connsiteX63" fmla="*/ 6570 w 154097"/>
                <a:gd name="connsiteY63" fmla="*/ 68492 h 117026"/>
                <a:gd name="connsiteX64" fmla="*/ 270 w 154097"/>
                <a:gd name="connsiteY64" fmla="*/ 82363 h 117026"/>
                <a:gd name="connsiteX65" fmla="*/ 0 w 154097"/>
                <a:gd name="connsiteY65" fmla="*/ 86316 h 117026"/>
                <a:gd name="connsiteX66" fmla="*/ 290 w 154097"/>
                <a:gd name="connsiteY66" fmla="*/ 90318 h 117026"/>
                <a:gd name="connsiteX67" fmla="*/ 6172 w 154097"/>
                <a:gd name="connsiteY67" fmla="*/ 104727 h 117026"/>
                <a:gd name="connsiteX68" fmla="*/ 11992 w 154097"/>
                <a:gd name="connsiteY68" fmla="*/ 110590 h 117026"/>
                <a:gd name="connsiteX69" fmla="*/ 26407 w 154097"/>
                <a:gd name="connsiteY69" fmla="*/ 116697 h 117026"/>
                <a:gd name="connsiteX70" fmla="*/ 30711 w 154097"/>
                <a:gd name="connsiteY70" fmla="*/ 117026 h 117026"/>
                <a:gd name="connsiteX71" fmla="*/ 35101 w 154097"/>
                <a:gd name="connsiteY71" fmla="*/ 116677 h 117026"/>
                <a:gd name="connsiteX72" fmla="*/ 49408 w 154097"/>
                <a:gd name="connsiteY72" fmla="*/ 110640 h 117026"/>
                <a:gd name="connsiteX73" fmla="*/ 55193 w 154097"/>
                <a:gd name="connsiteY73" fmla="*/ 104765 h 117026"/>
                <a:gd name="connsiteX74" fmla="*/ 60552 w 154097"/>
                <a:gd name="connsiteY74" fmla="*/ 90345 h 117026"/>
                <a:gd name="connsiteX75" fmla="*/ 60563 w 154097"/>
                <a:gd name="connsiteY75" fmla="*/ 90347 h 117026"/>
                <a:gd name="connsiteX76" fmla="*/ 61157 w 154097"/>
                <a:gd name="connsiteY76" fmla="*/ 90123 h 117026"/>
                <a:gd name="connsiteX77" fmla="*/ 61422 w 154097"/>
                <a:gd name="connsiteY77" fmla="*/ 86316 h 117026"/>
                <a:gd name="connsiteX78" fmla="*/ 61166 w 154097"/>
                <a:gd name="connsiteY78" fmla="*/ 82538 h 117026"/>
                <a:gd name="connsiteX79" fmla="*/ 55220 w 154097"/>
                <a:gd name="connsiteY79" fmla="*/ 67866 h 117026"/>
                <a:gd name="connsiteX80" fmla="*/ 49344 w 154097"/>
                <a:gd name="connsiteY80" fmla="*/ 61976 h 117026"/>
                <a:gd name="connsiteX81" fmla="*/ 48444 w 154097"/>
                <a:gd name="connsiteY81" fmla="*/ 62950 h 117026"/>
                <a:gd name="connsiteX82" fmla="*/ 41900 w 154097"/>
                <a:gd name="connsiteY82" fmla="*/ 63894 h 117026"/>
                <a:gd name="connsiteX83" fmla="*/ 39593 w 154097"/>
                <a:gd name="connsiteY83" fmla="*/ 61189 h 117026"/>
                <a:gd name="connsiteX84" fmla="*/ 42626 w 154097"/>
                <a:gd name="connsiteY84" fmla="*/ 61421 h 117026"/>
                <a:gd name="connsiteX85" fmla="*/ 47016 w 154097"/>
                <a:gd name="connsiteY85" fmla="*/ 61072 h 117026"/>
                <a:gd name="connsiteX86" fmla="*/ 61323 w 154097"/>
                <a:gd name="connsiteY86" fmla="*/ 55035 h 117026"/>
                <a:gd name="connsiteX87" fmla="*/ 67108 w 154097"/>
                <a:gd name="connsiteY87" fmla="*/ 49160 h 117026"/>
                <a:gd name="connsiteX88" fmla="*/ 65312 w 154097"/>
                <a:gd name="connsiteY88" fmla="*/ 42232 h 117026"/>
                <a:gd name="connsiteX89" fmla="*/ 67258 w 154097"/>
                <a:gd name="connsiteY89" fmla="*/ 40194 h 117026"/>
                <a:gd name="connsiteX90" fmla="*/ 67323 w 154097"/>
                <a:gd name="connsiteY90" fmla="*/ 40245 h 117026"/>
                <a:gd name="connsiteX91" fmla="*/ 57356 w 154097"/>
                <a:gd name="connsiteY91" fmla="*/ 62189 h 117026"/>
                <a:gd name="connsiteX92" fmla="*/ 56929 w 154097"/>
                <a:gd name="connsiteY92" fmla="*/ 68443 h 117026"/>
                <a:gd name="connsiteX93" fmla="*/ 57388 w 154097"/>
                <a:gd name="connsiteY93" fmla="*/ 74775 h 117026"/>
                <a:gd name="connsiteX94" fmla="*/ 66694 w 154097"/>
                <a:gd name="connsiteY94" fmla="*/ 97569 h 117026"/>
                <a:gd name="connsiteX95" fmla="*/ 75901 w 154097"/>
                <a:gd name="connsiteY95" fmla="*/ 106845 h 117026"/>
                <a:gd name="connsiteX96" fmla="*/ 98704 w 154097"/>
                <a:gd name="connsiteY96" fmla="*/ 116505 h 117026"/>
                <a:gd name="connsiteX97" fmla="*/ 105513 w 154097"/>
                <a:gd name="connsiteY97" fmla="*/ 117026 h 117026"/>
                <a:gd name="connsiteX98" fmla="*/ 112458 w 154097"/>
                <a:gd name="connsiteY98" fmla="*/ 116474 h 117026"/>
                <a:gd name="connsiteX99" fmla="*/ 135091 w 154097"/>
                <a:gd name="connsiteY99" fmla="*/ 106923 h 117026"/>
                <a:gd name="connsiteX100" fmla="*/ 144243 w 154097"/>
                <a:gd name="connsiteY100" fmla="*/ 97629 h 117026"/>
                <a:gd name="connsiteX101" fmla="*/ 152720 w 154097"/>
                <a:gd name="connsiteY101" fmla="*/ 74816 h 117026"/>
                <a:gd name="connsiteX102" fmla="*/ 152738 w 154097"/>
                <a:gd name="connsiteY102" fmla="*/ 74820 h 117026"/>
                <a:gd name="connsiteX103" fmla="*/ 153677 w 154097"/>
                <a:gd name="connsiteY103" fmla="*/ 74466 h 117026"/>
                <a:gd name="connsiteX104" fmla="*/ 154097 w 154097"/>
                <a:gd name="connsiteY104" fmla="*/ 68443 h 117026"/>
                <a:gd name="connsiteX105" fmla="*/ 153692 w 154097"/>
                <a:gd name="connsiteY105" fmla="*/ 62467 h 117026"/>
                <a:gd name="connsiteX106" fmla="*/ 144286 w 154097"/>
                <a:gd name="connsiteY106" fmla="*/ 39255 h 117026"/>
                <a:gd name="connsiteX107" fmla="*/ 134991 w 154097"/>
                <a:gd name="connsiteY107" fmla="*/ 29938 h 117026"/>
                <a:gd name="connsiteX108" fmla="*/ 133566 w 154097"/>
                <a:gd name="connsiteY108" fmla="*/ 31479 h 117026"/>
                <a:gd name="connsiteX109" fmla="*/ 112501 w 154097"/>
                <a:gd name="connsiteY109" fmla="*/ 20413 h 117026"/>
                <a:gd name="connsiteX110" fmla="*/ 105513 w 154097"/>
                <a:gd name="connsiteY110" fmla="*/ 19859 h 117026"/>
                <a:gd name="connsiteX111" fmla="*/ 98512 w 154097"/>
                <a:gd name="connsiteY111" fmla="*/ 20420 h 117026"/>
                <a:gd name="connsiteX112" fmla="*/ 98569 w 154097"/>
                <a:gd name="connsiteY112" fmla="*/ 20710 h 117026"/>
                <a:gd name="connsiteX113" fmla="*/ 75501 w 154097"/>
                <a:gd name="connsiteY113" fmla="*/ 30286 h 117026"/>
                <a:gd name="connsiteX114" fmla="*/ 73200 w 154097"/>
                <a:gd name="connsiteY114" fmla="*/ 32672 h 117026"/>
                <a:gd name="connsiteX115" fmla="*/ 73337 w 154097"/>
                <a:gd name="connsiteY115" fmla="*/ 30711 h 117026"/>
                <a:gd name="connsiteX116" fmla="*/ 73081 w 154097"/>
                <a:gd name="connsiteY116" fmla="*/ 26933 h 117026"/>
                <a:gd name="connsiteX117" fmla="*/ 67135 w 154097"/>
                <a:gd name="connsiteY117" fmla="*/ 12261 h 117026"/>
                <a:gd name="connsiteX118" fmla="*/ 61259 w 154097"/>
                <a:gd name="connsiteY118" fmla="*/ 6371 h 117026"/>
                <a:gd name="connsiteX119" fmla="*/ 60359 w 154097"/>
                <a:gd name="connsiteY119" fmla="*/ 7345 h 117026"/>
                <a:gd name="connsiteX120" fmla="*/ 47043 w 154097"/>
                <a:gd name="connsiteY120" fmla="*/ 350 h 117026"/>
                <a:gd name="connsiteX121" fmla="*/ 42626 w 154097"/>
                <a:gd name="connsiteY121" fmla="*/ 0 h 11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54097" h="117026">
                  <a:moveTo>
                    <a:pt x="30711" y="79740"/>
                  </a:moveTo>
                  <a:cubicBezTo>
                    <a:pt x="34343" y="79740"/>
                    <a:pt x="37287" y="82684"/>
                    <a:pt x="37287" y="86316"/>
                  </a:cubicBezTo>
                  <a:cubicBezTo>
                    <a:pt x="37287" y="89947"/>
                    <a:pt x="34343" y="92892"/>
                    <a:pt x="30711" y="92892"/>
                  </a:cubicBezTo>
                  <a:cubicBezTo>
                    <a:pt x="27079" y="92892"/>
                    <a:pt x="24135" y="89947"/>
                    <a:pt x="24135" y="86316"/>
                  </a:cubicBezTo>
                  <a:cubicBezTo>
                    <a:pt x="24135" y="82684"/>
                    <a:pt x="27079" y="79740"/>
                    <a:pt x="30711" y="79740"/>
                  </a:cubicBezTo>
                  <a:close/>
                  <a:moveTo>
                    <a:pt x="30711" y="73164"/>
                  </a:moveTo>
                  <a:cubicBezTo>
                    <a:pt x="23447" y="73164"/>
                    <a:pt x="17559" y="79052"/>
                    <a:pt x="17559" y="86316"/>
                  </a:cubicBezTo>
                  <a:cubicBezTo>
                    <a:pt x="17559" y="93579"/>
                    <a:pt x="23447" y="99468"/>
                    <a:pt x="30711" y="99468"/>
                  </a:cubicBezTo>
                  <a:cubicBezTo>
                    <a:pt x="37974" y="99468"/>
                    <a:pt x="43863" y="93579"/>
                    <a:pt x="43863" y="86316"/>
                  </a:cubicBezTo>
                  <a:cubicBezTo>
                    <a:pt x="43863" y="79052"/>
                    <a:pt x="37974" y="73164"/>
                    <a:pt x="30711" y="73164"/>
                  </a:cubicBezTo>
                  <a:close/>
                  <a:moveTo>
                    <a:pt x="30711" y="67989"/>
                  </a:moveTo>
                  <a:cubicBezTo>
                    <a:pt x="40832" y="67989"/>
                    <a:pt x="49038" y="76194"/>
                    <a:pt x="49038" y="86316"/>
                  </a:cubicBezTo>
                  <a:cubicBezTo>
                    <a:pt x="49038" y="96437"/>
                    <a:pt x="40832" y="104642"/>
                    <a:pt x="30711" y="104642"/>
                  </a:cubicBezTo>
                  <a:cubicBezTo>
                    <a:pt x="20589" y="104642"/>
                    <a:pt x="12384" y="96437"/>
                    <a:pt x="12384" y="86316"/>
                  </a:cubicBezTo>
                  <a:cubicBezTo>
                    <a:pt x="12384" y="76194"/>
                    <a:pt x="20589" y="67989"/>
                    <a:pt x="30711" y="67989"/>
                  </a:cubicBezTo>
                  <a:close/>
                  <a:moveTo>
                    <a:pt x="105513" y="58040"/>
                  </a:moveTo>
                  <a:cubicBezTo>
                    <a:pt x="111259" y="58040"/>
                    <a:pt x="115916" y="62697"/>
                    <a:pt x="115916" y="68443"/>
                  </a:cubicBezTo>
                  <a:cubicBezTo>
                    <a:pt x="115916" y="74188"/>
                    <a:pt x="111259" y="78846"/>
                    <a:pt x="105513" y="78846"/>
                  </a:cubicBezTo>
                  <a:cubicBezTo>
                    <a:pt x="99768" y="78846"/>
                    <a:pt x="95110" y="74188"/>
                    <a:pt x="95110" y="68443"/>
                  </a:cubicBezTo>
                  <a:cubicBezTo>
                    <a:pt x="95110" y="62697"/>
                    <a:pt x="99768" y="58040"/>
                    <a:pt x="105513" y="58040"/>
                  </a:cubicBezTo>
                  <a:close/>
                  <a:moveTo>
                    <a:pt x="105513" y="47637"/>
                  </a:moveTo>
                  <a:cubicBezTo>
                    <a:pt x="94022" y="47637"/>
                    <a:pt x="84707" y="56952"/>
                    <a:pt x="84707" y="68443"/>
                  </a:cubicBezTo>
                  <a:cubicBezTo>
                    <a:pt x="84707" y="79934"/>
                    <a:pt x="94022" y="89249"/>
                    <a:pt x="105513" y="89249"/>
                  </a:cubicBezTo>
                  <a:cubicBezTo>
                    <a:pt x="117004" y="89249"/>
                    <a:pt x="126319" y="79934"/>
                    <a:pt x="126319" y="68443"/>
                  </a:cubicBezTo>
                  <a:cubicBezTo>
                    <a:pt x="126319" y="56952"/>
                    <a:pt x="117004" y="47637"/>
                    <a:pt x="105513" y="47637"/>
                  </a:cubicBezTo>
                  <a:close/>
                  <a:moveTo>
                    <a:pt x="105513" y="39450"/>
                  </a:moveTo>
                  <a:cubicBezTo>
                    <a:pt x="121525" y="39450"/>
                    <a:pt x="134506" y="52430"/>
                    <a:pt x="134506" y="68443"/>
                  </a:cubicBezTo>
                  <a:cubicBezTo>
                    <a:pt x="134506" y="84455"/>
                    <a:pt x="121525" y="97435"/>
                    <a:pt x="105513" y="97435"/>
                  </a:cubicBezTo>
                  <a:cubicBezTo>
                    <a:pt x="89501" y="97435"/>
                    <a:pt x="76520" y="84455"/>
                    <a:pt x="76520" y="68443"/>
                  </a:cubicBezTo>
                  <a:cubicBezTo>
                    <a:pt x="76520" y="52430"/>
                    <a:pt x="89501" y="39450"/>
                    <a:pt x="105513" y="39450"/>
                  </a:cubicBezTo>
                  <a:close/>
                  <a:moveTo>
                    <a:pt x="42626" y="24135"/>
                  </a:moveTo>
                  <a:cubicBezTo>
                    <a:pt x="46258" y="24135"/>
                    <a:pt x="49202" y="27079"/>
                    <a:pt x="49202" y="30711"/>
                  </a:cubicBezTo>
                  <a:cubicBezTo>
                    <a:pt x="49202" y="34342"/>
                    <a:pt x="46258" y="37287"/>
                    <a:pt x="42626" y="37287"/>
                  </a:cubicBezTo>
                  <a:cubicBezTo>
                    <a:pt x="38994" y="37287"/>
                    <a:pt x="36050" y="34342"/>
                    <a:pt x="36050" y="30711"/>
                  </a:cubicBezTo>
                  <a:cubicBezTo>
                    <a:pt x="36050" y="27079"/>
                    <a:pt x="38994" y="24135"/>
                    <a:pt x="42626" y="24135"/>
                  </a:cubicBezTo>
                  <a:close/>
                  <a:moveTo>
                    <a:pt x="42626" y="17559"/>
                  </a:moveTo>
                  <a:cubicBezTo>
                    <a:pt x="35362" y="17559"/>
                    <a:pt x="29474" y="23447"/>
                    <a:pt x="29474" y="30711"/>
                  </a:cubicBezTo>
                  <a:cubicBezTo>
                    <a:pt x="29474" y="37974"/>
                    <a:pt x="35362" y="43863"/>
                    <a:pt x="42626" y="43863"/>
                  </a:cubicBezTo>
                  <a:cubicBezTo>
                    <a:pt x="49889" y="43863"/>
                    <a:pt x="55778" y="37974"/>
                    <a:pt x="55778" y="30711"/>
                  </a:cubicBezTo>
                  <a:cubicBezTo>
                    <a:pt x="55778" y="23447"/>
                    <a:pt x="49889" y="17559"/>
                    <a:pt x="42626" y="17559"/>
                  </a:cubicBezTo>
                  <a:close/>
                  <a:moveTo>
                    <a:pt x="42626" y="12384"/>
                  </a:moveTo>
                  <a:cubicBezTo>
                    <a:pt x="52747" y="12384"/>
                    <a:pt x="60953" y="20589"/>
                    <a:pt x="60953" y="30711"/>
                  </a:cubicBezTo>
                  <a:cubicBezTo>
                    <a:pt x="60953" y="40832"/>
                    <a:pt x="52747" y="49037"/>
                    <a:pt x="42626" y="49037"/>
                  </a:cubicBezTo>
                  <a:cubicBezTo>
                    <a:pt x="32504" y="49037"/>
                    <a:pt x="24299" y="40832"/>
                    <a:pt x="24299" y="30711"/>
                  </a:cubicBezTo>
                  <a:cubicBezTo>
                    <a:pt x="24299" y="20589"/>
                    <a:pt x="32504" y="12384"/>
                    <a:pt x="42626" y="12384"/>
                  </a:cubicBezTo>
                  <a:close/>
                  <a:moveTo>
                    <a:pt x="42626" y="0"/>
                  </a:moveTo>
                  <a:cubicBezTo>
                    <a:pt x="41121" y="0"/>
                    <a:pt x="39641" y="108"/>
                    <a:pt x="38200" y="355"/>
                  </a:cubicBezTo>
                  <a:cubicBezTo>
                    <a:pt x="38212" y="416"/>
                    <a:pt x="38224" y="477"/>
                    <a:pt x="38236" y="538"/>
                  </a:cubicBezTo>
                  <a:cubicBezTo>
                    <a:pt x="38589" y="2379"/>
                    <a:pt x="33822" y="12880"/>
                    <a:pt x="23655" y="6591"/>
                  </a:cubicBezTo>
                  <a:cubicBezTo>
                    <a:pt x="21497" y="8280"/>
                    <a:pt x="19573" y="10254"/>
                    <a:pt x="17975" y="12482"/>
                  </a:cubicBezTo>
                  <a:lnTo>
                    <a:pt x="18485" y="12886"/>
                  </a:lnTo>
                  <a:cubicBezTo>
                    <a:pt x="19908" y="14031"/>
                    <a:pt x="22951" y="24578"/>
                    <a:pt x="12185" y="26758"/>
                  </a:cubicBezTo>
                  <a:cubicBezTo>
                    <a:pt x="12001" y="28050"/>
                    <a:pt x="11915" y="29370"/>
                    <a:pt x="11915" y="30711"/>
                  </a:cubicBezTo>
                  <a:cubicBezTo>
                    <a:pt x="11915" y="32069"/>
                    <a:pt x="12003" y="33406"/>
                    <a:pt x="12205" y="34713"/>
                  </a:cubicBezTo>
                  <a:cubicBezTo>
                    <a:pt x="14595" y="34762"/>
                    <a:pt x="23914" y="39491"/>
                    <a:pt x="18087" y="49122"/>
                  </a:cubicBezTo>
                  <a:cubicBezTo>
                    <a:pt x="19743" y="51342"/>
                    <a:pt x="21692" y="53327"/>
                    <a:pt x="23907" y="54985"/>
                  </a:cubicBezTo>
                  <a:cubicBezTo>
                    <a:pt x="24981" y="54108"/>
                    <a:pt x="27883" y="52924"/>
                    <a:pt x="30867" y="53314"/>
                  </a:cubicBezTo>
                  <a:lnTo>
                    <a:pt x="33257" y="55807"/>
                  </a:lnTo>
                  <a:lnTo>
                    <a:pt x="30711" y="55605"/>
                  </a:lnTo>
                  <a:cubicBezTo>
                    <a:pt x="29206" y="55605"/>
                    <a:pt x="27726" y="55713"/>
                    <a:pt x="26285" y="55960"/>
                  </a:cubicBezTo>
                  <a:cubicBezTo>
                    <a:pt x="26297" y="56021"/>
                    <a:pt x="26309" y="56082"/>
                    <a:pt x="26321" y="56143"/>
                  </a:cubicBezTo>
                  <a:cubicBezTo>
                    <a:pt x="26674" y="57984"/>
                    <a:pt x="21907" y="68485"/>
                    <a:pt x="11740" y="62196"/>
                  </a:cubicBezTo>
                  <a:cubicBezTo>
                    <a:pt x="9582" y="63886"/>
                    <a:pt x="7658" y="65859"/>
                    <a:pt x="6060" y="68087"/>
                  </a:cubicBezTo>
                  <a:lnTo>
                    <a:pt x="6570" y="68492"/>
                  </a:lnTo>
                  <a:cubicBezTo>
                    <a:pt x="7993" y="69636"/>
                    <a:pt x="11036" y="80183"/>
                    <a:pt x="270" y="82363"/>
                  </a:cubicBezTo>
                  <a:cubicBezTo>
                    <a:pt x="86" y="83655"/>
                    <a:pt x="0" y="84975"/>
                    <a:pt x="0" y="86316"/>
                  </a:cubicBezTo>
                  <a:cubicBezTo>
                    <a:pt x="0" y="87674"/>
                    <a:pt x="88" y="89011"/>
                    <a:pt x="290" y="90318"/>
                  </a:cubicBezTo>
                  <a:cubicBezTo>
                    <a:pt x="2680" y="90367"/>
                    <a:pt x="11999" y="95096"/>
                    <a:pt x="6172" y="104727"/>
                  </a:cubicBezTo>
                  <a:cubicBezTo>
                    <a:pt x="7828" y="106947"/>
                    <a:pt x="9777" y="108932"/>
                    <a:pt x="11992" y="110590"/>
                  </a:cubicBezTo>
                  <a:cubicBezTo>
                    <a:pt x="14140" y="108836"/>
                    <a:pt x="23600" y="105852"/>
                    <a:pt x="26407" y="116697"/>
                  </a:cubicBezTo>
                  <a:cubicBezTo>
                    <a:pt x="27810" y="116924"/>
                    <a:pt x="29248" y="117026"/>
                    <a:pt x="30711" y="117026"/>
                  </a:cubicBezTo>
                  <a:cubicBezTo>
                    <a:pt x="32203" y="117026"/>
                    <a:pt x="33670" y="116920"/>
                    <a:pt x="35101" y="116677"/>
                  </a:cubicBezTo>
                  <a:cubicBezTo>
                    <a:pt x="35012" y="114470"/>
                    <a:pt x="39704" y="104850"/>
                    <a:pt x="49408" y="110640"/>
                  </a:cubicBezTo>
                  <a:cubicBezTo>
                    <a:pt x="51602" y="108963"/>
                    <a:pt x="53562" y="106995"/>
                    <a:pt x="55193" y="104765"/>
                  </a:cubicBezTo>
                  <a:cubicBezTo>
                    <a:pt x="53238" y="102089"/>
                    <a:pt x="50572" y="93772"/>
                    <a:pt x="60552" y="90345"/>
                  </a:cubicBezTo>
                  <a:lnTo>
                    <a:pt x="60563" y="90347"/>
                  </a:lnTo>
                  <a:cubicBezTo>
                    <a:pt x="60736" y="90260"/>
                    <a:pt x="60935" y="90185"/>
                    <a:pt x="61157" y="90123"/>
                  </a:cubicBezTo>
                  <a:cubicBezTo>
                    <a:pt x="61343" y="88878"/>
                    <a:pt x="61422" y="87607"/>
                    <a:pt x="61422" y="86316"/>
                  </a:cubicBezTo>
                  <a:cubicBezTo>
                    <a:pt x="61422" y="85036"/>
                    <a:pt x="61344" y="83774"/>
                    <a:pt x="61166" y="82538"/>
                  </a:cubicBezTo>
                  <a:cubicBezTo>
                    <a:pt x="59171" y="82795"/>
                    <a:pt x="48885" y="77994"/>
                    <a:pt x="55220" y="67866"/>
                  </a:cubicBezTo>
                  <a:cubicBezTo>
                    <a:pt x="53550" y="65633"/>
                    <a:pt x="51581" y="63638"/>
                    <a:pt x="49344" y="61976"/>
                  </a:cubicBezTo>
                  <a:lnTo>
                    <a:pt x="48444" y="62950"/>
                  </a:lnTo>
                  <a:cubicBezTo>
                    <a:pt x="47826" y="63610"/>
                    <a:pt x="44882" y="64492"/>
                    <a:pt x="41900" y="63894"/>
                  </a:cubicBezTo>
                  <a:lnTo>
                    <a:pt x="39593" y="61189"/>
                  </a:lnTo>
                  <a:lnTo>
                    <a:pt x="42626" y="61421"/>
                  </a:lnTo>
                  <a:cubicBezTo>
                    <a:pt x="44118" y="61421"/>
                    <a:pt x="45585" y="61315"/>
                    <a:pt x="47016" y="61072"/>
                  </a:cubicBezTo>
                  <a:cubicBezTo>
                    <a:pt x="46927" y="58865"/>
                    <a:pt x="51619" y="49245"/>
                    <a:pt x="61323" y="55035"/>
                  </a:cubicBezTo>
                  <a:cubicBezTo>
                    <a:pt x="63518" y="53358"/>
                    <a:pt x="65478" y="51390"/>
                    <a:pt x="67108" y="49160"/>
                  </a:cubicBezTo>
                  <a:cubicBezTo>
                    <a:pt x="66131" y="47822"/>
                    <a:pt x="64976" y="45074"/>
                    <a:pt x="65312" y="42232"/>
                  </a:cubicBezTo>
                  <a:lnTo>
                    <a:pt x="67258" y="40194"/>
                  </a:lnTo>
                  <a:lnTo>
                    <a:pt x="67323" y="40245"/>
                  </a:lnTo>
                  <a:cubicBezTo>
                    <a:pt x="69575" y="42056"/>
                    <a:pt x="74388" y="58740"/>
                    <a:pt x="57356" y="62189"/>
                  </a:cubicBezTo>
                  <a:cubicBezTo>
                    <a:pt x="57065" y="64234"/>
                    <a:pt x="56929" y="66322"/>
                    <a:pt x="56929" y="68443"/>
                  </a:cubicBezTo>
                  <a:cubicBezTo>
                    <a:pt x="56929" y="70591"/>
                    <a:pt x="57069" y="72707"/>
                    <a:pt x="57388" y="74775"/>
                  </a:cubicBezTo>
                  <a:cubicBezTo>
                    <a:pt x="61170" y="74853"/>
                    <a:pt x="75911" y="82332"/>
                    <a:pt x="66694" y="97569"/>
                  </a:cubicBezTo>
                  <a:cubicBezTo>
                    <a:pt x="69313" y="101081"/>
                    <a:pt x="72397" y="104222"/>
                    <a:pt x="75901" y="106845"/>
                  </a:cubicBezTo>
                  <a:cubicBezTo>
                    <a:pt x="79298" y="104069"/>
                    <a:pt x="94263" y="99349"/>
                    <a:pt x="98704" y="116505"/>
                  </a:cubicBezTo>
                  <a:cubicBezTo>
                    <a:pt x="100924" y="116865"/>
                    <a:pt x="103200" y="117026"/>
                    <a:pt x="105513" y="117026"/>
                  </a:cubicBezTo>
                  <a:cubicBezTo>
                    <a:pt x="107874" y="117026"/>
                    <a:pt x="110195" y="116858"/>
                    <a:pt x="112458" y="116474"/>
                  </a:cubicBezTo>
                  <a:cubicBezTo>
                    <a:pt x="112318" y="112982"/>
                    <a:pt x="119741" y="97763"/>
                    <a:pt x="135091" y="106923"/>
                  </a:cubicBezTo>
                  <a:cubicBezTo>
                    <a:pt x="138563" y="104270"/>
                    <a:pt x="141663" y="101157"/>
                    <a:pt x="144243" y="97629"/>
                  </a:cubicBezTo>
                  <a:cubicBezTo>
                    <a:pt x="141151" y="93396"/>
                    <a:pt x="136934" y="80238"/>
                    <a:pt x="152720" y="74816"/>
                  </a:cubicBezTo>
                  <a:lnTo>
                    <a:pt x="152738" y="74820"/>
                  </a:lnTo>
                  <a:cubicBezTo>
                    <a:pt x="153012" y="74683"/>
                    <a:pt x="153326" y="74563"/>
                    <a:pt x="153677" y="74466"/>
                  </a:cubicBezTo>
                  <a:cubicBezTo>
                    <a:pt x="153971" y="72497"/>
                    <a:pt x="154097" y="70485"/>
                    <a:pt x="154097" y="68443"/>
                  </a:cubicBezTo>
                  <a:cubicBezTo>
                    <a:pt x="154097" y="66418"/>
                    <a:pt x="153973" y="64422"/>
                    <a:pt x="153692" y="62467"/>
                  </a:cubicBezTo>
                  <a:cubicBezTo>
                    <a:pt x="150535" y="62873"/>
                    <a:pt x="134265" y="55278"/>
                    <a:pt x="144286" y="39255"/>
                  </a:cubicBezTo>
                  <a:cubicBezTo>
                    <a:pt x="141644" y="35723"/>
                    <a:pt x="138529" y="32567"/>
                    <a:pt x="134991" y="29938"/>
                  </a:cubicBezTo>
                  <a:lnTo>
                    <a:pt x="133566" y="31479"/>
                  </a:lnTo>
                  <a:cubicBezTo>
                    <a:pt x="131612" y="33566"/>
                    <a:pt x="114939" y="37061"/>
                    <a:pt x="112501" y="20413"/>
                  </a:cubicBezTo>
                  <a:cubicBezTo>
                    <a:pt x="110225" y="20030"/>
                    <a:pt x="107889" y="19859"/>
                    <a:pt x="105513" y="19859"/>
                  </a:cubicBezTo>
                  <a:cubicBezTo>
                    <a:pt x="103132" y="19859"/>
                    <a:pt x="100792" y="20030"/>
                    <a:pt x="98512" y="20420"/>
                  </a:cubicBezTo>
                  <a:cubicBezTo>
                    <a:pt x="98531" y="20517"/>
                    <a:pt x="98550" y="20613"/>
                    <a:pt x="98569" y="20710"/>
                  </a:cubicBezTo>
                  <a:cubicBezTo>
                    <a:pt x="99126" y="23623"/>
                    <a:pt x="91586" y="40235"/>
                    <a:pt x="75501" y="30286"/>
                  </a:cubicBezTo>
                  <a:lnTo>
                    <a:pt x="73200" y="32672"/>
                  </a:lnTo>
                  <a:lnTo>
                    <a:pt x="73337" y="30711"/>
                  </a:lnTo>
                  <a:cubicBezTo>
                    <a:pt x="73337" y="29431"/>
                    <a:pt x="73259" y="28169"/>
                    <a:pt x="73081" y="26933"/>
                  </a:cubicBezTo>
                  <a:cubicBezTo>
                    <a:pt x="71086" y="27190"/>
                    <a:pt x="60801" y="22389"/>
                    <a:pt x="67135" y="12261"/>
                  </a:cubicBezTo>
                  <a:cubicBezTo>
                    <a:pt x="65465" y="10028"/>
                    <a:pt x="63496" y="8033"/>
                    <a:pt x="61259" y="6371"/>
                  </a:cubicBezTo>
                  <a:lnTo>
                    <a:pt x="60359" y="7345"/>
                  </a:lnTo>
                  <a:cubicBezTo>
                    <a:pt x="59124" y="8665"/>
                    <a:pt x="48584" y="10874"/>
                    <a:pt x="47043" y="350"/>
                  </a:cubicBezTo>
                  <a:cubicBezTo>
                    <a:pt x="45604" y="108"/>
                    <a:pt x="44127" y="0"/>
                    <a:pt x="42626"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0960" tIns="60960" rIns="60960" bIns="6096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121876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2" name="Group 11"/>
          <p:cNvGrpSpPr/>
          <p:nvPr/>
        </p:nvGrpSpPr>
        <p:grpSpPr>
          <a:xfrm>
            <a:off x="1472067" y="4524000"/>
            <a:ext cx="845061" cy="1478979"/>
            <a:chOff x="1584960" y="2291383"/>
            <a:chExt cx="633796" cy="1109234"/>
          </a:xfrm>
        </p:grpSpPr>
        <p:grpSp>
          <p:nvGrpSpPr>
            <p:cNvPr id="5" name="Group 4"/>
            <p:cNvGrpSpPr/>
            <p:nvPr/>
          </p:nvGrpSpPr>
          <p:grpSpPr>
            <a:xfrm>
              <a:off x="1584960" y="2291383"/>
              <a:ext cx="633796" cy="1109234"/>
              <a:chOff x="1534160" y="2939083"/>
              <a:chExt cx="633796" cy="1109234"/>
            </a:xfrm>
          </p:grpSpPr>
          <p:sp>
            <p:nvSpPr>
              <p:cNvPr id="281" name="Freeform 42"/>
              <p:cNvSpPr>
                <a:spLocks/>
              </p:cNvSpPr>
              <p:nvPr/>
            </p:nvSpPr>
            <p:spPr bwMode="auto">
              <a:xfrm>
                <a:off x="1534160" y="2939084"/>
                <a:ext cx="633796" cy="1109233"/>
              </a:xfrm>
              <a:prstGeom prst="roundRect">
                <a:avLst>
                  <a:gd name="adj" fmla="val 3517"/>
                </a:avLst>
              </a:prstGeom>
              <a:solidFill>
                <a:schemeClr val="bg1"/>
              </a:solidFill>
              <a:ln w="3175">
                <a:solidFill>
                  <a:schemeClr val="tx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pic>
            <p:nvPicPr>
              <p:cNvPr id="68610" name="Picture 2" descr="Image result for faceboo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6556" y="3085914"/>
                <a:ext cx="235215" cy="235215"/>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descr="Image result for skype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5009" y="3085645"/>
                <a:ext cx="241965" cy="241965"/>
              </a:xfrm>
              <a:prstGeom prst="rect">
                <a:avLst/>
              </a:prstGeom>
              <a:noFill/>
              <a:extLst>
                <a:ext uri="{909E8E84-426E-40DD-AFC4-6F175D3DCCD1}">
                  <a14:hiddenFill xmlns:a14="http://schemas.microsoft.com/office/drawing/2010/main">
                    <a:solidFill>
                      <a:srgbClr val="FFFFFF"/>
                    </a:solidFill>
                  </a14:hiddenFill>
                </a:ext>
              </a:extLst>
            </p:spPr>
          </p:pic>
          <p:pic>
            <p:nvPicPr>
              <p:cNvPr id="68614" name="Picture 6" descr="Image result for slack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01238" y="3476626"/>
                <a:ext cx="299640" cy="299638"/>
              </a:xfrm>
              <a:prstGeom prst="rect">
                <a:avLst/>
              </a:prstGeom>
              <a:noFill/>
              <a:extLst>
                <a:ext uri="{909E8E84-426E-40DD-AFC4-6F175D3DCCD1}">
                  <a14:hiddenFill xmlns:a14="http://schemas.microsoft.com/office/drawing/2010/main">
                    <a:solidFill>
                      <a:srgbClr val="FFFFFF"/>
                    </a:solidFill>
                  </a14:hiddenFill>
                </a:ext>
              </a:extLst>
            </p:spPr>
          </p:pic>
          <p:sp>
            <p:nvSpPr>
              <p:cNvPr id="307" name="Freeform 42"/>
              <p:cNvSpPr>
                <a:spLocks/>
              </p:cNvSpPr>
              <p:nvPr/>
            </p:nvSpPr>
            <p:spPr bwMode="auto">
              <a:xfrm>
                <a:off x="1535906" y="3911600"/>
                <a:ext cx="632050" cy="136717"/>
              </a:xfrm>
              <a:prstGeom prst="round2SameRect">
                <a:avLst>
                  <a:gd name="adj1" fmla="val 0"/>
                  <a:gd name="adj2" fmla="val 13934"/>
                </a:avLst>
              </a:prstGeom>
              <a:solidFill>
                <a:schemeClr val="accent1">
                  <a:lumMod val="20000"/>
                  <a:lumOff val="80000"/>
                </a:schemeClr>
              </a:solidFill>
              <a:ln w="3175">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08" name="Freeform 42"/>
              <p:cNvSpPr>
                <a:spLocks/>
              </p:cNvSpPr>
              <p:nvPr/>
            </p:nvSpPr>
            <p:spPr bwMode="auto">
              <a:xfrm>
                <a:off x="1805338" y="3934238"/>
                <a:ext cx="91440" cy="91440"/>
              </a:xfrm>
              <a:prstGeom prst="ellipse">
                <a:avLst/>
              </a:prstGeom>
              <a:solidFill>
                <a:schemeClr val="bg1"/>
              </a:solidFill>
              <a:ln w="3175">
                <a:solidFill>
                  <a:schemeClr val="accent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10" name="Freeform 42"/>
              <p:cNvSpPr>
                <a:spLocks/>
              </p:cNvSpPr>
              <p:nvPr/>
            </p:nvSpPr>
            <p:spPr bwMode="auto">
              <a:xfrm rot="10800000">
                <a:off x="1535906" y="2939083"/>
                <a:ext cx="632050" cy="65971"/>
              </a:xfrm>
              <a:prstGeom prst="round2SameRect">
                <a:avLst>
                  <a:gd name="adj1" fmla="val 0"/>
                  <a:gd name="adj2" fmla="val 28372"/>
                </a:avLst>
              </a:prstGeom>
              <a:solidFill>
                <a:schemeClr val="accent1">
                  <a:lumMod val="20000"/>
                  <a:lumOff val="80000"/>
                </a:schemeClr>
              </a:solidFill>
              <a:ln w="3175">
                <a:no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09" name="Freeform 42"/>
              <p:cNvSpPr>
                <a:spLocks/>
              </p:cNvSpPr>
              <p:nvPr/>
            </p:nvSpPr>
            <p:spPr bwMode="auto">
              <a:xfrm>
                <a:off x="1534160" y="2939084"/>
                <a:ext cx="633796" cy="1109233"/>
              </a:xfrm>
              <a:prstGeom prst="roundRect">
                <a:avLst>
                  <a:gd name="adj" fmla="val 3517"/>
                </a:avLst>
              </a:prstGeom>
              <a:noFill/>
              <a:ln w="3175">
                <a:solidFill>
                  <a:schemeClr val="accent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sp>
            <p:nvSpPr>
              <p:cNvPr id="312" name="Freeform 42"/>
              <p:cNvSpPr>
                <a:spLocks/>
              </p:cNvSpPr>
              <p:nvPr/>
            </p:nvSpPr>
            <p:spPr bwMode="auto">
              <a:xfrm>
                <a:off x="1792425" y="2962925"/>
                <a:ext cx="117267" cy="18288"/>
              </a:xfrm>
              <a:prstGeom prst="roundRect">
                <a:avLst>
                  <a:gd name="adj" fmla="val 50000"/>
                </a:avLst>
              </a:prstGeom>
              <a:solidFill>
                <a:schemeClr val="bg1"/>
              </a:solidFill>
              <a:ln w="3175">
                <a:solidFill>
                  <a:schemeClr val="accent1"/>
                </a:solidFill>
              </a:ln>
            </p:spPr>
            <p:txBody>
              <a:bodyPr vert="horz" wrap="square" lIns="121903" tIns="60951" rIns="121903" bIns="60951" numCol="1" anchor="t" anchorCtr="0" compatLnSpc="1">
                <a:prstTxWarp prst="textNoShape">
                  <a:avLst/>
                </a:prstTxWarp>
              </a:bodyPr>
              <a:lstStyle/>
              <a:p>
                <a:pPr marL="0" marR="0" lvl="0" indent="0" algn="l" defTabSz="1218936"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505050"/>
                  </a:solidFill>
                  <a:effectLst/>
                  <a:uLnTx/>
                  <a:uFillTx/>
                  <a:latin typeface="Segoe UI"/>
                  <a:ea typeface="+mn-ea"/>
                  <a:cs typeface="+mn-cs"/>
                </a:endParaRPr>
              </a:p>
            </p:txBody>
          </p:sp>
        </p:grpSp>
        <p:sp>
          <p:nvSpPr>
            <p:cNvPr id="9" name="TextBox 8"/>
            <p:cNvSpPr txBox="1"/>
            <p:nvPr/>
          </p:nvSpPr>
          <p:spPr>
            <a:xfrm>
              <a:off x="1687501" y="2716952"/>
              <a:ext cx="168315" cy="69298"/>
            </a:xfrm>
            <a:prstGeom prst="rect">
              <a:avLst/>
            </a:prstGeom>
            <a:noFill/>
          </p:spPr>
          <p:txBody>
            <a:bodyPr wrap="none" lIns="0" tIns="0" rIns="0" bIns="0" rtlCol="0">
              <a:spAutoFit/>
            </a:bodyPr>
            <a:lstStyle/>
            <a:p>
              <a:pPr marL="0" marR="0" lvl="0" indent="0" algn="ctr" defTabSz="1219170" rtl="0" eaLnBrk="1" fontAlgn="auto" latinLnBrk="0" hangingPunct="1">
                <a:lnSpc>
                  <a:spcPct val="90000"/>
                </a:lnSpc>
                <a:spcBef>
                  <a:spcPts val="0"/>
                </a:spcBef>
                <a:spcAft>
                  <a:spcPts val="800"/>
                </a:spcAft>
                <a:buClrTx/>
                <a:buSzTx/>
                <a:buFontTx/>
                <a:buNone/>
                <a:tabLst/>
                <a:defRPr/>
              </a:pPr>
              <a:r>
                <a:rPr kumimoji="0" lang="en-US" sz="667"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Skype</a:t>
              </a:r>
            </a:p>
          </p:txBody>
        </p:sp>
        <p:sp>
          <p:nvSpPr>
            <p:cNvPr id="313" name="TextBox 312"/>
            <p:cNvSpPr txBox="1"/>
            <p:nvPr/>
          </p:nvSpPr>
          <p:spPr>
            <a:xfrm>
              <a:off x="1912030" y="2716952"/>
              <a:ext cx="271709" cy="69298"/>
            </a:xfrm>
            <a:prstGeom prst="rect">
              <a:avLst/>
            </a:prstGeom>
            <a:noFill/>
          </p:spPr>
          <p:txBody>
            <a:bodyPr wrap="none" lIns="0" tIns="0" rIns="0" bIns="0" rtlCol="0">
              <a:spAutoFit/>
            </a:bodyPr>
            <a:lstStyle/>
            <a:p>
              <a:pPr marL="0" marR="0" lvl="0" indent="0" algn="ctr" defTabSz="1219170" rtl="0" eaLnBrk="1" fontAlgn="auto" latinLnBrk="0" hangingPunct="1">
                <a:lnSpc>
                  <a:spcPct val="90000"/>
                </a:lnSpc>
                <a:spcBef>
                  <a:spcPts val="0"/>
                </a:spcBef>
                <a:spcAft>
                  <a:spcPts val="800"/>
                </a:spcAft>
                <a:buClrTx/>
                <a:buSzTx/>
                <a:buFontTx/>
                <a:buNone/>
                <a:tabLst/>
                <a:defRPr/>
              </a:pPr>
              <a:r>
                <a:rPr kumimoji="0" lang="en-US" sz="667"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Facebook</a:t>
              </a:r>
            </a:p>
          </p:txBody>
        </p:sp>
        <p:sp>
          <p:nvSpPr>
            <p:cNvPr id="314" name="TextBox 313"/>
            <p:cNvSpPr txBox="1"/>
            <p:nvPr/>
          </p:nvSpPr>
          <p:spPr>
            <a:xfrm>
              <a:off x="1832874" y="3143196"/>
              <a:ext cx="144270" cy="69298"/>
            </a:xfrm>
            <a:prstGeom prst="rect">
              <a:avLst/>
            </a:prstGeom>
            <a:noFill/>
          </p:spPr>
          <p:txBody>
            <a:bodyPr wrap="none" lIns="0" tIns="0" rIns="0" bIns="0" rtlCol="0">
              <a:spAutoFit/>
            </a:bodyPr>
            <a:lstStyle/>
            <a:p>
              <a:pPr marL="0" marR="0" lvl="0" indent="0" algn="ctr" defTabSz="1219170" rtl="0" eaLnBrk="1" fontAlgn="auto" latinLnBrk="0" hangingPunct="1">
                <a:lnSpc>
                  <a:spcPct val="90000"/>
                </a:lnSpc>
                <a:spcBef>
                  <a:spcPts val="0"/>
                </a:spcBef>
                <a:spcAft>
                  <a:spcPts val="800"/>
                </a:spcAft>
                <a:buClrTx/>
                <a:buSzTx/>
                <a:buFontTx/>
                <a:buNone/>
                <a:tabLst/>
                <a:defRPr/>
              </a:pPr>
              <a:r>
                <a:rPr kumimoji="0" lang="en-US" sz="667"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Slack</a:t>
              </a:r>
            </a:p>
          </p:txBody>
        </p:sp>
      </p:grpSp>
      <p:grpSp>
        <p:nvGrpSpPr>
          <p:cNvPr id="494" name="Group 493"/>
          <p:cNvGrpSpPr/>
          <p:nvPr/>
        </p:nvGrpSpPr>
        <p:grpSpPr>
          <a:xfrm>
            <a:off x="9386039" y="4406339"/>
            <a:ext cx="1229621" cy="1453771"/>
            <a:chOff x="6940550" y="933449"/>
            <a:chExt cx="1219200" cy="1441451"/>
          </a:xfrm>
        </p:grpSpPr>
        <p:sp>
          <p:nvSpPr>
            <p:cNvPr id="416" name="Rectangle 415"/>
            <p:cNvSpPr/>
            <p:nvPr/>
          </p:nvSpPr>
          <p:spPr bwMode="auto">
            <a:xfrm>
              <a:off x="6940550" y="933449"/>
              <a:ext cx="1219200" cy="1441451"/>
            </a:xfrm>
            <a:prstGeom prst="rect">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93" name="Group 492"/>
            <p:cNvGrpSpPr/>
            <p:nvPr/>
          </p:nvGrpSpPr>
          <p:grpSpPr>
            <a:xfrm>
              <a:off x="6969157" y="981271"/>
              <a:ext cx="1098842" cy="1325462"/>
              <a:chOff x="8224131" y="465000"/>
              <a:chExt cx="1487364" cy="1794108"/>
            </a:xfrm>
          </p:grpSpPr>
          <p:grpSp>
            <p:nvGrpSpPr>
              <p:cNvPr id="489" name="Group 488"/>
              <p:cNvGrpSpPr/>
              <p:nvPr/>
            </p:nvGrpSpPr>
            <p:grpSpPr>
              <a:xfrm>
                <a:off x="8337341" y="465000"/>
                <a:ext cx="1162123" cy="257922"/>
                <a:chOff x="8337338" y="464997"/>
                <a:chExt cx="1162119" cy="257925"/>
              </a:xfrm>
            </p:grpSpPr>
            <p:sp>
              <p:nvSpPr>
                <p:cNvPr id="417" name="Rectangle: Rounded Corners 416"/>
                <p:cNvSpPr/>
                <p:nvPr/>
              </p:nvSpPr>
              <p:spPr bwMode="auto">
                <a:xfrm>
                  <a:off x="8569440" y="575338"/>
                  <a:ext cx="930017" cy="147584"/>
                </a:xfrm>
                <a:prstGeom prst="roundRect">
                  <a:avLst>
                    <a:gd name="adj" fmla="val 2300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18" name="Isosceles Triangle 417"/>
                <p:cNvSpPr/>
                <p:nvPr/>
              </p:nvSpPr>
              <p:spPr bwMode="auto">
                <a:xfrm rot="16200000">
                  <a:off x="8519651" y="611303"/>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19" name="Group 418"/>
                <p:cNvGrpSpPr/>
                <p:nvPr/>
              </p:nvGrpSpPr>
              <p:grpSpPr>
                <a:xfrm>
                  <a:off x="8350507" y="579858"/>
                  <a:ext cx="137159" cy="137160"/>
                  <a:chOff x="2059045" y="1434095"/>
                  <a:chExt cx="421019" cy="415734"/>
                </a:xfrm>
              </p:grpSpPr>
              <p:sp>
                <p:nvSpPr>
                  <p:cNvPr id="420" name="Oval 419"/>
                  <p:cNvSpPr/>
                  <p:nvPr/>
                </p:nvSpPr>
                <p:spPr bwMode="auto">
                  <a:xfrm>
                    <a:off x="2059045" y="1434095"/>
                    <a:ext cx="421019" cy="41573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21" name="Group 420"/>
                  <p:cNvGrpSpPr/>
                  <p:nvPr/>
                </p:nvGrpSpPr>
                <p:grpSpPr>
                  <a:xfrm>
                    <a:off x="2155826" y="1487495"/>
                    <a:ext cx="215524" cy="307181"/>
                    <a:chOff x="3724455" y="2644783"/>
                    <a:chExt cx="105807" cy="150804"/>
                  </a:xfrm>
                  <a:solidFill>
                    <a:schemeClr val="bg1">
                      <a:lumMod val="65000"/>
                    </a:schemeClr>
                  </a:solidFill>
                </p:grpSpPr>
                <p:sp>
                  <p:nvSpPr>
                    <p:cNvPr id="422"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23"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4" name="Rectangle 443"/>
                <p:cNvSpPr/>
                <p:nvPr/>
              </p:nvSpPr>
              <p:spPr>
                <a:xfrm>
                  <a:off x="8337338" y="464997"/>
                  <a:ext cx="163505" cy="110067"/>
                </a:xfrm>
                <a:prstGeom prst="rect">
                  <a:avLst/>
                </a:prstGeom>
              </p:spPr>
              <p:txBody>
                <a:bodyPr wrap="non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Tim</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sp>
              <p:nvSpPr>
                <p:cNvPr id="480" name="Rectangle 479"/>
                <p:cNvSpPr/>
                <p:nvPr/>
              </p:nvSpPr>
              <p:spPr>
                <a:xfrm>
                  <a:off x="8614229" y="594092"/>
                  <a:ext cx="819680" cy="110067"/>
                </a:xfrm>
                <a:prstGeom prst="rect">
                  <a:avLst/>
                </a:prstGeom>
              </p:spPr>
              <p:txBody>
                <a:bodyPr wrap="none" lIns="0" tIns="0" rIns="0" bIns="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Schedule a payment</a:t>
                  </a:r>
                </a:p>
              </p:txBody>
            </p:sp>
          </p:grpSp>
          <p:grpSp>
            <p:nvGrpSpPr>
              <p:cNvPr id="491" name="Group 490"/>
              <p:cNvGrpSpPr/>
              <p:nvPr/>
            </p:nvGrpSpPr>
            <p:grpSpPr>
              <a:xfrm>
                <a:off x="8481981" y="764278"/>
                <a:ext cx="1187478" cy="261512"/>
                <a:chOff x="8481981" y="741055"/>
                <a:chExt cx="1187474" cy="261512"/>
              </a:xfrm>
            </p:grpSpPr>
            <p:sp>
              <p:nvSpPr>
                <p:cNvPr id="438" name="Rectangle: Rounded Corners 437"/>
                <p:cNvSpPr/>
                <p:nvPr/>
              </p:nvSpPr>
              <p:spPr bwMode="auto">
                <a:xfrm flipH="1">
                  <a:off x="8482790" y="854982"/>
                  <a:ext cx="994410" cy="147585"/>
                </a:xfrm>
                <a:prstGeom prst="roundRect">
                  <a:avLst>
                    <a:gd name="adj" fmla="val 245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39" name="Isosceles Triangle 438"/>
                <p:cNvSpPr/>
                <p:nvPr/>
              </p:nvSpPr>
              <p:spPr bwMode="auto">
                <a:xfrm rot="5400000" flipH="1">
                  <a:off x="9460348" y="890950"/>
                  <a:ext cx="67280"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9" name="Rectangle 448"/>
                <p:cNvSpPr/>
                <p:nvPr/>
              </p:nvSpPr>
              <p:spPr>
                <a:xfrm>
                  <a:off x="9077824" y="741055"/>
                  <a:ext cx="591631" cy="110066"/>
                </a:xfrm>
                <a:prstGeom prst="rect">
                  <a:avLst/>
                </a:prstGeom>
              </p:spPr>
              <p:txBody>
                <a:bodyPr wrap="non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Insurance bot</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grpSp>
              <p:nvGrpSpPr>
                <p:cNvPr id="450" name="Group 449"/>
                <p:cNvGrpSpPr/>
                <p:nvPr/>
              </p:nvGrpSpPr>
              <p:grpSpPr>
                <a:xfrm>
                  <a:off x="9532296" y="855504"/>
                  <a:ext cx="137159" cy="138904"/>
                  <a:chOff x="4534321" y="2018990"/>
                  <a:chExt cx="221704" cy="185205"/>
                </a:xfrm>
              </p:grpSpPr>
              <p:sp>
                <p:nvSpPr>
                  <p:cNvPr id="451" name="Oval 450"/>
                  <p:cNvSpPr/>
                  <p:nvPr/>
                </p:nvSpPr>
                <p:spPr bwMode="auto">
                  <a:xfrm flipH="1">
                    <a:off x="4534321" y="2018990"/>
                    <a:ext cx="221704" cy="18520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52" name="Group 451"/>
                  <p:cNvGrpSpPr/>
                  <p:nvPr/>
                </p:nvGrpSpPr>
                <p:grpSpPr>
                  <a:xfrm>
                    <a:off x="4569544" y="2053665"/>
                    <a:ext cx="146344" cy="105059"/>
                    <a:chOff x="4869102" y="5531474"/>
                    <a:chExt cx="1333138" cy="1145658"/>
                  </a:xfrm>
                  <a:solidFill>
                    <a:schemeClr val="bg1">
                      <a:lumMod val="65000"/>
                    </a:schemeClr>
                  </a:solidFill>
                </p:grpSpPr>
                <p:sp>
                  <p:nvSpPr>
                    <p:cNvPr id="453" name="Freeform 243"/>
                    <p:cNvSpPr>
                      <a:spLocks/>
                    </p:cNvSpPr>
                    <p:nvPr/>
                  </p:nvSpPr>
                  <p:spPr bwMode="auto">
                    <a:xfrm>
                      <a:off x="4869102" y="6286604"/>
                      <a:ext cx="1333138" cy="390528"/>
                    </a:xfrm>
                    <a:custGeom>
                      <a:avLst/>
                      <a:gdLst>
                        <a:gd name="connsiteX0" fmla="*/ 0 w 6654800"/>
                        <a:gd name="connsiteY0" fmla="*/ 136525 h 1949450"/>
                        <a:gd name="connsiteX1" fmla="*/ 736600 w 6654800"/>
                        <a:gd name="connsiteY1" fmla="*/ 136525 h 1949450"/>
                        <a:gd name="connsiteX2" fmla="*/ 736600 w 6654800"/>
                        <a:gd name="connsiteY2" fmla="*/ 1654175 h 1949450"/>
                        <a:gd name="connsiteX3" fmla="*/ 0 w 6654800"/>
                        <a:gd name="connsiteY3" fmla="*/ 1654175 h 1949450"/>
                        <a:gd name="connsiteX4" fmla="*/ 2120900 w 6654800"/>
                        <a:gd name="connsiteY4" fmla="*/ 0 h 1949450"/>
                        <a:gd name="connsiteX5" fmla="*/ 2235200 w 6654800"/>
                        <a:gd name="connsiteY5" fmla="*/ 0 h 1949450"/>
                        <a:gd name="connsiteX6" fmla="*/ 2349500 w 6654800"/>
                        <a:gd name="connsiteY6" fmla="*/ 6350 h 1949450"/>
                        <a:gd name="connsiteX7" fmla="*/ 2463800 w 6654800"/>
                        <a:gd name="connsiteY7" fmla="*/ 15875 h 1949450"/>
                        <a:gd name="connsiteX8" fmla="*/ 2578100 w 6654800"/>
                        <a:gd name="connsiteY8" fmla="*/ 34925 h 1949450"/>
                        <a:gd name="connsiteX9" fmla="*/ 2695575 w 6654800"/>
                        <a:gd name="connsiteY9" fmla="*/ 60325 h 1949450"/>
                        <a:gd name="connsiteX10" fmla="*/ 2813050 w 6654800"/>
                        <a:gd name="connsiteY10" fmla="*/ 92075 h 1949450"/>
                        <a:gd name="connsiteX11" fmla="*/ 2889250 w 6654800"/>
                        <a:gd name="connsiteY11" fmla="*/ 114300 h 1949450"/>
                        <a:gd name="connsiteX12" fmla="*/ 2968625 w 6654800"/>
                        <a:gd name="connsiteY12" fmla="*/ 136525 h 1949450"/>
                        <a:gd name="connsiteX13" fmla="*/ 3048000 w 6654800"/>
                        <a:gd name="connsiteY13" fmla="*/ 152400 h 1949450"/>
                        <a:gd name="connsiteX14" fmla="*/ 3133725 w 6654800"/>
                        <a:gd name="connsiteY14" fmla="*/ 168275 h 1949450"/>
                        <a:gd name="connsiteX15" fmla="*/ 3225800 w 6654800"/>
                        <a:gd name="connsiteY15" fmla="*/ 174625 h 1949450"/>
                        <a:gd name="connsiteX16" fmla="*/ 3327400 w 6654800"/>
                        <a:gd name="connsiteY16" fmla="*/ 177800 h 1949450"/>
                        <a:gd name="connsiteX17" fmla="*/ 3438525 w 6654800"/>
                        <a:gd name="connsiteY17" fmla="*/ 171450 h 1949450"/>
                        <a:gd name="connsiteX18" fmla="*/ 3559175 w 6654800"/>
                        <a:gd name="connsiteY18" fmla="*/ 158750 h 1949450"/>
                        <a:gd name="connsiteX19" fmla="*/ 3660775 w 6654800"/>
                        <a:gd name="connsiteY19" fmla="*/ 146050 h 1949450"/>
                        <a:gd name="connsiteX20" fmla="*/ 3752850 w 6654800"/>
                        <a:gd name="connsiteY20" fmla="*/ 130175 h 1949450"/>
                        <a:gd name="connsiteX21" fmla="*/ 3835400 w 6654800"/>
                        <a:gd name="connsiteY21" fmla="*/ 114300 h 1949450"/>
                        <a:gd name="connsiteX22" fmla="*/ 3921125 w 6654800"/>
                        <a:gd name="connsiteY22" fmla="*/ 92075 h 1949450"/>
                        <a:gd name="connsiteX23" fmla="*/ 4006850 w 6654800"/>
                        <a:gd name="connsiteY23" fmla="*/ 76200 h 1949450"/>
                        <a:gd name="connsiteX24" fmla="*/ 4105275 w 6654800"/>
                        <a:gd name="connsiteY24" fmla="*/ 60325 h 1949450"/>
                        <a:gd name="connsiteX25" fmla="*/ 4159250 w 6654800"/>
                        <a:gd name="connsiteY25" fmla="*/ 53975 h 1949450"/>
                        <a:gd name="connsiteX26" fmla="*/ 4216400 w 6654800"/>
                        <a:gd name="connsiteY26" fmla="*/ 47625 h 1949450"/>
                        <a:gd name="connsiteX27" fmla="*/ 4279900 w 6654800"/>
                        <a:gd name="connsiteY27" fmla="*/ 47625 h 1949450"/>
                        <a:gd name="connsiteX28" fmla="*/ 4349750 w 6654800"/>
                        <a:gd name="connsiteY28" fmla="*/ 44450 h 1949450"/>
                        <a:gd name="connsiteX29" fmla="*/ 4441825 w 6654800"/>
                        <a:gd name="connsiteY29" fmla="*/ 47625 h 1949450"/>
                        <a:gd name="connsiteX30" fmla="*/ 4527550 w 6654800"/>
                        <a:gd name="connsiteY30" fmla="*/ 50800 h 1949450"/>
                        <a:gd name="connsiteX31" fmla="*/ 4572000 w 6654800"/>
                        <a:gd name="connsiteY31" fmla="*/ 57150 h 1949450"/>
                        <a:gd name="connsiteX32" fmla="*/ 4610100 w 6654800"/>
                        <a:gd name="connsiteY32" fmla="*/ 63500 h 1949450"/>
                        <a:gd name="connsiteX33" fmla="*/ 4648200 w 6654800"/>
                        <a:gd name="connsiteY33" fmla="*/ 76200 h 1949450"/>
                        <a:gd name="connsiteX34" fmla="*/ 4679950 w 6654800"/>
                        <a:gd name="connsiteY34" fmla="*/ 88900 h 1949450"/>
                        <a:gd name="connsiteX35" fmla="*/ 4711700 w 6654800"/>
                        <a:gd name="connsiteY35" fmla="*/ 104775 h 1949450"/>
                        <a:gd name="connsiteX36" fmla="*/ 4740275 w 6654800"/>
                        <a:gd name="connsiteY36" fmla="*/ 123825 h 1949450"/>
                        <a:gd name="connsiteX37" fmla="*/ 4765675 w 6654800"/>
                        <a:gd name="connsiteY37" fmla="*/ 146050 h 1949450"/>
                        <a:gd name="connsiteX38" fmla="*/ 4784725 w 6654800"/>
                        <a:gd name="connsiteY38" fmla="*/ 174625 h 1949450"/>
                        <a:gd name="connsiteX39" fmla="*/ 4803775 w 6654800"/>
                        <a:gd name="connsiteY39" fmla="*/ 209550 h 1949450"/>
                        <a:gd name="connsiteX40" fmla="*/ 4813300 w 6654800"/>
                        <a:gd name="connsiteY40" fmla="*/ 247650 h 1949450"/>
                        <a:gd name="connsiteX41" fmla="*/ 4822825 w 6654800"/>
                        <a:gd name="connsiteY41" fmla="*/ 288925 h 1949450"/>
                        <a:gd name="connsiteX42" fmla="*/ 4826000 w 6654800"/>
                        <a:gd name="connsiteY42" fmla="*/ 339725 h 1949450"/>
                        <a:gd name="connsiteX43" fmla="*/ 4819650 w 6654800"/>
                        <a:gd name="connsiteY43" fmla="*/ 390525 h 1949450"/>
                        <a:gd name="connsiteX44" fmla="*/ 4816475 w 6654800"/>
                        <a:gd name="connsiteY44" fmla="*/ 415925 h 1949450"/>
                        <a:gd name="connsiteX45" fmla="*/ 4810125 w 6654800"/>
                        <a:gd name="connsiteY45" fmla="*/ 441325 h 1949450"/>
                        <a:gd name="connsiteX46" fmla="*/ 4800600 w 6654800"/>
                        <a:gd name="connsiteY46" fmla="*/ 466725 h 1949450"/>
                        <a:gd name="connsiteX47" fmla="*/ 4787900 w 6654800"/>
                        <a:gd name="connsiteY47" fmla="*/ 492125 h 1949450"/>
                        <a:gd name="connsiteX48" fmla="*/ 4772025 w 6654800"/>
                        <a:gd name="connsiteY48" fmla="*/ 514350 h 1949450"/>
                        <a:gd name="connsiteX49" fmla="*/ 4749800 w 6654800"/>
                        <a:gd name="connsiteY49" fmla="*/ 539750 h 1949450"/>
                        <a:gd name="connsiteX50" fmla="*/ 4727575 w 6654800"/>
                        <a:gd name="connsiteY50" fmla="*/ 558800 h 1949450"/>
                        <a:gd name="connsiteX51" fmla="*/ 4699000 w 6654800"/>
                        <a:gd name="connsiteY51" fmla="*/ 577850 h 1949450"/>
                        <a:gd name="connsiteX52" fmla="*/ 4664075 w 6654800"/>
                        <a:gd name="connsiteY52" fmla="*/ 596900 h 1949450"/>
                        <a:gd name="connsiteX53" fmla="*/ 4625975 w 6654800"/>
                        <a:gd name="connsiteY53" fmla="*/ 612775 h 1949450"/>
                        <a:gd name="connsiteX54" fmla="*/ 4581525 w 6654800"/>
                        <a:gd name="connsiteY54" fmla="*/ 625475 h 1949450"/>
                        <a:gd name="connsiteX55" fmla="*/ 4530725 w 6654800"/>
                        <a:gd name="connsiteY55" fmla="*/ 638175 h 1949450"/>
                        <a:gd name="connsiteX56" fmla="*/ 4476750 w 6654800"/>
                        <a:gd name="connsiteY56" fmla="*/ 644525 h 1949450"/>
                        <a:gd name="connsiteX57" fmla="*/ 4413250 w 6654800"/>
                        <a:gd name="connsiteY57" fmla="*/ 650875 h 1949450"/>
                        <a:gd name="connsiteX58" fmla="*/ 4295775 w 6654800"/>
                        <a:gd name="connsiteY58" fmla="*/ 657225 h 1949450"/>
                        <a:gd name="connsiteX59" fmla="*/ 4213225 w 6654800"/>
                        <a:gd name="connsiteY59" fmla="*/ 660400 h 1949450"/>
                        <a:gd name="connsiteX60" fmla="*/ 4149725 w 6654800"/>
                        <a:gd name="connsiteY60" fmla="*/ 660400 h 1949450"/>
                        <a:gd name="connsiteX61" fmla="*/ 4095750 w 6654800"/>
                        <a:gd name="connsiteY61" fmla="*/ 660400 h 1949450"/>
                        <a:gd name="connsiteX62" fmla="*/ 3984625 w 6654800"/>
                        <a:gd name="connsiteY62" fmla="*/ 654050 h 1949450"/>
                        <a:gd name="connsiteX63" fmla="*/ 3905250 w 6654800"/>
                        <a:gd name="connsiteY63" fmla="*/ 650875 h 1949450"/>
                        <a:gd name="connsiteX64" fmla="*/ 3797300 w 6654800"/>
                        <a:gd name="connsiteY64" fmla="*/ 650875 h 1949450"/>
                        <a:gd name="connsiteX65" fmla="*/ 3660775 w 6654800"/>
                        <a:gd name="connsiteY65" fmla="*/ 654050 h 1949450"/>
                        <a:gd name="connsiteX66" fmla="*/ 3562350 w 6654800"/>
                        <a:gd name="connsiteY66" fmla="*/ 660400 h 1949450"/>
                        <a:gd name="connsiteX67" fmla="*/ 3482975 w 6654800"/>
                        <a:gd name="connsiteY67" fmla="*/ 669925 h 1949450"/>
                        <a:gd name="connsiteX68" fmla="*/ 3451225 w 6654800"/>
                        <a:gd name="connsiteY68" fmla="*/ 676275 h 1949450"/>
                        <a:gd name="connsiteX69" fmla="*/ 3422650 w 6654800"/>
                        <a:gd name="connsiteY69" fmla="*/ 685800 h 1949450"/>
                        <a:gd name="connsiteX70" fmla="*/ 3368675 w 6654800"/>
                        <a:gd name="connsiteY70" fmla="*/ 704850 h 1949450"/>
                        <a:gd name="connsiteX71" fmla="*/ 3314700 w 6654800"/>
                        <a:gd name="connsiteY71" fmla="*/ 733425 h 1949450"/>
                        <a:gd name="connsiteX72" fmla="*/ 3251200 w 6654800"/>
                        <a:gd name="connsiteY72" fmla="*/ 765175 h 1949450"/>
                        <a:gd name="connsiteX73" fmla="*/ 3168650 w 6654800"/>
                        <a:gd name="connsiteY73" fmla="*/ 803275 h 1949450"/>
                        <a:gd name="connsiteX74" fmla="*/ 3340100 w 6654800"/>
                        <a:gd name="connsiteY74" fmla="*/ 847725 h 1949450"/>
                        <a:gd name="connsiteX75" fmla="*/ 3419475 w 6654800"/>
                        <a:gd name="connsiteY75" fmla="*/ 869950 h 1949450"/>
                        <a:gd name="connsiteX76" fmla="*/ 3498850 w 6654800"/>
                        <a:gd name="connsiteY76" fmla="*/ 895350 h 1949450"/>
                        <a:gd name="connsiteX77" fmla="*/ 3584575 w 6654800"/>
                        <a:gd name="connsiteY77" fmla="*/ 923925 h 1949450"/>
                        <a:gd name="connsiteX78" fmla="*/ 3676650 w 6654800"/>
                        <a:gd name="connsiteY78" fmla="*/ 962025 h 1949450"/>
                        <a:gd name="connsiteX79" fmla="*/ 3781425 w 6654800"/>
                        <a:gd name="connsiteY79" fmla="*/ 1009650 h 1949450"/>
                        <a:gd name="connsiteX80" fmla="*/ 3898900 w 6654800"/>
                        <a:gd name="connsiteY80" fmla="*/ 1069975 h 1949450"/>
                        <a:gd name="connsiteX81" fmla="*/ 3965575 w 6654800"/>
                        <a:gd name="connsiteY81" fmla="*/ 1063625 h 1949450"/>
                        <a:gd name="connsiteX82" fmla="*/ 4035425 w 6654800"/>
                        <a:gd name="connsiteY82" fmla="*/ 1057275 h 1949450"/>
                        <a:gd name="connsiteX83" fmla="*/ 4102100 w 6654800"/>
                        <a:gd name="connsiteY83" fmla="*/ 1054100 h 1949450"/>
                        <a:gd name="connsiteX84" fmla="*/ 4168775 w 6654800"/>
                        <a:gd name="connsiteY84" fmla="*/ 1054100 h 1949450"/>
                        <a:gd name="connsiteX85" fmla="*/ 4298950 w 6654800"/>
                        <a:gd name="connsiteY85" fmla="*/ 1057275 h 1949450"/>
                        <a:gd name="connsiteX86" fmla="*/ 4429125 w 6654800"/>
                        <a:gd name="connsiteY86" fmla="*/ 1063625 h 1949450"/>
                        <a:gd name="connsiteX87" fmla="*/ 4559300 w 6654800"/>
                        <a:gd name="connsiteY87" fmla="*/ 1073150 h 1949450"/>
                        <a:gd name="connsiteX88" fmla="*/ 4683125 w 6654800"/>
                        <a:gd name="connsiteY88" fmla="*/ 1085850 h 1949450"/>
                        <a:gd name="connsiteX89" fmla="*/ 4806950 w 6654800"/>
                        <a:gd name="connsiteY89" fmla="*/ 1098550 h 1949450"/>
                        <a:gd name="connsiteX90" fmla="*/ 4927600 w 6654800"/>
                        <a:gd name="connsiteY90" fmla="*/ 1108075 h 1949450"/>
                        <a:gd name="connsiteX91" fmla="*/ 5022850 w 6654800"/>
                        <a:gd name="connsiteY91" fmla="*/ 1082675 h 1949450"/>
                        <a:gd name="connsiteX92" fmla="*/ 5108575 w 6654800"/>
                        <a:gd name="connsiteY92" fmla="*/ 1057275 h 1949450"/>
                        <a:gd name="connsiteX93" fmla="*/ 5267325 w 6654800"/>
                        <a:gd name="connsiteY93" fmla="*/ 1012825 h 1949450"/>
                        <a:gd name="connsiteX94" fmla="*/ 5346700 w 6654800"/>
                        <a:gd name="connsiteY94" fmla="*/ 993775 h 1949450"/>
                        <a:gd name="connsiteX95" fmla="*/ 5432425 w 6654800"/>
                        <a:gd name="connsiteY95" fmla="*/ 974725 h 1949450"/>
                        <a:gd name="connsiteX96" fmla="*/ 5527675 w 6654800"/>
                        <a:gd name="connsiteY96" fmla="*/ 962025 h 1949450"/>
                        <a:gd name="connsiteX97" fmla="*/ 5638800 w 6654800"/>
                        <a:gd name="connsiteY97" fmla="*/ 952500 h 1949450"/>
                        <a:gd name="connsiteX98" fmla="*/ 5803900 w 6654800"/>
                        <a:gd name="connsiteY98" fmla="*/ 822325 h 1949450"/>
                        <a:gd name="connsiteX99" fmla="*/ 5892800 w 6654800"/>
                        <a:gd name="connsiteY99" fmla="*/ 755650 h 1949450"/>
                        <a:gd name="connsiteX100" fmla="*/ 5937250 w 6654800"/>
                        <a:gd name="connsiteY100" fmla="*/ 723900 h 1949450"/>
                        <a:gd name="connsiteX101" fmla="*/ 5984875 w 6654800"/>
                        <a:gd name="connsiteY101" fmla="*/ 692150 h 1949450"/>
                        <a:gd name="connsiteX102" fmla="*/ 6029325 w 6654800"/>
                        <a:gd name="connsiteY102" fmla="*/ 666750 h 1949450"/>
                        <a:gd name="connsiteX103" fmla="*/ 6076950 w 6654800"/>
                        <a:gd name="connsiteY103" fmla="*/ 641350 h 1949450"/>
                        <a:gd name="connsiteX104" fmla="*/ 6124575 w 6654800"/>
                        <a:gd name="connsiteY104" fmla="*/ 622300 h 1949450"/>
                        <a:gd name="connsiteX105" fmla="*/ 6172200 w 6654800"/>
                        <a:gd name="connsiteY105" fmla="*/ 603250 h 1949450"/>
                        <a:gd name="connsiteX106" fmla="*/ 6219825 w 6654800"/>
                        <a:gd name="connsiteY106" fmla="*/ 590550 h 1949450"/>
                        <a:gd name="connsiteX107" fmla="*/ 6267450 w 6654800"/>
                        <a:gd name="connsiteY107" fmla="*/ 584200 h 1949450"/>
                        <a:gd name="connsiteX108" fmla="*/ 6315075 w 6654800"/>
                        <a:gd name="connsiteY108" fmla="*/ 584200 h 1949450"/>
                        <a:gd name="connsiteX109" fmla="*/ 6362700 w 6654800"/>
                        <a:gd name="connsiteY109" fmla="*/ 587375 h 1949450"/>
                        <a:gd name="connsiteX110" fmla="*/ 6388100 w 6654800"/>
                        <a:gd name="connsiteY110" fmla="*/ 593725 h 1949450"/>
                        <a:gd name="connsiteX111" fmla="*/ 6413500 w 6654800"/>
                        <a:gd name="connsiteY111" fmla="*/ 603250 h 1949450"/>
                        <a:gd name="connsiteX112" fmla="*/ 6438900 w 6654800"/>
                        <a:gd name="connsiteY112" fmla="*/ 612775 h 1949450"/>
                        <a:gd name="connsiteX113" fmla="*/ 6464300 w 6654800"/>
                        <a:gd name="connsiteY113" fmla="*/ 625475 h 1949450"/>
                        <a:gd name="connsiteX114" fmla="*/ 6515100 w 6654800"/>
                        <a:gd name="connsiteY114" fmla="*/ 657225 h 1949450"/>
                        <a:gd name="connsiteX115" fmla="*/ 6559550 w 6654800"/>
                        <a:gd name="connsiteY115" fmla="*/ 688975 h 1949450"/>
                        <a:gd name="connsiteX116" fmla="*/ 6597650 w 6654800"/>
                        <a:gd name="connsiteY116" fmla="*/ 717550 h 1949450"/>
                        <a:gd name="connsiteX117" fmla="*/ 6629400 w 6654800"/>
                        <a:gd name="connsiteY117" fmla="*/ 746125 h 1949450"/>
                        <a:gd name="connsiteX118" fmla="*/ 6654800 w 6654800"/>
                        <a:gd name="connsiteY118" fmla="*/ 771525 h 1949450"/>
                        <a:gd name="connsiteX119" fmla="*/ 6613525 w 6654800"/>
                        <a:gd name="connsiteY119" fmla="*/ 803275 h 1949450"/>
                        <a:gd name="connsiteX120" fmla="*/ 6530975 w 6654800"/>
                        <a:gd name="connsiteY120" fmla="*/ 866775 h 1949450"/>
                        <a:gd name="connsiteX121" fmla="*/ 6384925 w 6654800"/>
                        <a:gd name="connsiteY121" fmla="*/ 974725 h 1949450"/>
                        <a:gd name="connsiteX122" fmla="*/ 6359525 w 6654800"/>
                        <a:gd name="connsiteY122" fmla="*/ 1019175 h 1949450"/>
                        <a:gd name="connsiteX123" fmla="*/ 6337300 w 6654800"/>
                        <a:gd name="connsiteY123" fmla="*/ 1050925 h 1949450"/>
                        <a:gd name="connsiteX124" fmla="*/ 6324600 w 6654800"/>
                        <a:gd name="connsiteY124" fmla="*/ 1060450 h 1949450"/>
                        <a:gd name="connsiteX125" fmla="*/ 6318250 w 6654800"/>
                        <a:gd name="connsiteY125" fmla="*/ 1063625 h 1949450"/>
                        <a:gd name="connsiteX126" fmla="*/ 6229350 w 6654800"/>
                        <a:gd name="connsiteY126" fmla="*/ 1136650 h 1949450"/>
                        <a:gd name="connsiteX127" fmla="*/ 6137275 w 6654800"/>
                        <a:gd name="connsiteY127" fmla="*/ 1219200 h 1949450"/>
                        <a:gd name="connsiteX128" fmla="*/ 6022975 w 6654800"/>
                        <a:gd name="connsiteY128" fmla="*/ 1317625 h 1949450"/>
                        <a:gd name="connsiteX129" fmla="*/ 5886450 w 6654800"/>
                        <a:gd name="connsiteY129" fmla="*/ 1425575 h 1949450"/>
                        <a:gd name="connsiteX130" fmla="*/ 5845175 w 6654800"/>
                        <a:gd name="connsiteY130" fmla="*/ 1431925 h 1949450"/>
                        <a:gd name="connsiteX131" fmla="*/ 5800725 w 6654800"/>
                        <a:gd name="connsiteY131" fmla="*/ 1444625 h 1949450"/>
                        <a:gd name="connsiteX132" fmla="*/ 5753100 w 6654800"/>
                        <a:gd name="connsiteY132" fmla="*/ 1457325 h 1949450"/>
                        <a:gd name="connsiteX133" fmla="*/ 5699125 w 6654800"/>
                        <a:gd name="connsiteY133" fmla="*/ 1473200 h 1949450"/>
                        <a:gd name="connsiteX134" fmla="*/ 5588000 w 6654800"/>
                        <a:gd name="connsiteY134" fmla="*/ 1514475 h 1949450"/>
                        <a:gd name="connsiteX135" fmla="*/ 5470525 w 6654800"/>
                        <a:gd name="connsiteY135" fmla="*/ 1562100 h 1949450"/>
                        <a:gd name="connsiteX136" fmla="*/ 5349875 w 6654800"/>
                        <a:gd name="connsiteY136" fmla="*/ 1616075 h 1949450"/>
                        <a:gd name="connsiteX137" fmla="*/ 5238750 w 6654800"/>
                        <a:gd name="connsiteY137" fmla="*/ 1670050 h 1949450"/>
                        <a:gd name="connsiteX138" fmla="*/ 5137150 w 6654800"/>
                        <a:gd name="connsiteY138" fmla="*/ 1720850 h 1949450"/>
                        <a:gd name="connsiteX139" fmla="*/ 5051425 w 6654800"/>
                        <a:gd name="connsiteY139" fmla="*/ 1765300 h 1949450"/>
                        <a:gd name="connsiteX140" fmla="*/ 4975225 w 6654800"/>
                        <a:gd name="connsiteY140" fmla="*/ 1765300 h 1949450"/>
                        <a:gd name="connsiteX141" fmla="*/ 4899025 w 6654800"/>
                        <a:gd name="connsiteY141" fmla="*/ 1762125 h 1949450"/>
                        <a:gd name="connsiteX142" fmla="*/ 4816475 w 6654800"/>
                        <a:gd name="connsiteY142" fmla="*/ 1765300 h 1949450"/>
                        <a:gd name="connsiteX143" fmla="*/ 4733925 w 6654800"/>
                        <a:gd name="connsiteY143" fmla="*/ 1768475 h 1949450"/>
                        <a:gd name="connsiteX144" fmla="*/ 4559300 w 6654800"/>
                        <a:gd name="connsiteY144" fmla="*/ 1784350 h 1949450"/>
                        <a:gd name="connsiteX145" fmla="*/ 4381500 w 6654800"/>
                        <a:gd name="connsiteY145" fmla="*/ 1806575 h 1949450"/>
                        <a:gd name="connsiteX146" fmla="*/ 4200525 w 6654800"/>
                        <a:gd name="connsiteY146" fmla="*/ 1835150 h 1949450"/>
                        <a:gd name="connsiteX147" fmla="*/ 4022725 w 6654800"/>
                        <a:gd name="connsiteY147" fmla="*/ 1870075 h 1949450"/>
                        <a:gd name="connsiteX148" fmla="*/ 3854450 w 6654800"/>
                        <a:gd name="connsiteY148" fmla="*/ 1908175 h 1949450"/>
                        <a:gd name="connsiteX149" fmla="*/ 3695700 w 6654800"/>
                        <a:gd name="connsiteY149" fmla="*/ 1949450 h 1949450"/>
                        <a:gd name="connsiteX150" fmla="*/ 3590925 w 6654800"/>
                        <a:gd name="connsiteY150" fmla="*/ 1933575 h 1949450"/>
                        <a:gd name="connsiteX151" fmla="*/ 3492500 w 6654800"/>
                        <a:gd name="connsiteY151" fmla="*/ 1924050 h 1949450"/>
                        <a:gd name="connsiteX152" fmla="*/ 3311525 w 6654800"/>
                        <a:gd name="connsiteY152" fmla="*/ 1908175 h 1949450"/>
                        <a:gd name="connsiteX153" fmla="*/ 3117850 w 6654800"/>
                        <a:gd name="connsiteY153" fmla="*/ 1892300 h 1949450"/>
                        <a:gd name="connsiteX154" fmla="*/ 3006725 w 6654800"/>
                        <a:gd name="connsiteY154" fmla="*/ 1882775 h 1949450"/>
                        <a:gd name="connsiteX155" fmla="*/ 2882900 w 6654800"/>
                        <a:gd name="connsiteY155" fmla="*/ 1870075 h 1949450"/>
                        <a:gd name="connsiteX156" fmla="*/ 2740025 w 6654800"/>
                        <a:gd name="connsiteY156" fmla="*/ 1847850 h 1949450"/>
                        <a:gd name="connsiteX157" fmla="*/ 2578100 w 6654800"/>
                        <a:gd name="connsiteY157" fmla="*/ 1822450 h 1949450"/>
                        <a:gd name="connsiteX158" fmla="*/ 2387600 w 6654800"/>
                        <a:gd name="connsiteY158" fmla="*/ 1787525 h 1949450"/>
                        <a:gd name="connsiteX159" fmla="*/ 2171700 w 6654800"/>
                        <a:gd name="connsiteY159" fmla="*/ 1743075 h 1949450"/>
                        <a:gd name="connsiteX160" fmla="*/ 1920875 w 6654800"/>
                        <a:gd name="connsiteY160" fmla="*/ 1689100 h 1949450"/>
                        <a:gd name="connsiteX161" fmla="*/ 1635125 w 6654800"/>
                        <a:gd name="connsiteY161" fmla="*/ 1622425 h 1949450"/>
                        <a:gd name="connsiteX162" fmla="*/ 1308100 w 6654800"/>
                        <a:gd name="connsiteY162" fmla="*/ 1543050 h 1949450"/>
                        <a:gd name="connsiteX163" fmla="*/ 936625 w 6654800"/>
                        <a:gd name="connsiteY163" fmla="*/ 1450975 h 1949450"/>
                        <a:gd name="connsiteX164" fmla="*/ 812800 w 6654800"/>
                        <a:gd name="connsiteY164" fmla="*/ 1450975 h 1949450"/>
                        <a:gd name="connsiteX165" fmla="*/ 812800 w 6654800"/>
                        <a:gd name="connsiteY165" fmla="*/ 428625 h 1949450"/>
                        <a:gd name="connsiteX166" fmla="*/ 948267 w 6654800"/>
                        <a:gd name="connsiteY166" fmla="*/ 428625 h 1949450"/>
                        <a:gd name="connsiteX167" fmla="*/ 1006475 w 6654800"/>
                        <a:gd name="connsiteY167" fmla="*/ 412750 h 1949450"/>
                        <a:gd name="connsiteX168" fmla="*/ 1069975 w 6654800"/>
                        <a:gd name="connsiteY168" fmla="*/ 390525 h 1949450"/>
                        <a:gd name="connsiteX169" fmla="*/ 1127125 w 6654800"/>
                        <a:gd name="connsiteY169" fmla="*/ 365125 h 1949450"/>
                        <a:gd name="connsiteX170" fmla="*/ 1184275 w 6654800"/>
                        <a:gd name="connsiteY170" fmla="*/ 336550 h 1949450"/>
                        <a:gd name="connsiteX171" fmla="*/ 1235075 w 6654800"/>
                        <a:gd name="connsiteY171" fmla="*/ 307975 h 1949450"/>
                        <a:gd name="connsiteX172" fmla="*/ 1285875 w 6654800"/>
                        <a:gd name="connsiteY172" fmla="*/ 279400 h 1949450"/>
                        <a:gd name="connsiteX173" fmla="*/ 1384300 w 6654800"/>
                        <a:gd name="connsiteY173" fmla="*/ 219075 h 1949450"/>
                        <a:gd name="connsiteX174" fmla="*/ 1489075 w 6654800"/>
                        <a:gd name="connsiteY174" fmla="*/ 158750 h 1949450"/>
                        <a:gd name="connsiteX175" fmla="*/ 1543050 w 6654800"/>
                        <a:gd name="connsiteY175" fmla="*/ 130175 h 1949450"/>
                        <a:gd name="connsiteX176" fmla="*/ 1600200 w 6654800"/>
                        <a:gd name="connsiteY176" fmla="*/ 101600 h 1949450"/>
                        <a:gd name="connsiteX177" fmla="*/ 1663700 w 6654800"/>
                        <a:gd name="connsiteY177" fmla="*/ 76200 h 1949450"/>
                        <a:gd name="connsiteX178" fmla="*/ 1730375 w 6654800"/>
                        <a:gd name="connsiteY178" fmla="*/ 57150 h 1949450"/>
                        <a:gd name="connsiteX179" fmla="*/ 1803400 w 6654800"/>
                        <a:gd name="connsiteY179" fmla="*/ 38100 h 1949450"/>
                        <a:gd name="connsiteX180" fmla="*/ 1885950 w 6654800"/>
                        <a:gd name="connsiteY180" fmla="*/ 22225 h 1949450"/>
                        <a:gd name="connsiteX181" fmla="*/ 2003425 w 6654800"/>
                        <a:gd name="connsiteY181" fmla="*/ 9525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654800" h="1949450">
                          <a:moveTo>
                            <a:pt x="0" y="136525"/>
                          </a:moveTo>
                          <a:lnTo>
                            <a:pt x="736600" y="136525"/>
                          </a:lnTo>
                          <a:lnTo>
                            <a:pt x="736600" y="1654175"/>
                          </a:lnTo>
                          <a:lnTo>
                            <a:pt x="0" y="1654175"/>
                          </a:lnTo>
                          <a:close/>
                          <a:moveTo>
                            <a:pt x="2120900" y="0"/>
                          </a:moveTo>
                          <a:lnTo>
                            <a:pt x="2235200" y="0"/>
                          </a:lnTo>
                          <a:lnTo>
                            <a:pt x="2349500" y="6350"/>
                          </a:lnTo>
                          <a:lnTo>
                            <a:pt x="2463800" y="15875"/>
                          </a:lnTo>
                          <a:lnTo>
                            <a:pt x="2578100" y="34925"/>
                          </a:lnTo>
                          <a:lnTo>
                            <a:pt x="2695575" y="60325"/>
                          </a:lnTo>
                          <a:lnTo>
                            <a:pt x="2813050" y="92075"/>
                          </a:lnTo>
                          <a:lnTo>
                            <a:pt x="2889250" y="114300"/>
                          </a:lnTo>
                          <a:lnTo>
                            <a:pt x="2968625" y="136525"/>
                          </a:lnTo>
                          <a:lnTo>
                            <a:pt x="3048000" y="152400"/>
                          </a:lnTo>
                          <a:lnTo>
                            <a:pt x="3133725" y="168275"/>
                          </a:lnTo>
                          <a:lnTo>
                            <a:pt x="3225800" y="174625"/>
                          </a:lnTo>
                          <a:lnTo>
                            <a:pt x="3327400" y="177800"/>
                          </a:lnTo>
                          <a:lnTo>
                            <a:pt x="3438525" y="171450"/>
                          </a:lnTo>
                          <a:lnTo>
                            <a:pt x="3559175" y="158750"/>
                          </a:lnTo>
                          <a:lnTo>
                            <a:pt x="3660775" y="146050"/>
                          </a:lnTo>
                          <a:lnTo>
                            <a:pt x="3752850" y="130175"/>
                          </a:lnTo>
                          <a:lnTo>
                            <a:pt x="3835400" y="114300"/>
                          </a:lnTo>
                          <a:lnTo>
                            <a:pt x="3921125" y="92075"/>
                          </a:lnTo>
                          <a:lnTo>
                            <a:pt x="4006850" y="76200"/>
                          </a:lnTo>
                          <a:lnTo>
                            <a:pt x="4105275" y="60325"/>
                          </a:lnTo>
                          <a:lnTo>
                            <a:pt x="4159250" y="53975"/>
                          </a:lnTo>
                          <a:lnTo>
                            <a:pt x="4216400" y="47625"/>
                          </a:lnTo>
                          <a:lnTo>
                            <a:pt x="4279900" y="47625"/>
                          </a:lnTo>
                          <a:lnTo>
                            <a:pt x="4349750" y="44450"/>
                          </a:lnTo>
                          <a:lnTo>
                            <a:pt x="4441825" y="47625"/>
                          </a:lnTo>
                          <a:lnTo>
                            <a:pt x="4527550" y="50800"/>
                          </a:lnTo>
                          <a:lnTo>
                            <a:pt x="4572000" y="57150"/>
                          </a:lnTo>
                          <a:lnTo>
                            <a:pt x="4610100" y="63500"/>
                          </a:lnTo>
                          <a:lnTo>
                            <a:pt x="4648200" y="76200"/>
                          </a:lnTo>
                          <a:lnTo>
                            <a:pt x="4679950" y="88900"/>
                          </a:lnTo>
                          <a:lnTo>
                            <a:pt x="4711700" y="104775"/>
                          </a:lnTo>
                          <a:lnTo>
                            <a:pt x="4740275" y="123825"/>
                          </a:lnTo>
                          <a:lnTo>
                            <a:pt x="4765675" y="146050"/>
                          </a:lnTo>
                          <a:lnTo>
                            <a:pt x="4784725" y="174625"/>
                          </a:lnTo>
                          <a:lnTo>
                            <a:pt x="4803775" y="209550"/>
                          </a:lnTo>
                          <a:lnTo>
                            <a:pt x="4813300" y="247650"/>
                          </a:lnTo>
                          <a:lnTo>
                            <a:pt x="4822825" y="288925"/>
                          </a:lnTo>
                          <a:lnTo>
                            <a:pt x="4826000" y="339725"/>
                          </a:lnTo>
                          <a:lnTo>
                            <a:pt x="4819650" y="390525"/>
                          </a:lnTo>
                          <a:lnTo>
                            <a:pt x="4816475" y="415925"/>
                          </a:lnTo>
                          <a:lnTo>
                            <a:pt x="4810125" y="441325"/>
                          </a:lnTo>
                          <a:lnTo>
                            <a:pt x="4800600" y="466725"/>
                          </a:lnTo>
                          <a:lnTo>
                            <a:pt x="4787900" y="492125"/>
                          </a:lnTo>
                          <a:lnTo>
                            <a:pt x="4772025" y="514350"/>
                          </a:lnTo>
                          <a:lnTo>
                            <a:pt x="4749800" y="539750"/>
                          </a:lnTo>
                          <a:lnTo>
                            <a:pt x="4727575" y="558800"/>
                          </a:lnTo>
                          <a:lnTo>
                            <a:pt x="4699000" y="577850"/>
                          </a:lnTo>
                          <a:lnTo>
                            <a:pt x="4664075" y="596900"/>
                          </a:lnTo>
                          <a:lnTo>
                            <a:pt x="4625975" y="612775"/>
                          </a:lnTo>
                          <a:lnTo>
                            <a:pt x="4581525" y="625475"/>
                          </a:lnTo>
                          <a:lnTo>
                            <a:pt x="4530725" y="638175"/>
                          </a:lnTo>
                          <a:lnTo>
                            <a:pt x="4476750" y="644525"/>
                          </a:lnTo>
                          <a:lnTo>
                            <a:pt x="4413250" y="650875"/>
                          </a:lnTo>
                          <a:lnTo>
                            <a:pt x="4295775" y="657225"/>
                          </a:lnTo>
                          <a:lnTo>
                            <a:pt x="4213225" y="660400"/>
                          </a:lnTo>
                          <a:lnTo>
                            <a:pt x="4149725" y="660400"/>
                          </a:lnTo>
                          <a:lnTo>
                            <a:pt x="4095750" y="660400"/>
                          </a:lnTo>
                          <a:lnTo>
                            <a:pt x="3984625" y="654050"/>
                          </a:lnTo>
                          <a:lnTo>
                            <a:pt x="3905250" y="650875"/>
                          </a:lnTo>
                          <a:lnTo>
                            <a:pt x="3797300" y="650875"/>
                          </a:lnTo>
                          <a:lnTo>
                            <a:pt x="3660775" y="654050"/>
                          </a:lnTo>
                          <a:lnTo>
                            <a:pt x="3562350" y="660400"/>
                          </a:lnTo>
                          <a:lnTo>
                            <a:pt x="3482975" y="669925"/>
                          </a:lnTo>
                          <a:lnTo>
                            <a:pt x="3451225" y="676275"/>
                          </a:lnTo>
                          <a:lnTo>
                            <a:pt x="3422650" y="685800"/>
                          </a:lnTo>
                          <a:lnTo>
                            <a:pt x="3368675" y="704850"/>
                          </a:lnTo>
                          <a:lnTo>
                            <a:pt x="3314700" y="733425"/>
                          </a:lnTo>
                          <a:lnTo>
                            <a:pt x="3251200" y="765175"/>
                          </a:lnTo>
                          <a:lnTo>
                            <a:pt x="3168650" y="803275"/>
                          </a:lnTo>
                          <a:lnTo>
                            <a:pt x="3340100" y="847725"/>
                          </a:lnTo>
                          <a:lnTo>
                            <a:pt x="3419475" y="869950"/>
                          </a:lnTo>
                          <a:lnTo>
                            <a:pt x="3498850" y="895350"/>
                          </a:lnTo>
                          <a:lnTo>
                            <a:pt x="3584575" y="923925"/>
                          </a:lnTo>
                          <a:lnTo>
                            <a:pt x="3676650" y="962025"/>
                          </a:lnTo>
                          <a:lnTo>
                            <a:pt x="3781425" y="1009650"/>
                          </a:lnTo>
                          <a:lnTo>
                            <a:pt x="3898900" y="1069975"/>
                          </a:lnTo>
                          <a:lnTo>
                            <a:pt x="3965575" y="1063625"/>
                          </a:lnTo>
                          <a:lnTo>
                            <a:pt x="4035425" y="1057275"/>
                          </a:lnTo>
                          <a:lnTo>
                            <a:pt x="4102100" y="1054100"/>
                          </a:lnTo>
                          <a:lnTo>
                            <a:pt x="4168775" y="1054100"/>
                          </a:lnTo>
                          <a:lnTo>
                            <a:pt x="4298950" y="1057275"/>
                          </a:lnTo>
                          <a:lnTo>
                            <a:pt x="4429125" y="1063625"/>
                          </a:lnTo>
                          <a:lnTo>
                            <a:pt x="4559300" y="1073150"/>
                          </a:lnTo>
                          <a:lnTo>
                            <a:pt x="4683125" y="1085850"/>
                          </a:lnTo>
                          <a:lnTo>
                            <a:pt x="4806950" y="1098550"/>
                          </a:lnTo>
                          <a:lnTo>
                            <a:pt x="4927600" y="1108075"/>
                          </a:lnTo>
                          <a:lnTo>
                            <a:pt x="5022850" y="1082675"/>
                          </a:lnTo>
                          <a:lnTo>
                            <a:pt x="5108575" y="1057275"/>
                          </a:lnTo>
                          <a:lnTo>
                            <a:pt x="5267325" y="1012825"/>
                          </a:lnTo>
                          <a:lnTo>
                            <a:pt x="5346700" y="993775"/>
                          </a:lnTo>
                          <a:lnTo>
                            <a:pt x="5432425" y="974725"/>
                          </a:lnTo>
                          <a:lnTo>
                            <a:pt x="5527675" y="962025"/>
                          </a:lnTo>
                          <a:lnTo>
                            <a:pt x="5638800" y="952500"/>
                          </a:lnTo>
                          <a:lnTo>
                            <a:pt x="5803900" y="822325"/>
                          </a:lnTo>
                          <a:lnTo>
                            <a:pt x="5892800" y="755650"/>
                          </a:lnTo>
                          <a:lnTo>
                            <a:pt x="5937250" y="723900"/>
                          </a:lnTo>
                          <a:lnTo>
                            <a:pt x="5984875" y="692150"/>
                          </a:lnTo>
                          <a:lnTo>
                            <a:pt x="6029325" y="666750"/>
                          </a:lnTo>
                          <a:lnTo>
                            <a:pt x="6076950" y="641350"/>
                          </a:lnTo>
                          <a:lnTo>
                            <a:pt x="6124575" y="622300"/>
                          </a:lnTo>
                          <a:lnTo>
                            <a:pt x="6172200" y="603250"/>
                          </a:lnTo>
                          <a:lnTo>
                            <a:pt x="6219825" y="590550"/>
                          </a:lnTo>
                          <a:lnTo>
                            <a:pt x="6267450" y="584200"/>
                          </a:lnTo>
                          <a:lnTo>
                            <a:pt x="6315075" y="584200"/>
                          </a:lnTo>
                          <a:lnTo>
                            <a:pt x="6362700" y="587375"/>
                          </a:lnTo>
                          <a:lnTo>
                            <a:pt x="6388100" y="593725"/>
                          </a:lnTo>
                          <a:lnTo>
                            <a:pt x="6413500" y="603250"/>
                          </a:lnTo>
                          <a:lnTo>
                            <a:pt x="6438900" y="612775"/>
                          </a:lnTo>
                          <a:lnTo>
                            <a:pt x="6464300" y="625475"/>
                          </a:lnTo>
                          <a:lnTo>
                            <a:pt x="6515100" y="657225"/>
                          </a:lnTo>
                          <a:lnTo>
                            <a:pt x="6559550" y="688975"/>
                          </a:lnTo>
                          <a:lnTo>
                            <a:pt x="6597650" y="717550"/>
                          </a:lnTo>
                          <a:lnTo>
                            <a:pt x="6629400" y="746125"/>
                          </a:lnTo>
                          <a:lnTo>
                            <a:pt x="6654800" y="771525"/>
                          </a:lnTo>
                          <a:lnTo>
                            <a:pt x="6613525" y="803275"/>
                          </a:lnTo>
                          <a:lnTo>
                            <a:pt x="6530975" y="866775"/>
                          </a:lnTo>
                          <a:lnTo>
                            <a:pt x="6384925" y="974725"/>
                          </a:lnTo>
                          <a:lnTo>
                            <a:pt x="6359525" y="1019175"/>
                          </a:lnTo>
                          <a:lnTo>
                            <a:pt x="6337300" y="1050925"/>
                          </a:lnTo>
                          <a:lnTo>
                            <a:pt x="6324600" y="1060450"/>
                          </a:lnTo>
                          <a:lnTo>
                            <a:pt x="6318250" y="1063625"/>
                          </a:lnTo>
                          <a:lnTo>
                            <a:pt x="6229350" y="1136650"/>
                          </a:lnTo>
                          <a:lnTo>
                            <a:pt x="6137275" y="1219200"/>
                          </a:lnTo>
                          <a:lnTo>
                            <a:pt x="6022975" y="1317625"/>
                          </a:lnTo>
                          <a:lnTo>
                            <a:pt x="5886450" y="1425575"/>
                          </a:lnTo>
                          <a:lnTo>
                            <a:pt x="5845175" y="1431925"/>
                          </a:lnTo>
                          <a:lnTo>
                            <a:pt x="5800725" y="1444625"/>
                          </a:lnTo>
                          <a:lnTo>
                            <a:pt x="5753100" y="1457325"/>
                          </a:lnTo>
                          <a:lnTo>
                            <a:pt x="5699125" y="1473200"/>
                          </a:lnTo>
                          <a:lnTo>
                            <a:pt x="5588000" y="1514475"/>
                          </a:lnTo>
                          <a:lnTo>
                            <a:pt x="5470525" y="1562100"/>
                          </a:lnTo>
                          <a:lnTo>
                            <a:pt x="5349875" y="1616075"/>
                          </a:lnTo>
                          <a:lnTo>
                            <a:pt x="5238750" y="1670050"/>
                          </a:lnTo>
                          <a:lnTo>
                            <a:pt x="5137150" y="1720850"/>
                          </a:lnTo>
                          <a:lnTo>
                            <a:pt x="5051425" y="1765300"/>
                          </a:lnTo>
                          <a:lnTo>
                            <a:pt x="4975225" y="1765300"/>
                          </a:lnTo>
                          <a:lnTo>
                            <a:pt x="4899025" y="1762125"/>
                          </a:lnTo>
                          <a:lnTo>
                            <a:pt x="4816475" y="1765300"/>
                          </a:lnTo>
                          <a:lnTo>
                            <a:pt x="4733925" y="1768475"/>
                          </a:lnTo>
                          <a:lnTo>
                            <a:pt x="4559300" y="1784350"/>
                          </a:lnTo>
                          <a:lnTo>
                            <a:pt x="4381500" y="1806575"/>
                          </a:lnTo>
                          <a:lnTo>
                            <a:pt x="4200525" y="1835150"/>
                          </a:lnTo>
                          <a:lnTo>
                            <a:pt x="4022725" y="1870075"/>
                          </a:lnTo>
                          <a:lnTo>
                            <a:pt x="3854450" y="1908175"/>
                          </a:lnTo>
                          <a:lnTo>
                            <a:pt x="3695700" y="1949450"/>
                          </a:lnTo>
                          <a:lnTo>
                            <a:pt x="3590925" y="1933575"/>
                          </a:lnTo>
                          <a:lnTo>
                            <a:pt x="3492500" y="1924050"/>
                          </a:lnTo>
                          <a:lnTo>
                            <a:pt x="3311525" y="1908175"/>
                          </a:lnTo>
                          <a:lnTo>
                            <a:pt x="3117850" y="1892300"/>
                          </a:lnTo>
                          <a:lnTo>
                            <a:pt x="3006725" y="1882775"/>
                          </a:lnTo>
                          <a:lnTo>
                            <a:pt x="2882900" y="1870075"/>
                          </a:lnTo>
                          <a:lnTo>
                            <a:pt x="2740025" y="1847850"/>
                          </a:lnTo>
                          <a:lnTo>
                            <a:pt x="2578100" y="1822450"/>
                          </a:lnTo>
                          <a:lnTo>
                            <a:pt x="2387600" y="1787525"/>
                          </a:lnTo>
                          <a:lnTo>
                            <a:pt x="2171700" y="1743075"/>
                          </a:lnTo>
                          <a:lnTo>
                            <a:pt x="1920875" y="1689100"/>
                          </a:lnTo>
                          <a:lnTo>
                            <a:pt x="1635125" y="1622425"/>
                          </a:lnTo>
                          <a:lnTo>
                            <a:pt x="1308100" y="1543050"/>
                          </a:lnTo>
                          <a:lnTo>
                            <a:pt x="936625" y="1450975"/>
                          </a:lnTo>
                          <a:lnTo>
                            <a:pt x="812800" y="1450975"/>
                          </a:lnTo>
                          <a:lnTo>
                            <a:pt x="812800" y="428625"/>
                          </a:lnTo>
                          <a:lnTo>
                            <a:pt x="948267" y="428625"/>
                          </a:lnTo>
                          <a:lnTo>
                            <a:pt x="1006475" y="412750"/>
                          </a:lnTo>
                          <a:lnTo>
                            <a:pt x="1069975" y="390525"/>
                          </a:lnTo>
                          <a:lnTo>
                            <a:pt x="1127125" y="365125"/>
                          </a:lnTo>
                          <a:lnTo>
                            <a:pt x="1184275" y="336550"/>
                          </a:lnTo>
                          <a:lnTo>
                            <a:pt x="1235075" y="307975"/>
                          </a:lnTo>
                          <a:lnTo>
                            <a:pt x="1285875" y="279400"/>
                          </a:lnTo>
                          <a:lnTo>
                            <a:pt x="1384300" y="219075"/>
                          </a:lnTo>
                          <a:lnTo>
                            <a:pt x="1489075" y="158750"/>
                          </a:lnTo>
                          <a:lnTo>
                            <a:pt x="1543050" y="130175"/>
                          </a:lnTo>
                          <a:lnTo>
                            <a:pt x="1600200" y="101600"/>
                          </a:lnTo>
                          <a:lnTo>
                            <a:pt x="1663700" y="76200"/>
                          </a:lnTo>
                          <a:lnTo>
                            <a:pt x="1730375" y="57150"/>
                          </a:lnTo>
                          <a:lnTo>
                            <a:pt x="1803400" y="38100"/>
                          </a:lnTo>
                          <a:lnTo>
                            <a:pt x="1885950" y="22225"/>
                          </a:lnTo>
                          <a:lnTo>
                            <a:pt x="2003425" y="9525"/>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nvGrpSpPr>
                    <p:cNvPr id="454" name="Group 453"/>
                    <p:cNvGrpSpPr/>
                    <p:nvPr/>
                  </p:nvGrpSpPr>
                  <p:grpSpPr>
                    <a:xfrm>
                      <a:off x="5317672" y="5531474"/>
                      <a:ext cx="603068" cy="686445"/>
                      <a:chOff x="2981668" y="2145564"/>
                      <a:chExt cx="3235820" cy="3683194"/>
                    </a:xfrm>
                    <a:grpFill/>
                  </p:grpSpPr>
                  <p:sp>
                    <p:nvSpPr>
                      <p:cNvPr id="455"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51"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56"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57"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58"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59"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81" name="Rectangle 480"/>
                <p:cNvSpPr/>
                <p:nvPr/>
              </p:nvSpPr>
              <p:spPr>
                <a:xfrm>
                  <a:off x="8481981" y="873744"/>
                  <a:ext cx="944533" cy="110066"/>
                </a:xfrm>
                <a:prstGeom prst="rect">
                  <a:avLst/>
                </a:prstGeom>
              </p:spPr>
              <p:txBody>
                <a:bodyPr wrap="square" lIns="0" tIns="0" rIns="0" bIns="0" anchor="ctr">
                  <a:sp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Use card on file?</a:t>
                  </a:r>
                </a:p>
              </p:txBody>
            </p:sp>
          </p:grpSp>
          <p:grpSp>
            <p:nvGrpSpPr>
              <p:cNvPr id="488" name="Group 487"/>
              <p:cNvGrpSpPr/>
              <p:nvPr/>
            </p:nvGrpSpPr>
            <p:grpSpPr>
              <a:xfrm>
                <a:off x="8337341" y="1067144"/>
                <a:ext cx="1154037" cy="255605"/>
                <a:chOff x="6976343" y="1503915"/>
                <a:chExt cx="1154040" cy="255603"/>
              </a:xfrm>
            </p:grpSpPr>
            <p:sp>
              <p:nvSpPr>
                <p:cNvPr id="424" name="Rectangle: Rounded Corners 423"/>
                <p:cNvSpPr/>
                <p:nvPr/>
              </p:nvSpPr>
              <p:spPr bwMode="auto">
                <a:xfrm>
                  <a:off x="7200364" y="1611933"/>
                  <a:ext cx="930019" cy="147585"/>
                </a:xfrm>
                <a:prstGeom prst="roundRect">
                  <a:avLst>
                    <a:gd name="adj" fmla="val 2458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25" name="Isosceles Triangle 424"/>
                <p:cNvSpPr/>
                <p:nvPr/>
              </p:nvSpPr>
              <p:spPr bwMode="auto">
                <a:xfrm rot="16200000">
                  <a:off x="7150577" y="1647901"/>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26" name="Group 425"/>
                <p:cNvGrpSpPr/>
                <p:nvPr/>
              </p:nvGrpSpPr>
              <p:grpSpPr>
                <a:xfrm>
                  <a:off x="6981433" y="1612452"/>
                  <a:ext cx="137159" cy="138904"/>
                  <a:chOff x="2059045" y="1434095"/>
                  <a:chExt cx="421019" cy="421019"/>
                </a:xfrm>
              </p:grpSpPr>
              <p:sp>
                <p:nvSpPr>
                  <p:cNvPr id="427" name="Oval 426"/>
                  <p:cNvSpPr/>
                  <p:nvPr/>
                </p:nvSpPr>
                <p:spPr bwMode="auto">
                  <a:xfrm>
                    <a:off x="2059045" y="1434095"/>
                    <a:ext cx="421019"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28" name="Group 427"/>
                  <p:cNvGrpSpPr/>
                  <p:nvPr/>
                </p:nvGrpSpPr>
                <p:grpSpPr>
                  <a:xfrm>
                    <a:off x="2155826" y="1487495"/>
                    <a:ext cx="215524" cy="307181"/>
                    <a:chOff x="3724455" y="2644783"/>
                    <a:chExt cx="105807" cy="150804"/>
                  </a:xfrm>
                  <a:solidFill>
                    <a:schemeClr val="bg1">
                      <a:lumMod val="65000"/>
                    </a:schemeClr>
                  </a:solidFill>
                </p:grpSpPr>
                <p:sp>
                  <p:nvSpPr>
                    <p:cNvPr id="429"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30" name="Freeform 11"/>
                    <p:cNvSpPr>
                      <a:spLocks/>
                    </p:cNvSpPr>
                    <p:nvPr/>
                  </p:nvSpPr>
                  <p:spPr bwMode="auto">
                    <a:xfrm>
                      <a:off x="3724455" y="2714771"/>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5" name="Rectangle 444"/>
                <p:cNvSpPr/>
                <p:nvPr/>
              </p:nvSpPr>
              <p:spPr>
                <a:xfrm>
                  <a:off x="6976343" y="1503915"/>
                  <a:ext cx="163506" cy="110065"/>
                </a:xfrm>
                <a:prstGeom prst="rect">
                  <a:avLst/>
                </a:prstGeom>
              </p:spPr>
              <p:txBody>
                <a:bodyPr wrap="non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Tim</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sp>
              <p:nvSpPr>
                <p:cNvPr id="482" name="Rectangle 481"/>
                <p:cNvSpPr/>
                <p:nvPr/>
              </p:nvSpPr>
              <p:spPr>
                <a:xfrm>
                  <a:off x="7242567" y="1623641"/>
                  <a:ext cx="877380" cy="118982"/>
                </a:xfrm>
                <a:prstGeom prst="rect">
                  <a:avLst/>
                </a:prstGeom>
              </p:spPr>
              <p:txBody>
                <a:bodyPr wrap="square" lIns="0" tIns="0" rIns="0" bIns="0" anchor="ctr">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Yes</a:t>
                  </a:r>
                </a:p>
              </p:txBody>
            </p:sp>
          </p:grpSp>
          <p:grpSp>
            <p:nvGrpSpPr>
              <p:cNvPr id="487" name="Group 486"/>
              <p:cNvGrpSpPr/>
              <p:nvPr/>
            </p:nvGrpSpPr>
            <p:grpSpPr>
              <a:xfrm>
                <a:off x="8224131" y="1364105"/>
                <a:ext cx="1487364" cy="256381"/>
                <a:chOff x="6803755" y="1242506"/>
                <a:chExt cx="1487360" cy="256383"/>
              </a:xfrm>
            </p:grpSpPr>
            <p:sp>
              <p:nvSpPr>
                <p:cNvPr id="440" name="Rectangle: Rounded Corners 439"/>
                <p:cNvSpPr/>
                <p:nvPr/>
              </p:nvSpPr>
              <p:spPr bwMode="auto">
                <a:xfrm flipH="1">
                  <a:off x="6868512" y="1351304"/>
                  <a:ext cx="1194413" cy="147585"/>
                </a:xfrm>
                <a:prstGeom prst="roundRect">
                  <a:avLst>
                    <a:gd name="adj" fmla="val 2141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1" name="Isosceles Triangle 440"/>
                <p:cNvSpPr/>
                <p:nvPr/>
              </p:nvSpPr>
              <p:spPr bwMode="auto">
                <a:xfrm rot="5400000" flipH="1">
                  <a:off x="8046076" y="1387273"/>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8" name="Rectangle 447"/>
                <p:cNvSpPr/>
                <p:nvPr/>
              </p:nvSpPr>
              <p:spPr>
                <a:xfrm>
                  <a:off x="7657450" y="1242506"/>
                  <a:ext cx="591631" cy="110066"/>
                </a:xfrm>
                <a:prstGeom prst="rect">
                  <a:avLst/>
                </a:prstGeom>
              </p:spPr>
              <p:txBody>
                <a:bodyPr wrap="non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Insurance bot</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grpSp>
              <p:nvGrpSpPr>
                <p:cNvPr id="460" name="Group 459"/>
                <p:cNvGrpSpPr/>
                <p:nvPr/>
              </p:nvGrpSpPr>
              <p:grpSpPr>
                <a:xfrm>
                  <a:off x="8153956" y="1351825"/>
                  <a:ext cx="137159" cy="138904"/>
                  <a:chOff x="4534321" y="2367927"/>
                  <a:chExt cx="221704" cy="185205"/>
                </a:xfrm>
              </p:grpSpPr>
              <p:sp>
                <p:nvSpPr>
                  <p:cNvPr id="461" name="Oval 460"/>
                  <p:cNvSpPr/>
                  <p:nvPr/>
                </p:nvSpPr>
                <p:spPr bwMode="auto">
                  <a:xfrm flipH="1">
                    <a:off x="4534321" y="2367927"/>
                    <a:ext cx="221704" cy="18520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62" name="Group 461"/>
                  <p:cNvGrpSpPr/>
                  <p:nvPr/>
                </p:nvGrpSpPr>
                <p:grpSpPr>
                  <a:xfrm>
                    <a:off x="4569544" y="2403183"/>
                    <a:ext cx="146344" cy="105059"/>
                    <a:chOff x="4869102" y="5531474"/>
                    <a:chExt cx="1333138" cy="1145658"/>
                  </a:xfrm>
                  <a:solidFill>
                    <a:schemeClr val="bg1">
                      <a:lumMod val="65000"/>
                    </a:schemeClr>
                  </a:solidFill>
                </p:grpSpPr>
                <p:sp>
                  <p:nvSpPr>
                    <p:cNvPr id="463" name="Freeform 243"/>
                    <p:cNvSpPr>
                      <a:spLocks/>
                    </p:cNvSpPr>
                    <p:nvPr/>
                  </p:nvSpPr>
                  <p:spPr bwMode="auto">
                    <a:xfrm>
                      <a:off x="4869102" y="6286604"/>
                      <a:ext cx="1333138" cy="390528"/>
                    </a:xfrm>
                    <a:custGeom>
                      <a:avLst/>
                      <a:gdLst>
                        <a:gd name="connsiteX0" fmla="*/ 0 w 6654800"/>
                        <a:gd name="connsiteY0" fmla="*/ 136525 h 1949450"/>
                        <a:gd name="connsiteX1" fmla="*/ 736600 w 6654800"/>
                        <a:gd name="connsiteY1" fmla="*/ 136525 h 1949450"/>
                        <a:gd name="connsiteX2" fmla="*/ 736600 w 6654800"/>
                        <a:gd name="connsiteY2" fmla="*/ 1654175 h 1949450"/>
                        <a:gd name="connsiteX3" fmla="*/ 0 w 6654800"/>
                        <a:gd name="connsiteY3" fmla="*/ 1654175 h 1949450"/>
                        <a:gd name="connsiteX4" fmla="*/ 2120900 w 6654800"/>
                        <a:gd name="connsiteY4" fmla="*/ 0 h 1949450"/>
                        <a:gd name="connsiteX5" fmla="*/ 2235200 w 6654800"/>
                        <a:gd name="connsiteY5" fmla="*/ 0 h 1949450"/>
                        <a:gd name="connsiteX6" fmla="*/ 2349500 w 6654800"/>
                        <a:gd name="connsiteY6" fmla="*/ 6350 h 1949450"/>
                        <a:gd name="connsiteX7" fmla="*/ 2463800 w 6654800"/>
                        <a:gd name="connsiteY7" fmla="*/ 15875 h 1949450"/>
                        <a:gd name="connsiteX8" fmla="*/ 2578100 w 6654800"/>
                        <a:gd name="connsiteY8" fmla="*/ 34925 h 1949450"/>
                        <a:gd name="connsiteX9" fmla="*/ 2695575 w 6654800"/>
                        <a:gd name="connsiteY9" fmla="*/ 60325 h 1949450"/>
                        <a:gd name="connsiteX10" fmla="*/ 2813050 w 6654800"/>
                        <a:gd name="connsiteY10" fmla="*/ 92075 h 1949450"/>
                        <a:gd name="connsiteX11" fmla="*/ 2889250 w 6654800"/>
                        <a:gd name="connsiteY11" fmla="*/ 114300 h 1949450"/>
                        <a:gd name="connsiteX12" fmla="*/ 2968625 w 6654800"/>
                        <a:gd name="connsiteY12" fmla="*/ 136525 h 1949450"/>
                        <a:gd name="connsiteX13" fmla="*/ 3048000 w 6654800"/>
                        <a:gd name="connsiteY13" fmla="*/ 152400 h 1949450"/>
                        <a:gd name="connsiteX14" fmla="*/ 3133725 w 6654800"/>
                        <a:gd name="connsiteY14" fmla="*/ 168275 h 1949450"/>
                        <a:gd name="connsiteX15" fmla="*/ 3225800 w 6654800"/>
                        <a:gd name="connsiteY15" fmla="*/ 174625 h 1949450"/>
                        <a:gd name="connsiteX16" fmla="*/ 3327400 w 6654800"/>
                        <a:gd name="connsiteY16" fmla="*/ 177800 h 1949450"/>
                        <a:gd name="connsiteX17" fmla="*/ 3438525 w 6654800"/>
                        <a:gd name="connsiteY17" fmla="*/ 171450 h 1949450"/>
                        <a:gd name="connsiteX18" fmla="*/ 3559175 w 6654800"/>
                        <a:gd name="connsiteY18" fmla="*/ 158750 h 1949450"/>
                        <a:gd name="connsiteX19" fmla="*/ 3660775 w 6654800"/>
                        <a:gd name="connsiteY19" fmla="*/ 146050 h 1949450"/>
                        <a:gd name="connsiteX20" fmla="*/ 3752850 w 6654800"/>
                        <a:gd name="connsiteY20" fmla="*/ 130175 h 1949450"/>
                        <a:gd name="connsiteX21" fmla="*/ 3835400 w 6654800"/>
                        <a:gd name="connsiteY21" fmla="*/ 114300 h 1949450"/>
                        <a:gd name="connsiteX22" fmla="*/ 3921125 w 6654800"/>
                        <a:gd name="connsiteY22" fmla="*/ 92075 h 1949450"/>
                        <a:gd name="connsiteX23" fmla="*/ 4006850 w 6654800"/>
                        <a:gd name="connsiteY23" fmla="*/ 76200 h 1949450"/>
                        <a:gd name="connsiteX24" fmla="*/ 4105275 w 6654800"/>
                        <a:gd name="connsiteY24" fmla="*/ 60325 h 1949450"/>
                        <a:gd name="connsiteX25" fmla="*/ 4159250 w 6654800"/>
                        <a:gd name="connsiteY25" fmla="*/ 53975 h 1949450"/>
                        <a:gd name="connsiteX26" fmla="*/ 4216400 w 6654800"/>
                        <a:gd name="connsiteY26" fmla="*/ 47625 h 1949450"/>
                        <a:gd name="connsiteX27" fmla="*/ 4279900 w 6654800"/>
                        <a:gd name="connsiteY27" fmla="*/ 47625 h 1949450"/>
                        <a:gd name="connsiteX28" fmla="*/ 4349750 w 6654800"/>
                        <a:gd name="connsiteY28" fmla="*/ 44450 h 1949450"/>
                        <a:gd name="connsiteX29" fmla="*/ 4441825 w 6654800"/>
                        <a:gd name="connsiteY29" fmla="*/ 47625 h 1949450"/>
                        <a:gd name="connsiteX30" fmla="*/ 4527550 w 6654800"/>
                        <a:gd name="connsiteY30" fmla="*/ 50800 h 1949450"/>
                        <a:gd name="connsiteX31" fmla="*/ 4572000 w 6654800"/>
                        <a:gd name="connsiteY31" fmla="*/ 57150 h 1949450"/>
                        <a:gd name="connsiteX32" fmla="*/ 4610100 w 6654800"/>
                        <a:gd name="connsiteY32" fmla="*/ 63500 h 1949450"/>
                        <a:gd name="connsiteX33" fmla="*/ 4648200 w 6654800"/>
                        <a:gd name="connsiteY33" fmla="*/ 76200 h 1949450"/>
                        <a:gd name="connsiteX34" fmla="*/ 4679950 w 6654800"/>
                        <a:gd name="connsiteY34" fmla="*/ 88900 h 1949450"/>
                        <a:gd name="connsiteX35" fmla="*/ 4711700 w 6654800"/>
                        <a:gd name="connsiteY35" fmla="*/ 104775 h 1949450"/>
                        <a:gd name="connsiteX36" fmla="*/ 4740275 w 6654800"/>
                        <a:gd name="connsiteY36" fmla="*/ 123825 h 1949450"/>
                        <a:gd name="connsiteX37" fmla="*/ 4765675 w 6654800"/>
                        <a:gd name="connsiteY37" fmla="*/ 146050 h 1949450"/>
                        <a:gd name="connsiteX38" fmla="*/ 4784725 w 6654800"/>
                        <a:gd name="connsiteY38" fmla="*/ 174625 h 1949450"/>
                        <a:gd name="connsiteX39" fmla="*/ 4803775 w 6654800"/>
                        <a:gd name="connsiteY39" fmla="*/ 209550 h 1949450"/>
                        <a:gd name="connsiteX40" fmla="*/ 4813300 w 6654800"/>
                        <a:gd name="connsiteY40" fmla="*/ 247650 h 1949450"/>
                        <a:gd name="connsiteX41" fmla="*/ 4822825 w 6654800"/>
                        <a:gd name="connsiteY41" fmla="*/ 288925 h 1949450"/>
                        <a:gd name="connsiteX42" fmla="*/ 4826000 w 6654800"/>
                        <a:gd name="connsiteY42" fmla="*/ 339725 h 1949450"/>
                        <a:gd name="connsiteX43" fmla="*/ 4819650 w 6654800"/>
                        <a:gd name="connsiteY43" fmla="*/ 390525 h 1949450"/>
                        <a:gd name="connsiteX44" fmla="*/ 4816475 w 6654800"/>
                        <a:gd name="connsiteY44" fmla="*/ 415925 h 1949450"/>
                        <a:gd name="connsiteX45" fmla="*/ 4810125 w 6654800"/>
                        <a:gd name="connsiteY45" fmla="*/ 441325 h 1949450"/>
                        <a:gd name="connsiteX46" fmla="*/ 4800600 w 6654800"/>
                        <a:gd name="connsiteY46" fmla="*/ 466725 h 1949450"/>
                        <a:gd name="connsiteX47" fmla="*/ 4787900 w 6654800"/>
                        <a:gd name="connsiteY47" fmla="*/ 492125 h 1949450"/>
                        <a:gd name="connsiteX48" fmla="*/ 4772025 w 6654800"/>
                        <a:gd name="connsiteY48" fmla="*/ 514350 h 1949450"/>
                        <a:gd name="connsiteX49" fmla="*/ 4749800 w 6654800"/>
                        <a:gd name="connsiteY49" fmla="*/ 539750 h 1949450"/>
                        <a:gd name="connsiteX50" fmla="*/ 4727575 w 6654800"/>
                        <a:gd name="connsiteY50" fmla="*/ 558800 h 1949450"/>
                        <a:gd name="connsiteX51" fmla="*/ 4699000 w 6654800"/>
                        <a:gd name="connsiteY51" fmla="*/ 577850 h 1949450"/>
                        <a:gd name="connsiteX52" fmla="*/ 4664075 w 6654800"/>
                        <a:gd name="connsiteY52" fmla="*/ 596900 h 1949450"/>
                        <a:gd name="connsiteX53" fmla="*/ 4625975 w 6654800"/>
                        <a:gd name="connsiteY53" fmla="*/ 612775 h 1949450"/>
                        <a:gd name="connsiteX54" fmla="*/ 4581525 w 6654800"/>
                        <a:gd name="connsiteY54" fmla="*/ 625475 h 1949450"/>
                        <a:gd name="connsiteX55" fmla="*/ 4530725 w 6654800"/>
                        <a:gd name="connsiteY55" fmla="*/ 638175 h 1949450"/>
                        <a:gd name="connsiteX56" fmla="*/ 4476750 w 6654800"/>
                        <a:gd name="connsiteY56" fmla="*/ 644525 h 1949450"/>
                        <a:gd name="connsiteX57" fmla="*/ 4413250 w 6654800"/>
                        <a:gd name="connsiteY57" fmla="*/ 650875 h 1949450"/>
                        <a:gd name="connsiteX58" fmla="*/ 4295775 w 6654800"/>
                        <a:gd name="connsiteY58" fmla="*/ 657225 h 1949450"/>
                        <a:gd name="connsiteX59" fmla="*/ 4213225 w 6654800"/>
                        <a:gd name="connsiteY59" fmla="*/ 660400 h 1949450"/>
                        <a:gd name="connsiteX60" fmla="*/ 4149725 w 6654800"/>
                        <a:gd name="connsiteY60" fmla="*/ 660400 h 1949450"/>
                        <a:gd name="connsiteX61" fmla="*/ 4095750 w 6654800"/>
                        <a:gd name="connsiteY61" fmla="*/ 660400 h 1949450"/>
                        <a:gd name="connsiteX62" fmla="*/ 3984625 w 6654800"/>
                        <a:gd name="connsiteY62" fmla="*/ 654050 h 1949450"/>
                        <a:gd name="connsiteX63" fmla="*/ 3905250 w 6654800"/>
                        <a:gd name="connsiteY63" fmla="*/ 650875 h 1949450"/>
                        <a:gd name="connsiteX64" fmla="*/ 3797300 w 6654800"/>
                        <a:gd name="connsiteY64" fmla="*/ 650875 h 1949450"/>
                        <a:gd name="connsiteX65" fmla="*/ 3660775 w 6654800"/>
                        <a:gd name="connsiteY65" fmla="*/ 654050 h 1949450"/>
                        <a:gd name="connsiteX66" fmla="*/ 3562350 w 6654800"/>
                        <a:gd name="connsiteY66" fmla="*/ 660400 h 1949450"/>
                        <a:gd name="connsiteX67" fmla="*/ 3482975 w 6654800"/>
                        <a:gd name="connsiteY67" fmla="*/ 669925 h 1949450"/>
                        <a:gd name="connsiteX68" fmla="*/ 3451225 w 6654800"/>
                        <a:gd name="connsiteY68" fmla="*/ 676275 h 1949450"/>
                        <a:gd name="connsiteX69" fmla="*/ 3422650 w 6654800"/>
                        <a:gd name="connsiteY69" fmla="*/ 685800 h 1949450"/>
                        <a:gd name="connsiteX70" fmla="*/ 3368675 w 6654800"/>
                        <a:gd name="connsiteY70" fmla="*/ 704850 h 1949450"/>
                        <a:gd name="connsiteX71" fmla="*/ 3314700 w 6654800"/>
                        <a:gd name="connsiteY71" fmla="*/ 733425 h 1949450"/>
                        <a:gd name="connsiteX72" fmla="*/ 3251200 w 6654800"/>
                        <a:gd name="connsiteY72" fmla="*/ 765175 h 1949450"/>
                        <a:gd name="connsiteX73" fmla="*/ 3168650 w 6654800"/>
                        <a:gd name="connsiteY73" fmla="*/ 803275 h 1949450"/>
                        <a:gd name="connsiteX74" fmla="*/ 3340100 w 6654800"/>
                        <a:gd name="connsiteY74" fmla="*/ 847725 h 1949450"/>
                        <a:gd name="connsiteX75" fmla="*/ 3419475 w 6654800"/>
                        <a:gd name="connsiteY75" fmla="*/ 869950 h 1949450"/>
                        <a:gd name="connsiteX76" fmla="*/ 3498850 w 6654800"/>
                        <a:gd name="connsiteY76" fmla="*/ 895350 h 1949450"/>
                        <a:gd name="connsiteX77" fmla="*/ 3584575 w 6654800"/>
                        <a:gd name="connsiteY77" fmla="*/ 923925 h 1949450"/>
                        <a:gd name="connsiteX78" fmla="*/ 3676650 w 6654800"/>
                        <a:gd name="connsiteY78" fmla="*/ 962025 h 1949450"/>
                        <a:gd name="connsiteX79" fmla="*/ 3781425 w 6654800"/>
                        <a:gd name="connsiteY79" fmla="*/ 1009650 h 1949450"/>
                        <a:gd name="connsiteX80" fmla="*/ 3898900 w 6654800"/>
                        <a:gd name="connsiteY80" fmla="*/ 1069975 h 1949450"/>
                        <a:gd name="connsiteX81" fmla="*/ 3965575 w 6654800"/>
                        <a:gd name="connsiteY81" fmla="*/ 1063625 h 1949450"/>
                        <a:gd name="connsiteX82" fmla="*/ 4035425 w 6654800"/>
                        <a:gd name="connsiteY82" fmla="*/ 1057275 h 1949450"/>
                        <a:gd name="connsiteX83" fmla="*/ 4102100 w 6654800"/>
                        <a:gd name="connsiteY83" fmla="*/ 1054100 h 1949450"/>
                        <a:gd name="connsiteX84" fmla="*/ 4168775 w 6654800"/>
                        <a:gd name="connsiteY84" fmla="*/ 1054100 h 1949450"/>
                        <a:gd name="connsiteX85" fmla="*/ 4298950 w 6654800"/>
                        <a:gd name="connsiteY85" fmla="*/ 1057275 h 1949450"/>
                        <a:gd name="connsiteX86" fmla="*/ 4429125 w 6654800"/>
                        <a:gd name="connsiteY86" fmla="*/ 1063625 h 1949450"/>
                        <a:gd name="connsiteX87" fmla="*/ 4559300 w 6654800"/>
                        <a:gd name="connsiteY87" fmla="*/ 1073150 h 1949450"/>
                        <a:gd name="connsiteX88" fmla="*/ 4683125 w 6654800"/>
                        <a:gd name="connsiteY88" fmla="*/ 1085850 h 1949450"/>
                        <a:gd name="connsiteX89" fmla="*/ 4806950 w 6654800"/>
                        <a:gd name="connsiteY89" fmla="*/ 1098550 h 1949450"/>
                        <a:gd name="connsiteX90" fmla="*/ 4927600 w 6654800"/>
                        <a:gd name="connsiteY90" fmla="*/ 1108075 h 1949450"/>
                        <a:gd name="connsiteX91" fmla="*/ 5022850 w 6654800"/>
                        <a:gd name="connsiteY91" fmla="*/ 1082675 h 1949450"/>
                        <a:gd name="connsiteX92" fmla="*/ 5108575 w 6654800"/>
                        <a:gd name="connsiteY92" fmla="*/ 1057275 h 1949450"/>
                        <a:gd name="connsiteX93" fmla="*/ 5267325 w 6654800"/>
                        <a:gd name="connsiteY93" fmla="*/ 1012825 h 1949450"/>
                        <a:gd name="connsiteX94" fmla="*/ 5346700 w 6654800"/>
                        <a:gd name="connsiteY94" fmla="*/ 993775 h 1949450"/>
                        <a:gd name="connsiteX95" fmla="*/ 5432425 w 6654800"/>
                        <a:gd name="connsiteY95" fmla="*/ 974725 h 1949450"/>
                        <a:gd name="connsiteX96" fmla="*/ 5527675 w 6654800"/>
                        <a:gd name="connsiteY96" fmla="*/ 962025 h 1949450"/>
                        <a:gd name="connsiteX97" fmla="*/ 5638800 w 6654800"/>
                        <a:gd name="connsiteY97" fmla="*/ 952500 h 1949450"/>
                        <a:gd name="connsiteX98" fmla="*/ 5803900 w 6654800"/>
                        <a:gd name="connsiteY98" fmla="*/ 822325 h 1949450"/>
                        <a:gd name="connsiteX99" fmla="*/ 5892800 w 6654800"/>
                        <a:gd name="connsiteY99" fmla="*/ 755650 h 1949450"/>
                        <a:gd name="connsiteX100" fmla="*/ 5937250 w 6654800"/>
                        <a:gd name="connsiteY100" fmla="*/ 723900 h 1949450"/>
                        <a:gd name="connsiteX101" fmla="*/ 5984875 w 6654800"/>
                        <a:gd name="connsiteY101" fmla="*/ 692150 h 1949450"/>
                        <a:gd name="connsiteX102" fmla="*/ 6029325 w 6654800"/>
                        <a:gd name="connsiteY102" fmla="*/ 666750 h 1949450"/>
                        <a:gd name="connsiteX103" fmla="*/ 6076950 w 6654800"/>
                        <a:gd name="connsiteY103" fmla="*/ 641350 h 1949450"/>
                        <a:gd name="connsiteX104" fmla="*/ 6124575 w 6654800"/>
                        <a:gd name="connsiteY104" fmla="*/ 622300 h 1949450"/>
                        <a:gd name="connsiteX105" fmla="*/ 6172200 w 6654800"/>
                        <a:gd name="connsiteY105" fmla="*/ 603250 h 1949450"/>
                        <a:gd name="connsiteX106" fmla="*/ 6219825 w 6654800"/>
                        <a:gd name="connsiteY106" fmla="*/ 590550 h 1949450"/>
                        <a:gd name="connsiteX107" fmla="*/ 6267450 w 6654800"/>
                        <a:gd name="connsiteY107" fmla="*/ 584200 h 1949450"/>
                        <a:gd name="connsiteX108" fmla="*/ 6315075 w 6654800"/>
                        <a:gd name="connsiteY108" fmla="*/ 584200 h 1949450"/>
                        <a:gd name="connsiteX109" fmla="*/ 6362700 w 6654800"/>
                        <a:gd name="connsiteY109" fmla="*/ 587375 h 1949450"/>
                        <a:gd name="connsiteX110" fmla="*/ 6388100 w 6654800"/>
                        <a:gd name="connsiteY110" fmla="*/ 593725 h 1949450"/>
                        <a:gd name="connsiteX111" fmla="*/ 6413500 w 6654800"/>
                        <a:gd name="connsiteY111" fmla="*/ 603250 h 1949450"/>
                        <a:gd name="connsiteX112" fmla="*/ 6438900 w 6654800"/>
                        <a:gd name="connsiteY112" fmla="*/ 612775 h 1949450"/>
                        <a:gd name="connsiteX113" fmla="*/ 6464300 w 6654800"/>
                        <a:gd name="connsiteY113" fmla="*/ 625475 h 1949450"/>
                        <a:gd name="connsiteX114" fmla="*/ 6515100 w 6654800"/>
                        <a:gd name="connsiteY114" fmla="*/ 657225 h 1949450"/>
                        <a:gd name="connsiteX115" fmla="*/ 6559550 w 6654800"/>
                        <a:gd name="connsiteY115" fmla="*/ 688975 h 1949450"/>
                        <a:gd name="connsiteX116" fmla="*/ 6597650 w 6654800"/>
                        <a:gd name="connsiteY116" fmla="*/ 717550 h 1949450"/>
                        <a:gd name="connsiteX117" fmla="*/ 6629400 w 6654800"/>
                        <a:gd name="connsiteY117" fmla="*/ 746125 h 1949450"/>
                        <a:gd name="connsiteX118" fmla="*/ 6654800 w 6654800"/>
                        <a:gd name="connsiteY118" fmla="*/ 771525 h 1949450"/>
                        <a:gd name="connsiteX119" fmla="*/ 6613525 w 6654800"/>
                        <a:gd name="connsiteY119" fmla="*/ 803275 h 1949450"/>
                        <a:gd name="connsiteX120" fmla="*/ 6530975 w 6654800"/>
                        <a:gd name="connsiteY120" fmla="*/ 866775 h 1949450"/>
                        <a:gd name="connsiteX121" fmla="*/ 6384925 w 6654800"/>
                        <a:gd name="connsiteY121" fmla="*/ 974725 h 1949450"/>
                        <a:gd name="connsiteX122" fmla="*/ 6359525 w 6654800"/>
                        <a:gd name="connsiteY122" fmla="*/ 1019175 h 1949450"/>
                        <a:gd name="connsiteX123" fmla="*/ 6337300 w 6654800"/>
                        <a:gd name="connsiteY123" fmla="*/ 1050925 h 1949450"/>
                        <a:gd name="connsiteX124" fmla="*/ 6324600 w 6654800"/>
                        <a:gd name="connsiteY124" fmla="*/ 1060450 h 1949450"/>
                        <a:gd name="connsiteX125" fmla="*/ 6318250 w 6654800"/>
                        <a:gd name="connsiteY125" fmla="*/ 1063625 h 1949450"/>
                        <a:gd name="connsiteX126" fmla="*/ 6229350 w 6654800"/>
                        <a:gd name="connsiteY126" fmla="*/ 1136650 h 1949450"/>
                        <a:gd name="connsiteX127" fmla="*/ 6137275 w 6654800"/>
                        <a:gd name="connsiteY127" fmla="*/ 1219200 h 1949450"/>
                        <a:gd name="connsiteX128" fmla="*/ 6022975 w 6654800"/>
                        <a:gd name="connsiteY128" fmla="*/ 1317625 h 1949450"/>
                        <a:gd name="connsiteX129" fmla="*/ 5886450 w 6654800"/>
                        <a:gd name="connsiteY129" fmla="*/ 1425575 h 1949450"/>
                        <a:gd name="connsiteX130" fmla="*/ 5845175 w 6654800"/>
                        <a:gd name="connsiteY130" fmla="*/ 1431925 h 1949450"/>
                        <a:gd name="connsiteX131" fmla="*/ 5800725 w 6654800"/>
                        <a:gd name="connsiteY131" fmla="*/ 1444625 h 1949450"/>
                        <a:gd name="connsiteX132" fmla="*/ 5753100 w 6654800"/>
                        <a:gd name="connsiteY132" fmla="*/ 1457325 h 1949450"/>
                        <a:gd name="connsiteX133" fmla="*/ 5699125 w 6654800"/>
                        <a:gd name="connsiteY133" fmla="*/ 1473200 h 1949450"/>
                        <a:gd name="connsiteX134" fmla="*/ 5588000 w 6654800"/>
                        <a:gd name="connsiteY134" fmla="*/ 1514475 h 1949450"/>
                        <a:gd name="connsiteX135" fmla="*/ 5470525 w 6654800"/>
                        <a:gd name="connsiteY135" fmla="*/ 1562100 h 1949450"/>
                        <a:gd name="connsiteX136" fmla="*/ 5349875 w 6654800"/>
                        <a:gd name="connsiteY136" fmla="*/ 1616075 h 1949450"/>
                        <a:gd name="connsiteX137" fmla="*/ 5238750 w 6654800"/>
                        <a:gd name="connsiteY137" fmla="*/ 1670050 h 1949450"/>
                        <a:gd name="connsiteX138" fmla="*/ 5137150 w 6654800"/>
                        <a:gd name="connsiteY138" fmla="*/ 1720850 h 1949450"/>
                        <a:gd name="connsiteX139" fmla="*/ 5051425 w 6654800"/>
                        <a:gd name="connsiteY139" fmla="*/ 1765300 h 1949450"/>
                        <a:gd name="connsiteX140" fmla="*/ 4975225 w 6654800"/>
                        <a:gd name="connsiteY140" fmla="*/ 1765300 h 1949450"/>
                        <a:gd name="connsiteX141" fmla="*/ 4899025 w 6654800"/>
                        <a:gd name="connsiteY141" fmla="*/ 1762125 h 1949450"/>
                        <a:gd name="connsiteX142" fmla="*/ 4816475 w 6654800"/>
                        <a:gd name="connsiteY142" fmla="*/ 1765300 h 1949450"/>
                        <a:gd name="connsiteX143" fmla="*/ 4733925 w 6654800"/>
                        <a:gd name="connsiteY143" fmla="*/ 1768475 h 1949450"/>
                        <a:gd name="connsiteX144" fmla="*/ 4559300 w 6654800"/>
                        <a:gd name="connsiteY144" fmla="*/ 1784350 h 1949450"/>
                        <a:gd name="connsiteX145" fmla="*/ 4381500 w 6654800"/>
                        <a:gd name="connsiteY145" fmla="*/ 1806575 h 1949450"/>
                        <a:gd name="connsiteX146" fmla="*/ 4200525 w 6654800"/>
                        <a:gd name="connsiteY146" fmla="*/ 1835150 h 1949450"/>
                        <a:gd name="connsiteX147" fmla="*/ 4022725 w 6654800"/>
                        <a:gd name="connsiteY147" fmla="*/ 1870075 h 1949450"/>
                        <a:gd name="connsiteX148" fmla="*/ 3854450 w 6654800"/>
                        <a:gd name="connsiteY148" fmla="*/ 1908175 h 1949450"/>
                        <a:gd name="connsiteX149" fmla="*/ 3695700 w 6654800"/>
                        <a:gd name="connsiteY149" fmla="*/ 1949450 h 1949450"/>
                        <a:gd name="connsiteX150" fmla="*/ 3590925 w 6654800"/>
                        <a:gd name="connsiteY150" fmla="*/ 1933575 h 1949450"/>
                        <a:gd name="connsiteX151" fmla="*/ 3492500 w 6654800"/>
                        <a:gd name="connsiteY151" fmla="*/ 1924050 h 1949450"/>
                        <a:gd name="connsiteX152" fmla="*/ 3311525 w 6654800"/>
                        <a:gd name="connsiteY152" fmla="*/ 1908175 h 1949450"/>
                        <a:gd name="connsiteX153" fmla="*/ 3117850 w 6654800"/>
                        <a:gd name="connsiteY153" fmla="*/ 1892300 h 1949450"/>
                        <a:gd name="connsiteX154" fmla="*/ 3006725 w 6654800"/>
                        <a:gd name="connsiteY154" fmla="*/ 1882775 h 1949450"/>
                        <a:gd name="connsiteX155" fmla="*/ 2882900 w 6654800"/>
                        <a:gd name="connsiteY155" fmla="*/ 1870075 h 1949450"/>
                        <a:gd name="connsiteX156" fmla="*/ 2740025 w 6654800"/>
                        <a:gd name="connsiteY156" fmla="*/ 1847850 h 1949450"/>
                        <a:gd name="connsiteX157" fmla="*/ 2578100 w 6654800"/>
                        <a:gd name="connsiteY157" fmla="*/ 1822450 h 1949450"/>
                        <a:gd name="connsiteX158" fmla="*/ 2387600 w 6654800"/>
                        <a:gd name="connsiteY158" fmla="*/ 1787525 h 1949450"/>
                        <a:gd name="connsiteX159" fmla="*/ 2171700 w 6654800"/>
                        <a:gd name="connsiteY159" fmla="*/ 1743075 h 1949450"/>
                        <a:gd name="connsiteX160" fmla="*/ 1920875 w 6654800"/>
                        <a:gd name="connsiteY160" fmla="*/ 1689100 h 1949450"/>
                        <a:gd name="connsiteX161" fmla="*/ 1635125 w 6654800"/>
                        <a:gd name="connsiteY161" fmla="*/ 1622425 h 1949450"/>
                        <a:gd name="connsiteX162" fmla="*/ 1308100 w 6654800"/>
                        <a:gd name="connsiteY162" fmla="*/ 1543050 h 1949450"/>
                        <a:gd name="connsiteX163" fmla="*/ 936625 w 6654800"/>
                        <a:gd name="connsiteY163" fmla="*/ 1450975 h 1949450"/>
                        <a:gd name="connsiteX164" fmla="*/ 812800 w 6654800"/>
                        <a:gd name="connsiteY164" fmla="*/ 1450975 h 1949450"/>
                        <a:gd name="connsiteX165" fmla="*/ 812800 w 6654800"/>
                        <a:gd name="connsiteY165" fmla="*/ 428625 h 1949450"/>
                        <a:gd name="connsiteX166" fmla="*/ 948267 w 6654800"/>
                        <a:gd name="connsiteY166" fmla="*/ 428625 h 1949450"/>
                        <a:gd name="connsiteX167" fmla="*/ 1006475 w 6654800"/>
                        <a:gd name="connsiteY167" fmla="*/ 412750 h 1949450"/>
                        <a:gd name="connsiteX168" fmla="*/ 1069975 w 6654800"/>
                        <a:gd name="connsiteY168" fmla="*/ 390525 h 1949450"/>
                        <a:gd name="connsiteX169" fmla="*/ 1127125 w 6654800"/>
                        <a:gd name="connsiteY169" fmla="*/ 365125 h 1949450"/>
                        <a:gd name="connsiteX170" fmla="*/ 1184275 w 6654800"/>
                        <a:gd name="connsiteY170" fmla="*/ 336550 h 1949450"/>
                        <a:gd name="connsiteX171" fmla="*/ 1235075 w 6654800"/>
                        <a:gd name="connsiteY171" fmla="*/ 307975 h 1949450"/>
                        <a:gd name="connsiteX172" fmla="*/ 1285875 w 6654800"/>
                        <a:gd name="connsiteY172" fmla="*/ 279400 h 1949450"/>
                        <a:gd name="connsiteX173" fmla="*/ 1384300 w 6654800"/>
                        <a:gd name="connsiteY173" fmla="*/ 219075 h 1949450"/>
                        <a:gd name="connsiteX174" fmla="*/ 1489075 w 6654800"/>
                        <a:gd name="connsiteY174" fmla="*/ 158750 h 1949450"/>
                        <a:gd name="connsiteX175" fmla="*/ 1543050 w 6654800"/>
                        <a:gd name="connsiteY175" fmla="*/ 130175 h 1949450"/>
                        <a:gd name="connsiteX176" fmla="*/ 1600200 w 6654800"/>
                        <a:gd name="connsiteY176" fmla="*/ 101600 h 1949450"/>
                        <a:gd name="connsiteX177" fmla="*/ 1663700 w 6654800"/>
                        <a:gd name="connsiteY177" fmla="*/ 76200 h 1949450"/>
                        <a:gd name="connsiteX178" fmla="*/ 1730375 w 6654800"/>
                        <a:gd name="connsiteY178" fmla="*/ 57150 h 1949450"/>
                        <a:gd name="connsiteX179" fmla="*/ 1803400 w 6654800"/>
                        <a:gd name="connsiteY179" fmla="*/ 38100 h 1949450"/>
                        <a:gd name="connsiteX180" fmla="*/ 1885950 w 6654800"/>
                        <a:gd name="connsiteY180" fmla="*/ 22225 h 1949450"/>
                        <a:gd name="connsiteX181" fmla="*/ 2003425 w 6654800"/>
                        <a:gd name="connsiteY181" fmla="*/ 9525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654800" h="1949450">
                          <a:moveTo>
                            <a:pt x="0" y="136525"/>
                          </a:moveTo>
                          <a:lnTo>
                            <a:pt x="736600" y="136525"/>
                          </a:lnTo>
                          <a:lnTo>
                            <a:pt x="736600" y="1654175"/>
                          </a:lnTo>
                          <a:lnTo>
                            <a:pt x="0" y="1654175"/>
                          </a:lnTo>
                          <a:close/>
                          <a:moveTo>
                            <a:pt x="2120900" y="0"/>
                          </a:moveTo>
                          <a:lnTo>
                            <a:pt x="2235200" y="0"/>
                          </a:lnTo>
                          <a:lnTo>
                            <a:pt x="2349500" y="6350"/>
                          </a:lnTo>
                          <a:lnTo>
                            <a:pt x="2463800" y="15875"/>
                          </a:lnTo>
                          <a:lnTo>
                            <a:pt x="2578100" y="34925"/>
                          </a:lnTo>
                          <a:lnTo>
                            <a:pt x="2695575" y="60325"/>
                          </a:lnTo>
                          <a:lnTo>
                            <a:pt x="2813050" y="92075"/>
                          </a:lnTo>
                          <a:lnTo>
                            <a:pt x="2889250" y="114300"/>
                          </a:lnTo>
                          <a:lnTo>
                            <a:pt x="2968625" y="136525"/>
                          </a:lnTo>
                          <a:lnTo>
                            <a:pt x="3048000" y="152400"/>
                          </a:lnTo>
                          <a:lnTo>
                            <a:pt x="3133725" y="168275"/>
                          </a:lnTo>
                          <a:lnTo>
                            <a:pt x="3225800" y="174625"/>
                          </a:lnTo>
                          <a:lnTo>
                            <a:pt x="3327400" y="177800"/>
                          </a:lnTo>
                          <a:lnTo>
                            <a:pt x="3438525" y="171450"/>
                          </a:lnTo>
                          <a:lnTo>
                            <a:pt x="3559175" y="158750"/>
                          </a:lnTo>
                          <a:lnTo>
                            <a:pt x="3660775" y="146050"/>
                          </a:lnTo>
                          <a:lnTo>
                            <a:pt x="3752850" y="130175"/>
                          </a:lnTo>
                          <a:lnTo>
                            <a:pt x="3835400" y="114300"/>
                          </a:lnTo>
                          <a:lnTo>
                            <a:pt x="3921125" y="92075"/>
                          </a:lnTo>
                          <a:lnTo>
                            <a:pt x="4006850" y="76200"/>
                          </a:lnTo>
                          <a:lnTo>
                            <a:pt x="4105275" y="60325"/>
                          </a:lnTo>
                          <a:lnTo>
                            <a:pt x="4159250" y="53975"/>
                          </a:lnTo>
                          <a:lnTo>
                            <a:pt x="4216400" y="47625"/>
                          </a:lnTo>
                          <a:lnTo>
                            <a:pt x="4279900" y="47625"/>
                          </a:lnTo>
                          <a:lnTo>
                            <a:pt x="4349750" y="44450"/>
                          </a:lnTo>
                          <a:lnTo>
                            <a:pt x="4441825" y="47625"/>
                          </a:lnTo>
                          <a:lnTo>
                            <a:pt x="4527550" y="50800"/>
                          </a:lnTo>
                          <a:lnTo>
                            <a:pt x="4572000" y="57150"/>
                          </a:lnTo>
                          <a:lnTo>
                            <a:pt x="4610100" y="63500"/>
                          </a:lnTo>
                          <a:lnTo>
                            <a:pt x="4648200" y="76200"/>
                          </a:lnTo>
                          <a:lnTo>
                            <a:pt x="4679950" y="88900"/>
                          </a:lnTo>
                          <a:lnTo>
                            <a:pt x="4711700" y="104775"/>
                          </a:lnTo>
                          <a:lnTo>
                            <a:pt x="4740275" y="123825"/>
                          </a:lnTo>
                          <a:lnTo>
                            <a:pt x="4765675" y="146050"/>
                          </a:lnTo>
                          <a:lnTo>
                            <a:pt x="4784725" y="174625"/>
                          </a:lnTo>
                          <a:lnTo>
                            <a:pt x="4803775" y="209550"/>
                          </a:lnTo>
                          <a:lnTo>
                            <a:pt x="4813300" y="247650"/>
                          </a:lnTo>
                          <a:lnTo>
                            <a:pt x="4822825" y="288925"/>
                          </a:lnTo>
                          <a:lnTo>
                            <a:pt x="4826000" y="339725"/>
                          </a:lnTo>
                          <a:lnTo>
                            <a:pt x="4819650" y="390525"/>
                          </a:lnTo>
                          <a:lnTo>
                            <a:pt x="4816475" y="415925"/>
                          </a:lnTo>
                          <a:lnTo>
                            <a:pt x="4810125" y="441325"/>
                          </a:lnTo>
                          <a:lnTo>
                            <a:pt x="4800600" y="466725"/>
                          </a:lnTo>
                          <a:lnTo>
                            <a:pt x="4787900" y="492125"/>
                          </a:lnTo>
                          <a:lnTo>
                            <a:pt x="4772025" y="514350"/>
                          </a:lnTo>
                          <a:lnTo>
                            <a:pt x="4749800" y="539750"/>
                          </a:lnTo>
                          <a:lnTo>
                            <a:pt x="4727575" y="558800"/>
                          </a:lnTo>
                          <a:lnTo>
                            <a:pt x="4699000" y="577850"/>
                          </a:lnTo>
                          <a:lnTo>
                            <a:pt x="4664075" y="596900"/>
                          </a:lnTo>
                          <a:lnTo>
                            <a:pt x="4625975" y="612775"/>
                          </a:lnTo>
                          <a:lnTo>
                            <a:pt x="4581525" y="625475"/>
                          </a:lnTo>
                          <a:lnTo>
                            <a:pt x="4530725" y="638175"/>
                          </a:lnTo>
                          <a:lnTo>
                            <a:pt x="4476750" y="644525"/>
                          </a:lnTo>
                          <a:lnTo>
                            <a:pt x="4413250" y="650875"/>
                          </a:lnTo>
                          <a:lnTo>
                            <a:pt x="4295775" y="657225"/>
                          </a:lnTo>
                          <a:lnTo>
                            <a:pt x="4213225" y="660400"/>
                          </a:lnTo>
                          <a:lnTo>
                            <a:pt x="4149725" y="660400"/>
                          </a:lnTo>
                          <a:lnTo>
                            <a:pt x="4095750" y="660400"/>
                          </a:lnTo>
                          <a:lnTo>
                            <a:pt x="3984625" y="654050"/>
                          </a:lnTo>
                          <a:lnTo>
                            <a:pt x="3905250" y="650875"/>
                          </a:lnTo>
                          <a:lnTo>
                            <a:pt x="3797300" y="650875"/>
                          </a:lnTo>
                          <a:lnTo>
                            <a:pt x="3660775" y="654050"/>
                          </a:lnTo>
                          <a:lnTo>
                            <a:pt x="3562350" y="660400"/>
                          </a:lnTo>
                          <a:lnTo>
                            <a:pt x="3482975" y="669925"/>
                          </a:lnTo>
                          <a:lnTo>
                            <a:pt x="3451225" y="676275"/>
                          </a:lnTo>
                          <a:lnTo>
                            <a:pt x="3422650" y="685800"/>
                          </a:lnTo>
                          <a:lnTo>
                            <a:pt x="3368675" y="704850"/>
                          </a:lnTo>
                          <a:lnTo>
                            <a:pt x="3314700" y="733425"/>
                          </a:lnTo>
                          <a:lnTo>
                            <a:pt x="3251200" y="765175"/>
                          </a:lnTo>
                          <a:lnTo>
                            <a:pt x="3168650" y="803275"/>
                          </a:lnTo>
                          <a:lnTo>
                            <a:pt x="3340100" y="847725"/>
                          </a:lnTo>
                          <a:lnTo>
                            <a:pt x="3419475" y="869950"/>
                          </a:lnTo>
                          <a:lnTo>
                            <a:pt x="3498850" y="895350"/>
                          </a:lnTo>
                          <a:lnTo>
                            <a:pt x="3584575" y="923925"/>
                          </a:lnTo>
                          <a:lnTo>
                            <a:pt x="3676650" y="962025"/>
                          </a:lnTo>
                          <a:lnTo>
                            <a:pt x="3781425" y="1009650"/>
                          </a:lnTo>
                          <a:lnTo>
                            <a:pt x="3898900" y="1069975"/>
                          </a:lnTo>
                          <a:lnTo>
                            <a:pt x="3965575" y="1063625"/>
                          </a:lnTo>
                          <a:lnTo>
                            <a:pt x="4035425" y="1057275"/>
                          </a:lnTo>
                          <a:lnTo>
                            <a:pt x="4102100" y="1054100"/>
                          </a:lnTo>
                          <a:lnTo>
                            <a:pt x="4168775" y="1054100"/>
                          </a:lnTo>
                          <a:lnTo>
                            <a:pt x="4298950" y="1057275"/>
                          </a:lnTo>
                          <a:lnTo>
                            <a:pt x="4429125" y="1063625"/>
                          </a:lnTo>
                          <a:lnTo>
                            <a:pt x="4559300" y="1073150"/>
                          </a:lnTo>
                          <a:lnTo>
                            <a:pt x="4683125" y="1085850"/>
                          </a:lnTo>
                          <a:lnTo>
                            <a:pt x="4806950" y="1098550"/>
                          </a:lnTo>
                          <a:lnTo>
                            <a:pt x="4927600" y="1108075"/>
                          </a:lnTo>
                          <a:lnTo>
                            <a:pt x="5022850" y="1082675"/>
                          </a:lnTo>
                          <a:lnTo>
                            <a:pt x="5108575" y="1057275"/>
                          </a:lnTo>
                          <a:lnTo>
                            <a:pt x="5267325" y="1012825"/>
                          </a:lnTo>
                          <a:lnTo>
                            <a:pt x="5346700" y="993775"/>
                          </a:lnTo>
                          <a:lnTo>
                            <a:pt x="5432425" y="974725"/>
                          </a:lnTo>
                          <a:lnTo>
                            <a:pt x="5527675" y="962025"/>
                          </a:lnTo>
                          <a:lnTo>
                            <a:pt x="5638800" y="952500"/>
                          </a:lnTo>
                          <a:lnTo>
                            <a:pt x="5803900" y="822325"/>
                          </a:lnTo>
                          <a:lnTo>
                            <a:pt x="5892800" y="755650"/>
                          </a:lnTo>
                          <a:lnTo>
                            <a:pt x="5937250" y="723900"/>
                          </a:lnTo>
                          <a:lnTo>
                            <a:pt x="5984875" y="692150"/>
                          </a:lnTo>
                          <a:lnTo>
                            <a:pt x="6029325" y="666750"/>
                          </a:lnTo>
                          <a:lnTo>
                            <a:pt x="6076950" y="641350"/>
                          </a:lnTo>
                          <a:lnTo>
                            <a:pt x="6124575" y="622300"/>
                          </a:lnTo>
                          <a:lnTo>
                            <a:pt x="6172200" y="603250"/>
                          </a:lnTo>
                          <a:lnTo>
                            <a:pt x="6219825" y="590550"/>
                          </a:lnTo>
                          <a:lnTo>
                            <a:pt x="6267450" y="584200"/>
                          </a:lnTo>
                          <a:lnTo>
                            <a:pt x="6315075" y="584200"/>
                          </a:lnTo>
                          <a:lnTo>
                            <a:pt x="6362700" y="587375"/>
                          </a:lnTo>
                          <a:lnTo>
                            <a:pt x="6388100" y="593725"/>
                          </a:lnTo>
                          <a:lnTo>
                            <a:pt x="6413500" y="603250"/>
                          </a:lnTo>
                          <a:lnTo>
                            <a:pt x="6438900" y="612775"/>
                          </a:lnTo>
                          <a:lnTo>
                            <a:pt x="6464300" y="625475"/>
                          </a:lnTo>
                          <a:lnTo>
                            <a:pt x="6515100" y="657225"/>
                          </a:lnTo>
                          <a:lnTo>
                            <a:pt x="6559550" y="688975"/>
                          </a:lnTo>
                          <a:lnTo>
                            <a:pt x="6597650" y="717550"/>
                          </a:lnTo>
                          <a:lnTo>
                            <a:pt x="6629400" y="746125"/>
                          </a:lnTo>
                          <a:lnTo>
                            <a:pt x="6654800" y="771525"/>
                          </a:lnTo>
                          <a:lnTo>
                            <a:pt x="6613525" y="803275"/>
                          </a:lnTo>
                          <a:lnTo>
                            <a:pt x="6530975" y="866775"/>
                          </a:lnTo>
                          <a:lnTo>
                            <a:pt x="6384925" y="974725"/>
                          </a:lnTo>
                          <a:lnTo>
                            <a:pt x="6359525" y="1019175"/>
                          </a:lnTo>
                          <a:lnTo>
                            <a:pt x="6337300" y="1050925"/>
                          </a:lnTo>
                          <a:lnTo>
                            <a:pt x="6324600" y="1060450"/>
                          </a:lnTo>
                          <a:lnTo>
                            <a:pt x="6318250" y="1063625"/>
                          </a:lnTo>
                          <a:lnTo>
                            <a:pt x="6229350" y="1136650"/>
                          </a:lnTo>
                          <a:lnTo>
                            <a:pt x="6137275" y="1219200"/>
                          </a:lnTo>
                          <a:lnTo>
                            <a:pt x="6022975" y="1317625"/>
                          </a:lnTo>
                          <a:lnTo>
                            <a:pt x="5886450" y="1425575"/>
                          </a:lnTo>
                          <a:lnTo>
                            <a:pt x="5845175" y="1431925"/>
                          </a:lnTo>
                          <a:lnTo>
                            <a:pt x="5800725" y="1444625"/>
                          </a:lnTo>
                          <a:lnTo>
                            <a:pt x="5753100" y="1457325"/>
                          </a:lnTo>
                          <a:lnTo>
                            <a:pt x="5699125" y="1473200"/>
                          </a:lnTo>
                          <a:lnTo>
                            <a:pt x="5588000" y="1514475"/>
                          </a:lnTo>
                          <a:lnTo>
                            <a:pt x="5470525" y="1562100"/>
                          </a:lnTo>
                          <a:lnTo>
                            <a:pt x="5349875" y="1616075"/>
                          </a:lnTo>
                          <a:lnTo>
                            <a:pt x="5238750" y="1670050"/>
                          </a:lnTo>
                          <a:lnTo>
                            <a:pt x="5137150" y="1720850"/>
                          </a:lnTo>
                          <a:lnTo>
                            <a:pt x="5051425" y="1765300"/>
                          </a:lnTo>
                          <a:lnTo>
                            <a:pt x="4975225" y="1765300"/>
                          </a:lnTo>
                          <a:lnTo>
                            <a:pt x="4899025" y="1762125"/>
                          </a:lnTo>
                          <a:lnTo>
                            <a:pt x="4816475" y="1765300"/>
                          </a:lnTo>
                          <a:lnTo>
                            <a:pt x="4733925" y="1768475"/>
                          </a:lnTo>
                          <a:lnTo>
                            <a:pt x="4559300" y="1784350"/>
                          </a:lnTo>
                          <a:lnTo>
                            <a:pt x="4381500" y="1806575"/>
                          </a:lnTo>
                          <a:lnTo>
                            <a:pt x="4200525" y="1835150"/>
                          </a:lnTo>
                          <a:lnTo>
                            <a:pt x="4022725" y="1870075"/>
                          </a:lnTo>
                          <a:lnTo>
                            <a:pt x="3854450" y="1908175"/>
                          </a:lnTo>
                          <a:lnTo>
                            <a:pt x="3695700" y="1949450"/>
                          </a:lnTo>
                          <a:lnTo>
                            <a:pt x="3590925" y="1933575"/>
                          </a:lnTo>
                          <a:lnTo>
                            <a:pt x="3492500" y="1924050"/>
                          </a:lnTo>
                          <a:lnTo>
                            <a:pt x="3311525" y="1908175"/>
                          </a:lnTo>
                          <a:lnTo>
                            <a:pt x="3117850" y="1892300"/>
                          </a:lnTo>
                          <a:lnTo>
                            <a:pt x="3006725" y="1882775"/>
                          </a:lnTo>
                          <a:lnTo>
                            <a:pt x="2882900" y="1870075"/>
                          </a:lnTo>
                          <a:lnTo>
                            <a:pt x="2740025" y="1847850"/>
                          </a:lnTo>
                          <a:lnTo>
                            <a:pt x="2578100" y="1822450"/>
                          </a:lnTo>
                          <a:lnTo>
                            <a:pt x="2387600" y="1787525"/>
                          </a:lnTo>
                          <a:lnTo>
                            <a:pt x="2171700" y="1743075"/>
                          </a:lnTo>
                          <a:lnTo>
                            <a:pt x="1920875" y="1689100"/>
                          </a:lnTo>
                          <a:lnTo>
                            <a:pt x="1635125" y="1622425"/>
                          </a:lnTo>
                          <a:lnTo>
                            <a:pt x="1308100" y="1543050"/>
                          </a:lnTo>
                          <a:lnTo>
                            <a:pt x="936625" y="1450975"/>
                          </a:lnTo>
                          <a:lnTo>
                            <a:pt x="812800" y="1450975"/>
                          </a:lnTo>
                          <a:lnTo>
                            <a:pt x="812800" y="428625"/>
                          </a:lnTo>
                          <a:lnTo>
                            <a:pt x="948267" y="428625"/>
                          </a:lnTo>
                          <a:lnTo>
                            <a:pt x="1006475" y="412750"/>
                          </a:lnTo>
                          <a:lnTo>
                            <a:pt x="1069975" y="390525"/>
                          </a:lnTo>
                          <a:lnTo>
                            <a:pt x="1127125" y="365125"/>
                          </a:lnTo>
                          <a:lnTo>
                            <a:pt x="1184275" y="336550"/>
                          </a:lnTo>
                          <a:lnTo>
                            <a:pt x="1235075" y="307975"/>
                          </a:lnTo>
                          <a:lnTo>
                            <a:pt x="1285875" y="279400"/>
                          </a:lnTo>
                          <a:lnTo>
                            <a:pt x="1384300" y="219075"/>
                          </a:lnTo>
                          <a:lnTo>
                            <a:pt x="1489075" y="158750"/>
                          </a:lnTo>
                          <a:lnTo>
                            <a:pt x="1543050" y="130175"/>
                          </a:lnTo>
                          <a:lnTo>
                            <a:pt x="1600200" y="101600"/>
                          </a:lnTo>
                          <a:lnTo>
                            <a:pt x="1663700" y="76200"/>
                          </a:lnTo>
                          <a:lnTo>
                            <a:pt x="1730375" y="57150"/>
                          </a:lnTo>
                          <a:lnTo>
                            <a:pt x="1803400" y="38100"/>
                          </a:lnTo>
                          <a:lnTo>
                            <a:pt x="1885950" y="22225"/>
                          </a:lnTo>
                          <a:lnTo>
                            <a:pt x="2003425" y="9525"/>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nvGrpSpPr>
                    <p:cNvPr id="464" name="Group 463"/>
                    <p:cNvGrpSpPr/>
                    <p:nvPr/>
                  </p:nvGrpSpPr>
                  <p:grpSpPr>
                    <a:xfrm>
                      <a:off x="5317672" y="5531474"/>
                      <a:ext cx="603068" cy="686445"/>
                      <a:chOff x="2981668" y="2145564"/>
                      <a:chExt cx="3235820" cy="3683194"/>
                    </a:xfrm>
                    <a:grpFill/>
                  </p:grpSpPr>
                  <p:sp>
                    <p:nvSpPr>
                      <p:cNvPr id="465"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51"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66"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67"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68"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69"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83" name="Rectangle 482"/>
                <p:cNvSpPr/>
                <p:nvPr/>
              </p:nvSpPr>
              <p:spPr>
                <a:xfrm>
                  <a:off x="6803755" y="1366826"/>
                  <a:ext cx="1181443" cy="118982"/>
                </a:xfrm>
                <a:prstGeom prst="rect">
                  <a:avLst/>
                </a:prstGeom>
              </p:spPr>
              <p:txBody>
                <a:bodyPr wrap="square" lIns="0" tIns="0" rIns="0" bIns="0" anchor="ctr">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Schedule payment date?</a:t>
                  </a:r>
                </a:p>
              </p:txBody>
            </p:sp>
          </p:grpSp>
          <p:grpSp>
            <p:nvGrpSpPr>
              <p:cNvPr id="490" name="Group 489"/>
              <p:cNvGrpSpPr/>
              <p:nvPr/>
            </p:nvGrpSpPr>
            <p:grpSpPr>
              <a:xfrm>
                <a:off x="8337341" y="1661841"/>
                <a:ext cx="1162126" cy="261936"/>
                <a:chOff x="6968251" y="2045041"/>
                <a:chExt cx="1162129" cy="261936"/>
              </a:xfrm>
            </p:grpSpPr>
            <p:sp>
              <p:nvSpPr>
                <p:cNvPr id="431" name="Rectangle: Rounded Corners 430"/>
                <p:cNvSpPr/>
                <p:nvPr/>
              </p:nvSpPr>
              <p:spPr bwMode="auto">
                <a:xfrm>
                  <a:off x="7200362" y="2159392"/>
                  <a:ext cx="930018" cy="147585"/>
                </a:xfrm>
                <a:prstGeom prst="roundRect">
                  <a:avLst>
                    <a:gd name="adj" fmla="val 2300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32" name="Isosceles Triangle 431"/>
                <p:cNvSpPr/>
                <p:nvPr/>
              </p:nvSpPr>
              <p:spPr bwMode="auto">
                <a:xfrm rot="16200000">
                  <a:off x="7150574" y="2195360"/>
                  <a:ext cx="67281"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33" name="Group 432"/>
                <p:cNvGrpSpPr/>
                <p:nvPr/>
              </p:nvGrpSpPr>
              <p:grpSpPr>
                <a:xfrm>
                  <a:off x="6981433" y="2159911"/>
                  <a:ext cx="137159" cy="138904"/>
                  <a:chOff x="2059050" y="1434090"/>
                  <a:chExt cx="421015" cy="421019"/>
                </a:xfrm>
              </p:grpSpPr>
              <p:sp>
                <p:nvSpPr>
                  <p:cNvPr id="434" name="Oval 433"/>
                  <p:cNvSpPr/>
                  <p:nvPr/>
                </p:nvSpPr>
                <p:spPr bwMode="auto">
                  <a:xfrm>
                    <a:off x="2059050" y="1434090"/>
                    <a:ext cx="421015" cy="421019"/>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35" name="Group 434"/>
                  <p:cNvGrpSpPr/>
                  <p:nvPr/>
                </p:nvGrpSpPr>
                <p:grpSpPr>
                  <a:xfrm>
                    <a:off x="2155836" y="1487495"/>
                    <a:ext cx="215524" cy="307179"/>
                    <a:chOff x="3724460" y="2644783"/>
                    <a:chExt cx="105807" cy="150803"/>
                  </a:xfrm>
                  <a:solidFill>
                    <a:schemeClr val="bg1">
                      <a:lumMod val="65000"/>
                    </a:schemeClr>
                  </a:solidFill>
                </p:grpSpPr>
                <p:sp>
                  <p:nvSpPr>
                    <p:cNvPr id="436" name="Oval 10"/>
                    <p:cNvSpPr>
                      <a:spLocks noChangeArrowheads="1"/>
                    </p:cNvSpPr>
                    <p:nvPr/>
                  </p:nvSpPr>
                  <p:spPr bwMode="auto">
                    <a:xfrm>
                      <a:off x="3746924" y="2644783"/>
                      <a:ext cx="62511" cy="62615"/>
                    </a:xfrm>
                    <a:prstGeom prst="ellipse">
                      <a:avLst/>
                    </a:pr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37" name="Freeform 11"/>
                    <p:cNvSpPr>
                      <a:spLocks/>
                    </p:cNvSpPr>
                    <p:nvPr/>
                  </p:nvSpPr>
                  <p:spPr bwMode="auto">
                    <a:xfrm>
                      <a:off x="3724460" y="2714770"/>
                      <a:ext cx="105807" cy="80816"/>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9" rIns="91436" bIns="45719"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6" name="Rectangle 445"/>
                <p:cNvSpPr/>
                <p:nvPr/>
              </p:nvSpPr>
              <p:spPr>
                <a:xfrm>
                  <a:off x="6968251" y="2045041"/>
                  <a:ext cx="163506" cy="110065"/>
                </a:xfrm>
                <a:prstGeom prst="rect">
                  <a:avLst/>
                </a:prstGeom>
              </p:spPr>
              <p:txBody>
                <a:bodyPr wrap="none" lIns="0" tIns="0" rIns="0" bIns="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Tim</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sp>
              <p:nvSpPr>
                <p:cNvPr id="484" name="Rectangle 483"/>
                <p:cNvSpPr/>
                <p:nvPr/>
              </p:nvSpPr>
              <p:spPr>
                <a:xfrm>
                  <a:off x="7242569" y="2173686"/>
                  <a:ext cx="877380" cy="118982"/>
                </a:xfrm>
                <a:prstGeom prst="rect">
                  <a:avLst/>
                </a:prstGeom>
              </p:spPr>
              <p:txBody>
                <a:bodyPr wrap="square" lIns="0" tIns="0" rIns="0" bIns="0" anchor="ctr">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11/23/2016</a:t>
                  </a:r>
                </a:p>
              </p:txBody>
            </p:sp>
          </p:grpSp>
          <p:grpSp>
            <p:nvGrpSpPr>
              <p:cNvPr id="492" name="Group 491"/>
              <p:cNvGrpSpPr/>
              <p:nvPr/>
            </p:nvGrpSpPr>
            <p:grpSpPr>
              <a:xfrm>
                <a:off x="8269346" y="1965130"/>
                <a:ext cx="1442148" cy="293978"/>
                <a:chOff x="6848971" y="1765109"/>
                <a:chExt cx="1442148" cy="293973"/>
              </a:xfrm>
            </p:grpSpPr>
            <p:sp>
              <p:nvSpPr>
                <p:cNvPr id="442" name="Rectangle: Rounded Corners 441"/>
                <p:cNvSpPr/>
                <p:nvPr/>
              </p:nvSpPr>
              <p:spPr bwMode="auto">
                <a:xfrm flipH="1">
                  <a:off x="7080392" y="1873300"/>
                  <a:ext cx="994410" cy="185782"/>
                </a:xfrm>
                <a:prstGeom prst="roundRect">
                  <a:avLst>
                    <a:gd name="adj" fmla="val 1981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3" name="Isosceles Triangle 442"/>
                <p:cNvSpPr/>
                <p:nvPr/>
              </p:nvSpPr>
              <p:spPr bwMode="auto">
                <a:xfrm rot="5400000" flipH="1">
                  <a:off x="8057955" y="1928689"/>
                  <a:ext cx="67280" cy="6943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447" name="Rectangle 446"/>
                <p:cNvSpPr/>
                <p:nvPr/>
              </p:nvSpPr>
              <p:spPr>
                <a:xfrm>
                  <a:off x="7657452" y="1765109"/>
                  <a:ext cx="591632" cy="110064"/>
                </a:xfrm>
                <a:prstGeom prst="rect">
                  <a:avLst/>
                </a:prstGeom>
              </p:spPr>
              <p:txBody>
                <a:bodyPr wrap="none" lIns="0" tIns="0" rIns="0" bIns="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533" b="1" i="0" u="none" strike="noStrike" kern="0" cap="none" spc="0" normalizeH="0" baseline="0" noProof="0">
                      <a:ln>
                        <a:noFill/>
                      </a:ln>
                      <a:solidFill>
                        <a:srgbClr val="505050"/>
                      </a:solidFill>
                      <a:effectLst/>
                      <a:uLnTx/>
                      <a:uFillTx/>
                      <a:latin typeface="Segoe UI"/>
                      <a:ea typeface="+mn-ea"/>
                      <a:cs typeface="Segoe UI" pitchFamily="34" charset="0"/>
                    </a:rPr>
                    <a:t>Insurance bot</a:t>
                  </a:r>
                  <a:endParaRPr kumimoji="0" lang="en-US" sz="533" b="1" i="0" u="none" strike="noStrike" kern="0" cap="none" spc="0" normalizeH="0" baseline="0" noProof="0">
                    <a:ln>
                      <a:noFill/>
                    </a:ln>
                    <a:solidFill>
                      <a:srgbClr val="505050"/>
                    </a:solidFill>
                    <a:effectLst/>
                    <a:uLnTx/>
                    <a:uFillTx/>
                    <a:latin typeface="Segoe UI"/>
                    <a:ea typeface="+mn-ea"/>
                    <a:cs typeface="+mn-cs"/>
                  </a:endParaRPr>
                </a:p>
              </p:txBody>
            </p:sp>
            <p:grpSp>
              <p:nvGrpSpPr>
                <p:cNvPr id="470" name="Group 469"/>
                <p:cNvGrpSpPr/>
                <p:nvPr/>
              </p:nvGrpSpPr>
              <p:grpSpPr>
                <a:xfrm>
                  <a:off x="8153960" y="1916458"/>
                  <a:ext cx="137159" cy="138904"/>
                  <a:chOff x="4534321" y="2716867"/>
                  <a:chExt cx="221704" cy="185205"/>
                </a:xfrm>
              </p:grpSpPr>
              <p:sp>
                <p:nvSpPr>
                  <p:cNvPr id="471" name="Oval 470"/>
                  <p:cNvSpPr/>
                  <p:nvPr/>
                </p:nvSpPr>
                <p:spPr bwMode="auto">
                  <a:xfrm flipH="1">
                    <a:off x="4534321" y="2716867"/>
                    <a:ext cx="221704" cy="18520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nvGrpSpPr>
                  <p:cNvPr id="472" name="Group 471"/>
                  <p:cNvGrpSpPr/>
                  <p:nvPr/>
                </p:nvGrpSpPr>
                <p:grpSpPr>
                  <a:xfrm>
                    <a:off x="4569544" y="2748026"/>
                    <a:ext cx="146344" cy="105059"/>
                    <a:chOff x="4869102" y="5531474"/>
                    <a:chExt cx="1333138" cy="1145658"/>
                  </a:xfrm>
                  <a:solidFill>
                    <a:schemeClr val="bg1">
                      <a:lumMod val="65000"/>
                    </a:schemeClr>
                  </a:solidFill>
                </p:grpSpPr>
                <p:sp>
                  <p:nvSpPr>
                    <p:cNvPr id="473" name="Freeform 243"/>
                    <p:cNvSpPr>
                      <a:spLocks/>
                    </p:cNvSpPr>
                    <p:nvPr/>
                  </p:nvSpPr>
                  <p:spPr bwMode="auto">
                    <a:xfrm>
                      <a:off x="4869102" y="6286604"/>
                      <a:ext cx="1333138" cy="390528"/>
                    </a:xfrm>
                    <a:custGeom>
                      <a:avLst/>
                      <a:gdLst>
                        <a:gd name="connsiteX0" fmla="*/ 0 w 6654800"/>
                        <a:gd name="connsiteY0" fmla="*/ 136525 h 1949450"/>
                        <a:gd name="connsiteX1" fmla="*/ 736600 w 6654800"/>
                        <a:gd name="connsiteY1" fmla="*/ 136525 h 1949450"/>
                        <a:gd name="connsiteX2" fmla="*/ 736600 w 6654800"/>
                        <a:gd name="connsiteY2" fmla="*/ 1654175 h 1949450"/>
                        <a:gd name="connsiteX3" fmla="*/ 0 w 6654800"/>
                        <a:gd name="connsiteY3" fmla="*/ 1654175 h 1949450"/>
                        <a:gd name="connsiteX4" fmla="*/ 2120900 w 6654800"/>
                        <a:gd name="connsiteY4" fmla="*/ 0 h 1949450"/>
                        <a:gd name="connsiteX5" fmla="*/ 2235200 w 6654800"/>
                        <a:gd name="connsiteY5" fmla="*/ 0 h 1949450"/>
                        <a:gd name="connsiteX6" fmla="*/ 2349500 w 6654800"/>
                        <a:gd name="connsiteY6" fmla="*/ 6350 h 1949450"/>
                        <a:gd name="connsiteX7" fmla="*/ 2463800 w 6654800"/>
                        <a:gd name="connsiteY7" fmla="*/ 15875 h 1949450"/>
                        <a:gd name="connsiteX8" fmla="*/ 2578100 w 6654800"/>
                        <a:gd name="connsiteY8" fmla="*/ 34925 h 1949450"/>
                        <a:gd name="connsiteX9" fmla="*/ 2695575 w 6654800"/>
                        <a:gd name="connsiteY9" fmla="*/ 60325 h 1949450"/>
                        <a:gd name="connsiteX10" fmla="*/ 2813050 w 6654800"/>
                        <a:gd name="connsiteY10" fmla="*/ 92075 h 1949450"/>
                        <a:gd name="connsiteX11" fmla="*/ 2889250 w 6654800"/>
                        <a:gd name="connsiteY11" fmla="*/ 114300 h 1949450"/>
                        <a:gd name="connsiteX12" fmla="*/ 2968625 w 6654800"/>
                        <a:gd name="connsiteY12" fmla="*/ 136525 h 1949450"/>
                        <a:gd name="connsiteX13" fmla="*/ 3048000 w 6654800"/>
                        <a:gd name="connsiteY13" fmla="*/ 152400 h 1949450"/>
                        <a:gd name="connsiteX14" fmla="*/ 3133725 w 6654800"/>
                        <a:gd name="connsiteY14" fmla="*/ 168275 h 1949450"/>
                        <a:gd name="connsiteX15" fmla="*/ 3225800 w 6654800"/>
                        <a:gd name="connsiteY15" fmla="*/ 174625 h 1949450"/>
                        <a:gd name="connsiteX16" fmla="*/ 3327400 w 6654800"/>
                        <a:gd name="connsiteY16" fmla="*/ 177800 h 1949450"/>
                        <a:gd name="connsiteX17" fmla="*/ 3438525 w 6654800"/>
                        <a:gd name="connsiteY17" fmla="*/ 171450 h 1949450"/>
                        <a:gd name="connsiteX18" fmla="*/ 3559175 w 6654800"/>
                        <a:gd name="connsiteY18" fmla="*/ 158750 h 1949450"/>
                        <a:gd name="connsiteX19" fmla="*/ 3660775 w 6654800"/>
                        <a:gd name="connsiteY19" fmla="*/ 146050 h 1949450"/>
                        <a:gd name="connsiteX20" fmla="*/ 3752850 w 6654800"/>
                        <a:gd name="connsiteY20" fmla="*/ 130175 h 1949450"/>
                        <a:gd name="connsiteX21" fmla="*/ 3835400 w 6654800"/>
                        <a:gd name="connsiteY21" fmla="*/ 114300 h 1949450"/>
                        <a:gd name="connsiteX22" fmla="*/ 3921125 w 6654800"/>
                        <a:gd name="connsiteY22" fmla="*/ 92075 h 1949450"/>
                        <a:gd name="connsiteX23" fmla="*/ 4006850 w 6654800"/>
                        <a:gd name="connsiteY23" fmla="*/ 76200 h 1949450"/>
                        <a:gd name="connsiteX24" fmla="*/ 4105275 w 6654800"/>
                        <a:gd name="connsiteY24" fmla="*/ 60325 h 1949450"/>
                        <a:gd name="connsiteX25" fmla="*/ 4159250 w 6654800"/>
                        <a:gd name="connsiteY25" fmla="*/ 53975 h 1949450"/>
                        <a:gd name="connsiteX26" fmla="*/ 4216400 w 6654800"/>
                        <a:gd name="connsiteY26" fmla="*/ 47625 h 1949450"/>
                        <a:gd name="connsiteX27" fmla="*/ 4279900 w 6654800"/>
                        <a:gd name="connsiteY27" fmla="*/ 47625 h 1949450"/>
                        <a:gd name="connsiteX28" fmla="*/ 4349750 w 6654800"/>
                        <a:gd name="connsiteY28" fmla="*/ 44450 h 1949450"/>
                        <a:gd name="connsiteX29" fmla="*/ 4441825 w 6654800"/>
                        <a:gd name="connsiteY29" fmla="*/ 47625 h 1949450"/>
                        <a:gd name="connsiteX30" fmla="*/ 4527550 w 6654800"/>
                        <a:gd name="connsiteY30" fmla="*/ 50800 h 1949450"/>
                        <a:gd name="connsiteX31" fmla="*/ 4572000 w 6654800"/>
                        <a:gd name="connsiteY31" fmla="*/ 57150 h 1949450"/>
                        <a:gd name="connsiteX32" fmla="*/ 4610100 w 6654800"/>
                        <a:gd name="connsiteY32" fmla="*/ 63500 h 1949450"/>
                        <a:gd name="connsiteX33" fmla="*/ 4648200 w 6654800"/>
                        <a:gd name="connsiteY33" fmla="*/ 76200 h 1949450"/>
                        <a:gd name="connsiteX34" fmla="*/ 4679950 w 6654800"/>
                        <a:gd name="connsiteY34" fmla="*/ 88900 h 1949450"/>
                        <a:gd name="connsiteX35" fmla="*/ 4711700 w 6654800"/>
                        <a:gd name="connsiteY35" fmla="*/ 104775 h 1949450"/>
                        <a:gd name="connsiteX36" fmla="*/ 4740275 w 6654800"/>
                        <a:gd name="connsiteY36" fmla="*/ 123825 h 1949450"/>
                        <a:gd name="connsiteX37" fmla="*/ 4765675 w 6654800"/>
                        <a:gd name="connsiteY37" fmla="*/ 146050 h 1949450"/>
                        <a:gd name="connsiteX38" fmla="*/ 4784725 w 6654800"/>
                        <a:gd name="connsiteY38" fmla="*/ 174625 h 1949450"/>
                        <a:gd name="connsiteX39" fmla="*/ 4803775 w 6654800"/>
                        <a:gd name="connsiteY39" fmla="*/ 209550 h 1949450"/>
                        <a:gd name="connsiteX40" fmla="*/ 4813300 w 6654800"/>
                        <a:gd name="connsiteY40" fmla="*/ 247650 h 1949450"/>
                        <a:gd name="connsiteX41" fmla="*/ 4822825 w 6654800"/>
                        <a:gd name="connsiteY41" fmla="*/ 288925 h 1949450"/>
                        <a:gd name="connsiteX42" fmla="*/ 4826000 w 6654800"/>
                        <a:gd name="connsiteY42" fmla="*/ 339725 h 1949450"/>
                        <a:gd name="connsiteX43" fmla="*/ 4819650 w 6654800"/>
                        <a:gd name="connsiteY43" fmla="*/ 390525 h 1949450"/>
                        <a:gd name="connsiteX44" fmla="*/ 4816475 w 6654800"/>
                        <a:gd name="connsiteY44" fmla="*/ 415925 h 1949450"/>
                        <a:gd name="connsiteX45" fmla="*/ 4810125 w 6654800"/>
                        <a:gd name="connsiteY45" fmla="*/ 441325 h 1949450"/>
                        <a:gd name="connsiteX46" fmla="*/ 4800600 w 6654800"/>
                        <a:gd name="connsiteY46" fmla="*/ 466725 h 1949450"/>
                        <a:gd name="connsiteX47" fmla="*/ 4787900 w 6654800"/>
                        <a:gd name="connsiteY47" fmla="*/ 492125 h 1949450"/>
                        <a:gd name="connsiteX48" fmla="*/ 4772025 w 6654800"/>
                        <a:gd name="connsiteY48" fmla="*/ 514350 h 1949450"/>
                        <a:gd name="connsiteX49" fmla="*/ 4749800 w 6654800"/>
                        <a:gd name="connsiteY49" fmla="*/ 539750 h 1949450"/>
                        <a:gd name="connsiteX50" fmla="*/ 4727575 w 6654800"/>
                        <a:gd name="connsiteY50" fmla="*/ 558800 h 1949450"/>
                        <a:gd name="connsiteX51" fmla="*/ 4699000 w 6654800"/>
                        <a:gd name="connsiteY51" fmla="*/ 577850 h 1949450"/>
                        <a:gd name="connsiteX52" fmla="*/ 4664075 w 6654800"/>
                        <a:gd name="connsiteY52" fmla="*/ 596900 h 1949450"/>
                        <a:gd name="connsiteX53" fmla="*/ 4625975 w 6654800"/>
                        <a:gd name="connsiteY53" fmla="*/ 612775 h 1949450"/>
                        <a:gd name="connsiteX54" fmla="*/ 4581525 w 6654800"/>
                        <a:gd name="connsiteY54" fmla="*/ 625475 h 1949450"/>
                        <a:gd name="connsiteX55" fmla="*/ 4530725 w 6654800"/>
                        <a:gd name="connsiteY55" fmla="*/ 638175 h 1949450"/>
                        <a:gd name="connsiteX56" fmla="*/ 4476750 w 6654800"/>
                        <a:gd name="connsiteY56" fmla="*/ 644525 h 1949450"/>
                        <a:gd name="connsiteX57" fmla="*/ 4413250 w 6654800"/>
                        <a:gd name="connsiteY57" fmla="*/ 650875 h 1949450"/>
                        <a:gd name="connsiteX58" fmla="*/ 4295775 w 6654800"/>
                        <a:gd name="connsiteY58" fmla="*/ 657225 h 1949450"/>
                        <a:gd name="connsiteX59" fmla="*/ 4213225 w 6654800"/>
                        <a:gd name="connsiteY59" fmla="*/ 660400 h 1949450"/>
                        <a:gd name="connsiteX60" fmla="*/ 4149725 w 6654800"/>
                        <a:gd name="connsiteY60" fmla="*/ 660400 h 1949450"/>
                        <a:gd name="connsiteX61" fmla="*/ 4095750 w 6654800"/>
                        <a:gd name="connsiteY61" fmla="*/ 660400 h 1949450"/>
                        <a:gd name="connsiteX62" fmla="*/ 3984625 w 6654800"/>
                        <a:gd name="connsiteY62" fmla="*/ 654050 h 1949450"/>
                        <a:gd name="connsiteX63" fmla="*/ 3905250 w 6654800"/>
                        <a:gd name="connsiteY63" fmla="*/ 650875 h 1949450"/>
                        <a:gd name="connsiteX64" fmla="*/ 3797300 w 6654800"/>
                        <a:gd name="connsiteY64" fmla="*/ 650875 h 1949450"/>
                        <a:gd name="connsiteX65" fmla="*/ 3660775 w 6654800"/>
                        <a:gd name="connsiteY65" fmla="*/ 654050 h 1949450"/>
                        <a:gd name="connsiteX66" fmla="*/ 3562350 w 6654800"/>
                        <a:gd name="connsiteY66" fmla="*/ 660400 h 1949450"/>
                        <a:gd name="connsiteX67" fmla="*/ 3482975 w 6654800"/>
                        <a:gd name="connsiteY67" fmla="*/ 669925 h 1949450"/>
                        <a:gd name="connsiteX68" fmla="*/ 3451225 w 6654800"/>
                        <a:gd name="connsiteY68" fmla="*/ 676275 h 1949450"/>
                        <a:gd name="connsiteX69" fmla="*/ 3422650 w 6654800"/>
                        <a:gd name="connsiteY69" fmla="*/ 685800 h 1949450"/>
                        <a:gd name="connsiteX70" fmla="*/ 3368675 w 6654800"/>
                        <a:gd name="connsiteY70" fmla="*/ 704850 h 1949450"/>
                        <a:gd name="connsiteX71" fmla="*/ 3314700 w 6654800"/>
                        <a:gd name="connsiteY71" fmla="*/ 733425 h 1949450"/>
                        <a:gd name="connsiteX72" fmla="*/ 3251200 w 6654800"/>
                        <a:gd name="connsiteY72" fmla="*/ 765175 h 1949450"/>
                        <a:gd name="connsiteX73" fmla="*/ 3168650 w 6654800"/>
                        <a:gd name="connsiteY73" fmla="*/ 803275 h 1949450"/>
                        <a:gd name="connsiteX74" fmla="*/ 3340100 w 6654800"/>
                        <a:gd name="connsiteY74" fmla="*/ 847725 h 1949450"/>
                        <a:gd name="connsiteX75" fmla="*/ 3419475 w 6654800"/>
                        <a:gd name="connsiteY75" fmla="*/ 869950 h 1949450"/>
                        <a:gd name="connsiteX76" fmla="*/ 3498850 w 6654800"/>
                        <a:gd name="connsiteY76" fmla="*/ 895350 h 1949450"/>
                        <a:gd name="connsiteX77" fmla="*/ 3584575 w 6654800"/>
                        <a:gd name="connsiteY77" fmla="*/ 923925 h 1949450"/>
                        <a:gd name="connsiteX78" fmla="*/ 3676650 w 6654800"/>
                        <a:gd name="connsiteY78" fmla="*/ 962025 h 1949450"/>
                        <a:gd name="connsiteX79" fmla="*/ 3781425 w 6654800"/>
                        <a:gd name="connsiteY79" fmla="*/ 1009650 h 1949450"/>
                        <a:gd name="connsiteX80" fmla="*/ 3898900 w 6654800"/>
                        <a:gd name="connsiteY80" fmla="*/ 1069975 h 1949450"/>
                        <a:gd name="connsiteX81" fmla="*/ 3965575 w 6654800"/>
                        <a:gd name="connsiteY81" fmla="*/ 1063625 h 1949450"/>
                        <a:gd name="connsiteX82" fmla="*/ 4035425 w 6654800"/>
                        <a:gd name="connsiteY82" fmla="*/ 1057275 h 1949450"/>
                        <a:gd name="connsiteX83" fmla="*/ 4102100 w 6654800"/>
                        <a:gd name="connsiteY83" fmla="*/ 1054100 h 1949450"/>
                        <a:gd name="connsiteX84" fmla="*/ 4168775 w 6654800"/>
                        <a:gd name="connsiteY84" fmla="*/ 1054100 h 1949450"/>
                        <a:gd name="connsiteX85" fmla="*/ 4298950 w 6654800"/>
                        <a:gd name="connsiteY85" fmla="*/ 1057275 h 1949450"/>
                        <a:gd name="connsiteX86" fmla="*/ 4429125 w 6654800"/>
                        <a:gd name="connsiteY86" fmla="*/ 1063625 h 1949450"/>
                        <a:gd name="connsiteX87" fmla="*/ 4559300 w 6654800"/>
                        <a:gd name="connsiteY87" fmla="*/ 1073150 h 1949450"/>
                        <a:gd name="connsiteX88" fmla="*/ 4683125 w 6654800"/>
                        <a:gd name="connsiteY88" fmla="*/ 1085850 h 1949450"/>
                        <a:gd name="connsiteX89" fmla="*/ 4806950 w 6654800"/>
                        <a:gd name="connsiteY89" fmla="*/ 1098550 h 1949450"/>
                        <a:gd name="connsiteX90" fmla="*/ 4927600 w 6654800"/>
                        <a:gd name="connsiteY90" fmla="*/ 1108075 h 1949450"/>
                        <a:gd name="connsiteX91" fmla="*/ 5022850 w 6654800"/>
                        <a:gd name="connsiteY91" fmla="*/ 1082675 h 1949450"/>
                        <a:gd name="connsiteX92" fmla="*/ 5108575 w 6654800"/>
                        <a:gd name="connsiteY92" fmla="*/ 1057275 h 1949450"/>
                        <a:gd name="connsiteX93" fmla="*/ 5267325 w 6654800"/>
                        <a:gd name="connsiteY93" fmla="*/ 1012825 h 1949450"/>
                        <a:gd name="connsiteX94" fmla="*/ 5346700 w 6654800"/>
                        <a:gd name="connsiteY94" fmla="*/ 993775 h 1949450"/>
                        <a:gd name="connsiteX95" fmla="*/ 5432425 w 6654800"/>
                        <a:gd name="connsiteY95" fmla="*/ 974725 h 1949450"/>
                        <a:gd name="connsiteX96" fmla="*/ 5527675 w 6654800"/>
                        <a:gd name="connsiteY96" fmla="*/ 962025 h 1949450"/>
                        <a:gd name="connsiteX97" fmla="*/ 5638800 w 6654800"/>
                        <a:gd name="connsiteY97" fmla="*/ 952500 h 1949450"/>
                        <a:gd name="connsiteX98" fmla="*/ 5803900 w 6654800"/>
                        <a:gd name="connsiteY98" fmla="*/ 822325 h 1949450"/>
                        <a:gd name="connsiteX99" fmla="*/ 5892800 w 6654800"/>
                        <a:gd name="connsiteY99" fmla="*/ 755650 h 1949450"/>
                        <a:gd name="connsiteX100" fmla="*/ 5937250 w 6654800"/>
                        <a:gd name="connsiteY100" fmla="*/ 723900 h 1949450"/>
                        <a:gd name="connsiteX101" fmla="*/ 5984875 w 6654800"/>
                        <a:gd name="connsiteY101" fmla="*/ 692150 h 1949450"/>
                        <a:gd name="connsiteX102" fmla="*/ 6029325 w 6654800"/>
                        <a:gd name="connsiteY102" fmla="*/ 666750 h 1949450"/>
                        <a:gd name="connsiteX103" fmla="*/ 6076950 w 6654800"/>
                        <a:gd name="connsiteY103" fmla="*/ 641350 h 1949450"/>
                        <a:gd name="connsiteX104" fmla="*/ 6124575 w 6654800"/>
                        <a:gd name="connsiteY104" fmla="*/ 622300 h 1949450"/>
                        <a:gd name="connsiteX105" fmla="*/ 6172200 w 6654800"/>
                        <a:gd name="connsiteY105" fmla="*/ 603250 h 1949450"/>
                        <a:gd name="connsiteX106" fmla="*/ 6219825 w 6654800"/>
                        <a:gd name="connsiteY106" fmla="*/ 590550 h 1949450"/>
                        <a:gd name="connsiteX107" fmla="*/ 6267450 w 6654800"/>
                        <a:gd name="connsiteY107" fmla="*/ 584200 h 1949450"/>
                        <a:gd name="connsiteX108" fmla="*/ 6315075 w 6654800"/>
                        <a:gd name="connsiteY108" fmla="*/ 584200 h 1949450"/>
                        <a:gd name="connsiteX109" fmla="*/ 6362700 w 6654800"/>
                        <a:gd name="connsiteY109" fmla="*/ 587375 h 1949450"/>
                        <a:gd name="connsiteX110" fmla="*/ 6388100 w 6654800"/>
                        <a:gd name="connsiteY110" fmla="*/ 593725 h 1949450"/>
                        <a:gd name="connsiteX111" fmla="*/ 6413500 w 6654800"/>
                        <a:gd name="connsiteY111" fmla="*/ 603250 h 1949450"/>
                        <a:gd name="connsiteX112" fmla="*/ 6438900 w 6654800"/>
                        <a:gd name="connsiteY112" fmla="*/ 612775 h 1949450"/>
                        <a:gd name="connsiteX113" fmla="*/ 6464300 w 6654800"/>
                        <a:gd name="connsiteY113" fmla="*/ 625475 h 1949450"/>
                        <a:gd name="connsiteX114" fmla="*/ 6515100 w 6654800"/>
                        <a:gd name="connsiteY114" fmla="*/ 657225 h 1949450"/>
                        <a:gd name="connsiteX115" fmla="*/ 6559550 w 6654800"/>
                        <a:gd name="connsiteY115" fmla="*/ 688975 h 1949450"/>
                        <a:gd name="connsiteX116" fmla="*/ 6597650 w 6654800"/>
                        <a:gd name="connsiteY116" fmla="*/ 717550 h 1949450"/>
                        <a:gd name="connsiteX117" fmla="*/ 6629400 w 6654800"/>
                        <a:gd name="connsiteY117" fmla="*/ 746125 h 1949450"/>
                        <a:gd name="connsiteX118" fmla="*/ 6654800 w 6654800"/>
                        <a:gd name="connsiteY118" fmla="*/ 771525 h 1949450"/>
                        <a:gd name="connsiteX119" fmla="*/ 6613525 w 6654800"/>
                        <a:gd name="connsiteY119" fmla="*/ 803275 h 1949450"/>
                        <a:gd name="connsiteX120" fmla="*/ 6530975 w 6654800"/>
                        <a:gd name="connsiteY120" fmla="*/ 866775 h 1949450"/>
                        <a:gd name="connsiteX121" fmla="*/ 6384925 w 6654800"/>
                        <a:gd name="connsiteY121" fmla="*/ 974725 h 1949450"/>
                        <a:gd name="connsiteX122" fmla="*/ 6359525 w 6654800"/>
                        <a:gd name="connsiteY122" fmla="*/ 1019175 h 1949450"/>
                        <a:gd name="connsiteX123" fmla="*/ 6337300 w 6654800"/>
                        <a:gd name="connsiteY123" fmla="*/ 1050925 h 1949450"/>
                        <a:gd name="connsiteX124" fmla="*/ 6324600 w 6654800"/>
                        <a:gd name="connsiteY124" fmla="*/ 1060450 h 1949450"/>
                        <a:gd name="connsiteX125" fmla="*/ 6318250 w 6654800"/>
                        <a:gd name="connsiteY125" fmla="*/ 1063625 h 1949450"/>
                        <a:gd name="connsiteX126" fmla="*/ 6229350 w 6654800"/>
                        <a:gd name="connsiteY126" fmla="*/ 1136650 h 1949450"/>
                        <a:gd name="connsiteX127" fmla="*/ 6137275 w 6654800"/>
                        <a:gd name="connsiteY127" fmla="*/ 1219200 h 1949450"/>
                        <a:gd name="connsiteX128" fmla="*/ 6022975 w 6654800"/>
                        <a:gd name="connsiteY128" fmla="*/ 1317625 h 1949450"/>
                        <a:gd name="connsiteX129" fmla="*/ 5886450 w 6654800"/>
                        <a:gd name="connsiteY129" fmla="*/ 1425575 h 1949450"/>
                        <a:gd name="connsiteX130" fmla="*/ 5845175 w 6654800"/>
                        <a:gd name="connsiteY130" fmla="*/ 1431925 h 1949450"/>
                        <a:gd name="connsiteX131" fmla="*/ 5800725 w 6654800"/>
                        <a:gd name="connsiteY131" fmla="*/ 1444625 h 1949450"/>
                        <a:gd name="connsiteX132" fmla="*/ 5753100 w 6654800"/>
                        <a:gd name="connsiteY132" fmla="*/ 1457325 h 1949450"/>
                        <a:gd name="connsiteX133" fmla="*/ 5699125 w 6654800"/>
                        <a:gd name="connsiteY133" fmla="*/ 1473200 h 1949450"/>
                        <a:gd name="connsiteX134" fmla="*/ 5588000 w 6654800"/>
                        <a:gd name="connsiteY134" fmla="*/ 1514475 h 1949450"/>
                        <a:gd name="connsiteX135" fmla="*/ 5470525 w 6654800"/>
                        <a:gd name="connsiteY135" fmla="*/ 1562100 h 1949450"/>
                        <a:gd name="connsiteX136" fmla="*/ 5349875 w 6654800"/>
                        <a:gd name="connsiteY136" fmla="*/ 1616075 h 1949450"/>
                        <a:gd name="connsiteX137" fmla="*/ 5238750 w 6654800"/>
                        <a:gd name="connsiteY137" fmla="*/ 1670050 h 1949450"/>
                        <a:gd name="connsiteX138" fmla="*/ 5137150 w 6654800"/>
                        <a:gd name="connsiteY138" fmla="*/ 1720850 h 1949450"/>
                        <a:gd name="connsiteX139" fmla="*/ 5051425 w 6654800"/>
                        <a:gd name="connsiteY139" fmla="*/ 1765300 h 1949450"/>
                        <a:gd name="connsiteX140" fmla="*/ 4975225 w 6654800"/>
                        <a:gd name="connsiteY140" fmla="*/ 1765300 h 1949450"/>
                        <a:gd name="connsiteX141" fmla="*/ 4899025 w 6654800"/>
                        <a:gd name="connsiteY141" fmla="*/ 1762125 h 1949450"/>
                        <a:gd name="connsiteX142" fmla="*/ 4816475 w 6654800"/>
                        <a:gd name="connsiteY142" fmla="*/ 1765300 h 1949450"/>
                        <a:gd name="connsiteX143" fmla="*/ 4733925 w 6654800"/>
                        <a:gd name="connsiteY143" fmla="*/ 1768475 h 1949450"/>
                        <a:gd name="connsiteX144" fmla="*/ 4559300 w 6654800"/>
                        <a:gd name="connsiteY144" fmla="*/ 1784350 h 1949450"/>
                        <a:gd name="connsiteX145" fmla="*/ 4381500 w 6654800"/>
                        <a:gd name="connsiteY145" fmla="*/ 1806575 h 1949450"/>
                        <a:gd name="connsiteX146" fmla="*/ 4200525 w 6654800"/>
                        <a:gd name="connsiteY146" fmla="*/ 1835150 h 1949450"/>
                        <a:gd name="connsiteX147" fmla="*/ 4022725 w 6654800"/>
                        <a:gd name="connsiteY147" fmla="*/ 1870075 h 1949450"/>
                        <a:gd name="connsiteX148" fmla="*/ 3854450 w 6654800"/>
                        <a:gd name="connsiteY148" fmla="*/ 1908175 h 1949450"/>
                        <a:gd name="connsiteX149" fmla="*/ 3695700 w 6654800"/>
                        <a:gd name="connsiteY149" fmla="*/ 1949450 h 1949450"/>
                        <a:gd name="connsiteX150" fmla="*/ 3590925 w 6654800"/>
                        <a:gd name="connsiteY150" fmla="*/ 1933575 h 1949450"/>
                        <a:gd name="connsiteX151" fmla="*/ 3492500 w 6654800"/>
                        <a:gd name="connsiteY151" fmla="*/ 1924050 h 1949450"/>
                        <a:gd name="connsiteX152" fmla="*/ 3311525 w 6654800"/>
                        <a:gd name="connsiteY152" fmla="*/ 1908175 h 1949450"/>
                        <a:gd name="connsiteX153" fmla="*/ 3117850 w 6654800"/>
                        <a:gd name="connsiteY153" fmla="*/ 1892300 h 1949450"/>
                        <a:gd name="connsiteX154" fmla="*/ 3006725 w 6654800"/>
                        <a:gd name="connsiteY154" fmla="*/ 1882775 h 1949450"/>
                        <a:gd name="connsiteX155" fmla="*/ 2882900 w 6654800"/>
                        <a:gd name="connsiteY155" fmla="*/ 1870075 h 1949450"/>
                        <a:gd name="connsiteX156" fmla="*/ 2740025 w 6654800"/>
                        <a:gd name="connsiteY156" fmla="*/ 1847850 h 1949450"/>
                        <a:gd name="connsiteX157" fmla="*/ 2578100 w 6654800"/>
                        <a:gd name="connsiteY157" fmla="*/ 1822450 h 1949450"/>
                        <a:gd name="connsiteX158" fmla="*/ 2387600 w 6654800"/>
                        <a:gd name="connsiteY158" fmla="*/ 1787525 h 1949450"/>
                        <a:gd name="connsiteX159" fmla="*/ 2171700 w 6654800"/>
                        <a:gd name="connsiteY159" fmla="*/ 1743075 h 1949450"/>
                        <a:gd name="connsiteX160" fmla="*/ 1920875 w 6654800"/>
                        <a:gd name="connsiteY160" fmla="*/ 1689100 h 1949450"/>
                        <a:gd name="connsiteX161" fmla="*/ 1635125 w 6654800"/>
                        <a:gd name="connsiteY161" fmla="*/ 1622425 h 1949450"/>
                        <a:gd name="connsiteX162" fmla="*/ 1308100 w 6654800"/>
                        <a:gd name="connsiteY162" fmla="*/ 1543050 h 1949450"/>
                        <a:gd name="connsiteX163" fmla="*/ 936625 w 6654800"/>
                        <a:gd name="connsiteY163" fmla="*/ 1450975 h 1949450"/>
                        <a:gd name="connsiteX164" fmla="*/ 812800 w 6654800"/>
                        <a:gd name="connsiteY164" fmla="*/ 1450975 h 1949450"/>
                        <a:gd name="connsiteX165" fmla="*/ 812800 w 6654800"/>
                        <a:gd name="connsiteY165" fmla="*/ 428625 h 1949450"/>
                        <a:gd name="connsiteX166" fmla="*/ 948267 w 6654800"/>
                        <a:gd name="connsiteY166" fmla="*/ 428625 h 1949450"/>
                        <a:gd name="connsiteX167" fmla="*/ 1006475 w 6654800"/>
                        <a:gd name="connsiteY167" fmla="*/ 412750 h 1949450"/>
                        <a:gd name="connsiteX168" fmla="*/ 1069975 w 6654800"/>
                        <a:gd name="connsiteY168" fmla="*/ 390525 h 1949450"/>
                        <a:gd name="connsiteX169" fmla="*/ 1127125 w 6654800"/>
                        <a:gd name="connsiteY169" fmla="*/ 365125 h 1949450"/>
                        <a:gd name="connsiteX170" fmla="*/ 1184275 w 6654800"/>
                        <a:gd name="connsiteY170" fmla="*/ 336550 h 1949450"/>
                        <a:gd name="connsiteX171" fmla="*/ 1235075 w 6654800"/>
                        <a:gd name="connsiteY171" fmla="*/ 307975 h 1949450"/>
                        <a:gd name="connsiteX172" fmla="*/ 1285875 w 6654800"/>
                        <a:gd name="connsiteY172" fmla="*/ 279400 h 1949450"/>
                        <a:gd name="connsiteX173" fmla="*/ 1384300 w 6654800"/>
                        <a:gd name="connsiteY173" fmla="*/ 219075 h 1949450"/>
                        <a:gd name="connsiteX174" fmla="*/ 1489075 w 6654800"/>
                        <a:gd name="connsiteY174" fmla="*/ 158750 h 1949450"/>
                        <a:gd name="connsiteX175" fmla="*/ 1543050 w 6654800"/>
                        <a:gd name="connsiteY175" fmla="*/ 130175 h 1949450"/>
                        <a:gd name="connsiteX176" fmla="*/ 1600200 w 6654800"/>
                        <a:gd name="connsiteY176" fmla="*/ 101600 h 1949450"/>
                        <a:gd name="connsiteX177" fmla="*/ 1663700 w 6654800"/>
                        <a:gd name="connsiteY177" fmla="*/ 76200 h 1949450"/>
                        <a:gd name="connsiteX178" fmla="*/ 1730375 w 6654800"/>
                        <a:gd name="connsiteY178" fmla="*/ 57150 h 1949450"/>
                        <a:gd name="connsiteX179" fmla="*/ 1803400 w 6654800"/>
                        <a:gd name="connsiteY179" fmla="*/ 38100 h 1949450"/>
                        <a:gd name="connsiteX180" fmla="*/ 1885950 w 6654800"/>
                        <a:gd name="connsiteY180" fmla="*/ 22225 h 1949450"/>
                        <a:gd name="connsiteX181" fmla="*/ 2003425 w 6654800"/>
                        <a:gd name="connsiteY181" fmla="*/ 9525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6654800" h="1949450">
                          <a:moveTo>
                            <a:pt x="0" y="136525"/>
                          </a:moveTo>
                          <a:lnTo>
                            <a:pt x="736600" y="136525"/>
                          </a:lnTo>
                          <a:lnTo>
                            <a:pt x="736600" y="1654175"/>
                          </a:lnTo>
                          <a:lnTo>
                            <a:pt x="0" y="1654175"/>
                          </a:lnTo>
                          <a:close/>
                          <a:moveTo>
                            <a:pt x="2120900" y="0"/>
                          </a:moveTo>
                          <a:lnTo>
                            <a:pt x="2235200" y="0"/>
                          </a:lnTo>
                          <a:lnTo>
                            <a:pt x="2349500" y="6350"/>
                          </a:lnTo>
                          <a:lnTo>
                            <a:pt x="2463800" y="15875"/>
                          </a:lnTo>
                          <a:lnTo>
                            <a:pt x="2578100" y="34925"/>
                          </a:lnTo>
                          <a:lnTo>
                            <a:pt x="2695575" y="60325"/>
                          </a:lnTo>
                          <a:lnTo>
                            <a:pt x="2813050" y="92075"/>
                          </a:lnTo>
                          <a:lnTo>
                            <a:pt x="2889250" y="114300"/>
                          </a:lnTo>
                          <a:lnTo>
                            <a:pt x="2968625" y="136525"/>
                          </a:lnTo>
                          <a:lnTo>
                            <a:pt x="3048000" y="152400"/>
                          </a:lnTo>
                          <a:lnTo>
                            <a:pt x="3133725" y="168275"/>
                          </a:lnTo>
                          <a:lnTo>
                            <a:pt x="3225800" y="174625"/>
                          </a:lnTo>
                          <a:lnTo>
                            <a:pt x="3327400" y="177800"/>
                          </a:lnTo>
                          <a:lnTo>
                            <a:pt x="3438525" y="171450"/>
                          </a:lnTo>
                          <a:lnTo>
                            <a:pt x="3559175" y="158750"/>
                          </a:lnTo>
                          <a:lnTo>
                            <a:pt x="3660775" y="146050"/>
                          </a:lnTo>
                          <a:lnTo>
                            <a:pt x="3752850" y="130175"/>
                          </a:lnTo>
                          <a:lnTo>
                            <a:pt x="3835400" y="114300"/>
                          </a:lnTo>
                          <a:lnTo>
                            <a:pt x="3921125" y="92075"/>
                          </a:lnTo>
                          <a:lnTo>
                            <a:pt x="4006850" y="76200"/>
                          </a:lnTo>
                          <a:lnTo>
                            <a:pt x="4105275" y="60325"/>
                          </a:lnTo>
                          <a:lnTo>
                            <a:pt x="4159250" y="53975"/>
                          </a:lnTo>
                          <a:lnTo>
                            <a:pt x="4216400" y="47625"/>
                          </a:lnTo>
                          <a:lnTo>
                            <a:pt x="4279900" y="47625"/>
                          </a:lnTo>
                          <a:lnTo>
                            <a:pt x="4349750" y="44450"/>
                          </a:lnTo>
                          <a:lnTo>
                            <a:pt x="4441825" y="47625"/>
                          </a:lnTo>
                          <a:lnTo>
                            <a:pt x="4527550" y="50800"/>
                          </a:lnTo>
                          <a:lnTo>
                            <a:pt x="4572000" y="57150"/>
                          </a:lnTo>
                          <a:lnTo>
                            <a:pt x="4610100" y="63500"/>
                          </a:lnTo>
                          <a:lnTo>
                            <a:pt x="4648200" y="76200"/>
                          </a:lnTo>
                          <a:lnTo>
                            <a:pt x="4679950" y="88900"/>
                          </a:lnTo>
                          <a:lnTo>
                            <a:pt x="4711700" y="104775"/>
                          </a:lnTo>
                          <a:lnTo>
                            <a:pt x="4740275" y="123825"/>
                          </a:lnTo>
                          <a:lnTo>
                            <a:pt x="4765675" y="146050"/>
                          </a:lnTo>
                          <a:lnTo>
                            <a:pt x="4784725" y="174625"/>
                          </a:lnTo>
                          <a:lnTo>
                            <a:pt x="4803775" y="209550"/>
                          </a:lnTo>
                          <a:lnTo>
                            <a:pt x="4813300" y="247650"/>
                          </a:lnTo>
                          <a:lnTo>
                            <a:pt x="4822825" y="288925"/>
                          </a:lnTo>
                          <a:lnTo>
                            <a:pt x="4826000" y="339725"/>
                          </a:lnTo>
                          <a:lnTo>
                            <a:pt x="4819650" y="390525"/>
                          </a:lnTo>
                          <a:lnTo>
                            <a:pt x="4816475" y="415925"/>
                          </a:lnTo>
                          <a:lnTo>
                            <a:pt x="4810125" y="441325"/>
                          </a:lnTo>
                          <a:lnTo>
                            <a:pt x="4800600" y="466725"/>
                          </a:lnTo>
                          <a:lnTo>
                            <a:pt x="4787900" y="492125"/>
                          </a:lnTo>
                          <a:lnTo>
                            <a:pt x="4772025" y="514350"/>
                          </a:lnTo>
                          <a:lnTo>
                            <a:pt x="4749800" y="539750"/>
                          </a:lnTo>
                          <a:lnTo>
                            <a:pt x="4727575" y="558800"/>
                          </a:lnTo>
                          <a:lnTo>
                            <a:pt x="4699000" y="577850"/>
                          </a:lnTo>
                          <a:lnTo>
                            <a:pt x="4664075" y="596900"/>
                          </a:lnTo>
                          <a:lnTo>
                            <a:pt x="4625975" y="612775"/>
                          </a:lnTo>
                          <a:lnTo>
                            <a:pt x="4581525" y="625475"/>
                          </a:lnTo>
                          <a:lnTo>
                            <a:pt x="4530725" y="638175"/>
                          </a:lnTo>
                          <a:lnTo>
                            <a:pt x="4476750" y="644525"/>
                          </a:lnTo>
                          <a:lnTo>
                            <a:pt x="4413250" y="650875"/>
                          </a:lnTo>
                          <a:lnTo>
                            <a:pt x="4295775" y="657225"/>
                          </a:lnTo>
                          <a:lnTo>
                            <a:pt x="4213225" y="660400"/>
                          </a:lnTo>
                          <a:lnTo>
                            <a:pt x="4149725" y="660400"/>
                          </a:lnTo>
                          <a:lnTo>
                            <a:pt x="4095750" y="660400"/>
                          </a:lnTo>
                          <a:lnTo>
                            <a:pt x="3984625" y="654050"/>
                          </a:lnTo>
                          <a:lnTo>
                            <a:pt x="3905250" y="650875"/>
                          </a:lnTo>
                          <a:lnTo>
                            <a:pt x="3797300" y="650875"/>
                          </a:lnTo>
                          <a:lnTo>
                            <a:pt x="3660775" y="654050"/>
                          </a:lnTo>
                          <a:lnTo>
                            <a:pt x="3562350" y="660400"/>
                          </a:lnTo>
                          <a:lnTo>
                            <a:pt x="3482975" y="669925"/>
                          </a:lnTo>
                          <a:lnTo>
                            <a:pt x="3451225" y="676275"/>
                          </a:lnTo>
                          <a:lnTo>
                            <a:pt x="3422650" y="685800"/>
                          </a:lnTo>
                          <a:lnTo>
                            <a:pt x="3368675" y="704850"/>
                          </a:lnTo>
                          <a:lnTo>
                            <a:pt x="3314700" y="733425"/>
                          </a:lnTo>
                          <a:lnTo>
                            <a:pt x="3251200" y="765175"/>
                          </a:lnTo>
                          <a:lnTo>
                            <a:pt x="3168650" y="803275"/>
                          </a:lnTo>
                          <a:lnTo>
                            <a:pt x="3340100" y="847725"/>
                          </a:lnTo>
                          <a:lnTo>
                            <a:pt x="3419475" y="869950"/>
                          </a:lnTo>
                          <a:lnTo>
                            <a:pt x="3498850" y="895350"/>
                          </a:lnTo>
                          <a:lnTo>
                            <a:pt x="3584575" y="923925"/>
                          </a:lnTo>
                          <a:lnTo>
                            <a:pt x="3676650" y="962025"/>
                          </a:lnTo>
                          <a:lnTo>
                            <a:pt x="3781425" y="1009650"/>
                          </a:lnTo>
                          <a:lnTo>
                            <a:pt x="3898900" y="1069975"/>
                          </a:lnTo>
                          <a:lnTo>
                            <a:pt x="3965575" y="1063625"/>
                          </a:lnTo>
                          <a:lnTo>
                            <a:pt x="4035425" y="1057275"/>
                          </a:lnTo>
                          <a:lnTo>
                            <a:pt x="4102100" y="1054100"/>
                          </a:lnTo>
                          <a:lnTo>
                            <a:pt x="4168775" y="1054100"/>
                          </a:lnTo>
                          <a:lnTo>
                            <a:pt x="4298950" y="1057275"/>
                          </a:lnTo>
                          <a:lnTo>
                            <a:pt x="4429125" y="1063625"/>
                          </a:lnTo>
                          <a:lnTo>
                            <a:pt x="4559300" y="1073150"/>
                          </a:lnTo>
                          <a:lnTo>
                            <a:pt x="4683125" y="1085850"/>
                          </a:lnTo>
                          <a:lnTo>
                            <a:pt x="4806950" y="1098550"/>
                          </a:lnTo>
                          <a:lnTo>
                            <a:pt x="4927600" y="1108075"/>
                          </a:lnTo>
                          <a:lnTo>
                            <a:pt x="5022850" y="1082675"/>
                          </a:lnTo>
                          <a:lnTo>
                            <a:pt x="5108575" y="1057275"/>
                          </a:lnTo>
                          <a:lnTo>
                            <a:pt x="5267325" y="1012825"/>
                          </a:lnTo>
                          <a:lnTo>
                            <a:pt x="5346700" y="993775"/>
                          </a:lnTo>
                          <a:lnTo>
                            <a:pt x="5432425" y="974725"/>
                          </a:lnTo>
                          <a:lnTo>
                            <a:pt x="5527675" y="962025"/>
                          </a:lnTo>
                          <a:lnTo>
                            <a:pt x="5638800" y="952500"/>
                          </a:lnTo>
                          <a:lnTo>
                            <a:pt x="5803900" y="822325"/>
                          </a:lnTo>
                          <a:lnTo>
                            <a:pt x="5892800" y="755650"/>
                          </a:lnTo>
                          <a:lnTo>
                            <a:pt x="5937250" y="723900"/>
                          </a:lnTo>
                          <a:lnTo>
                            <a:pt x="5984875" y="692150"/>
                          </a:lnTo>
                          <a:lnTo>
                            <a:pt x="6029325" y="666750"/>
                          </a:lnTo>
                          <a:lnTo>
                            <a:pt x="6076950" y="641350"/>
                          </a:lnTo>
                          <a:lnTo>
                            <a:pt x="6124575" y="622300"/>
                          </a:lnTo>
                          <a:lnTo>
                            <a:pt x="6172200" y="603250"/>
                          </a:lnTo>
                          <a:lnTo>
                            <a:pt x="6219825" y="590550"/>
                          </a:lnTo>
                          <a:lnTo>
                            <a:pt x="6267450" y="584200"/>
                          </a:lnTo>
                          <a:lnTo>
                            <a:pt x="6315075" y="584200"/>
                          </a:lnTo>
                          <a:lnTo>
                            <a:pt x="6362700" y="587375"/>
                          </a:lnTo>
                          <a:lnTo>
                            <a:pt x="6388100" y="593725"/>
                          </a:lnTo>
                          <a:lnTo>
                            <a:pt x="6413500" y="603250"/>
                          </a:lnTo>
                          <a:lnTo>
                            <a:pt x="6438900" y="612775"/>
                          </a:lnTo>
                          <a:lnTo>
                            <a:pt x="6464300" y="625475"/>
                          </a:lnTo>
                          <a:lnTo>
                            <a:pt x="6515100" y="657225"/>
                          </a:lnTo>
                          <a:lnTo>
                            <a:pt x="6559550" y="688975"/>
                          </a:lnTo>
                          <a:lnTo>
                            <a:pt x="6597650" y="717550"/>
                          </a:lnTo>
                          <a:lnTo>
                            <a:pt x="6629400" y="746125"/>
                          </a:lnTo>
                          <a:lnTo>
                            <a:pt x="6654800" y="771525"/>
                          </a:lnTo>
                          <a:lnTo>
                            <a:pt x="6613525" y="803275"/>
                          </a:lnTo>
                          <a:lnTo>
                            <a:pt x="6530975" y="866775"/>
                          </a:lnTo>
                          <a:lnTo>
                            <a:pt x="6384925" y="974725"/>
                          </a:lnTo>
                          <a:lnTo>
                            <a:pt x="6359525" y="1019175"/>
                          </a:lnTo>
                          <a:lnTo>
                            <a:pt x="6337300" y="1050925"/>
                          </a:lnTo>
                          <a:lnTo>
                            <a:pt x="6324600" y="1060450"/>
                          </a:lnTo>
                          <a:lnTo>
                            <a:pt x="6318250" y="1063625"/>
                          </a:lnTo>
                          <a:lnTo>
                            <a:pt x="6229350" y="1136650"/>
                          </a:lnTo>
                          <a:lnTo>
                            <a:pt x="6137275" y="1219200"/>
                          </a:lnTo>
                          <a:lnTo>
                            <a:pt x="6022975" y="1317625"/>
                          </a:lnTo>
                          <a:lnTo>
                            <a:pt x="5886450" y="1425575"/>
                          </a:lnTo>
                          <a:lnTo>
                            <a:pt x="5845175" y="1431925"/>
                          </a:lnTo>
                          <a:lnTo>
                            <a:pt x="5800725" y="1444625"/>
                          </a:lnTo>
                          <a:lnTo>
                            <a:pt x="5753100" y="1457325"/>
                          </a:lnTo>
                          <a:lnTo>
                            <a:pt x="5699125" y="1473200"/>
                          </a:lnTo>
                          <a:lnTo>
                            <a:pt x="5588000" y="1514475"/>
                          </a:lnTo>
                          <a:lnTo>
                            <a:pt x="5470525" y="1562100"/>
                          </a:lnTo>
                          <a:lnTo>
                            <a:pt x="5349875" y="1616075"/>
                          </a:lnTo>
                          <a:lnTo>
                            <a:pt x="5238750" y="1670050"/>
                          </a:lnTo>
                          <a:lnTo>
                            <a:pt x="5137150" y="1720850"/>
                          </a:lnTo>
                          <a:lnTo>
                            <a:pt x="5051425" y="1765300"/>
                          </a:lnTo>
                          <a:lnTo>
                            <a:pt x="4975225" y="1765300"/>
                          </a:lnTo>
                          <a:lnTo>
                            <a:pt x="4899025" y="1762125"/>
                          </a:lnTo>
                          <a:lnTo>
                            <a:pt x="4816475" y="1765300"/>
                          </a:lnTo>
                          <a:lnTo>
                            <a:pt x="4733925" y="1768475"/>
                          </a:lnTo>
                          <a:lnTo>
                            <a:pt x="4559300" y="1784350"/>
                          </a:lnTo>
                          <a:lnTo>
                            <a:pt x="4381500" y="1806575"/>
                          </a:lnTo>
                          <a:lnTo>
                            <a:pt x="4200525" y="1835150"/>
                          </a:lnTo>
                          <a:lnTo>
                            <a:pt x="4022725" y="1870075"/>
                          </a:lnTo>
                          <a:lnTo>
                            <a:pt x="3854450" y="1908175"/>
                          </a:lnTo>
                          <a:lnTo>
                            <a:pt x="3695700" y="1949450"/>
                          </a:lnTo>
                          <a:lnTo>
                            <a:pt x="3590925" y="1933575"/>
                          </a:lnTo>
                          <a:lnTo>
                            <a:pt x="3492500" y="1924050"/>
                          </a:lnTo>
                          <a:lnTo>
                            <a:pt x="3311525" y="1908175"/>
                          </a:lnTo>
                          <a:lnTo>
                            <a:pt x="3117850" y="1892300"/>
                          </a:lnTo>
                          <a:lnTo>
                            <a:pt x="3006725" y="1882775"/>
                          </a:lnTo>
                          <a:lnTo>
                            <a:pt x="2882900" y="1870075"/>
                          </a:lnTo>
                          <a:lnTo>
                            <a:pt x="2740025" y="1847850"/>
                          </a:lnTo>
                          <a:lnTo>
                            <a:pt x="2578100" y="1822450"/>
                          </a:lnTo>
                          <a:lnTo>
                            <a:pt x="2387600" y="1787525"/>
                          </a:lnTo>
                          <a:lnTo>
                            <a:pt x="2171700" y="1743075"/>
                          </a:lnTo>
                          <a:lnTo>
                            <a:pt x="1920875" y="1689100"/>
                          </a:lnTo>
                          <a:lnTo>
                            <a:pt x="1635125" y="1622425"/>
                          </a:lnTo>
                          <a:lnTo>
                            <a:pt x="1308100" y="1543050"/>
                          </a:lnTo>
                          <a:lnTo>
                            <a:pt x="936625" y="1450975"/>
                          </a:lnTo>
                          <a:lnTo>
                            <a:pt x="812800" y="1450975"/>
                          </a:lnTo>
                          <a:lnTo>
                            <a:pt x="812800" y="428625"/>
                          </a:lnTo>
                          <a:lnTo>
                            <a:pt x="948267" y="428625"/>
                          </a:lnTo>
                          <a:lnTo>
                            <a:pt x="1006475" y="412750"/>
                          </a:lnTo>
                          <a:lnTo>
                            <a:pt x="1069975" y="390525"/>
                          </a:lnTo>
                          <a:lnTo>
                            <a:pt x="1127125" y="365125"/>
                          </a:lnTo>
                          <a:lnTo>
                            <a:pt x="1184275" y="336550"/>
                          </a:lnTo>
                          <a:lnTo>
                            <a:pt x="1235075" y="307975"/>
                          </a:lnTo>
                          <a:lnTo>
                            <a:pt x="1285875" y="279400"/>
                          </a:lnTo>
                          <a:lnTo>
                            <a:pt x="1384300" y="219075"/>
                          </a:lnTo>
                          <a:lnTo>
                            <a:pt x="1489075" y="158750"/>
                          </a:lnTo>
                          <a:lnTo>
                            <a:pt x="1543050" y="130175"/>
                          </a:lnTo>
                          <a:lnTo>
                            <a:pt x="1600200" y="101600"/>
                          </a:lnTo>
                          <a:lnTo>
                            <a:pt x="1663700" y="76200"/>
                          </a:lnTo>
                          <a:lnTo>
                            <a:pt x="1730375" y="57150"/>
                          </a:lnTo>
                          <a:lnTo>
                            <a:pt x="1803400" y="38100"/>
                          </a:lnTo>
                          <a:lnTo>
                            <a:pt x="1885950" y="22225"/>
                          </a:lnTo>
                          <a:lnTo>
                            <a:pt x="2003425" y="9525"/>
                          </a:ln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nvGrpSpPr>
                    <p:cNvPr id="474" name="Group 473"/>
                    <p:cNvGrpSpPr/>
                    <p:nvPr/>
                  </p:nvGrpSpPr>
                  <p:grpSpPr>
                    <a:xfrm>
                      <a:off x="5317672" y="5531474"/>
                      <a:ext cx="603068" cy="686445"/>
                      <a:chOff x="2981668" y="2145564"/>
                      <a:chExt cx="3235820" cy="3683194"/>
                    </a:xfrm>
                    <a:grpFill/>
                  </p:grpSpPr>
                  <p:sp>
                    <p:nvSpPr>
                      <p:cNvPr id="475" name="Round Diagonal Corner Rectangle 53"/>
                      <p:cNvSpPr/>
                      <p:nvPr/>
                    </p:nvSpPr>
                    <p:spPr bwMode="auto">
                      <a:xfrm>
                        <a:off x="2981668" y="2145564"/>
                        <a:ext cx="3235820" cy="3683194"/>
                      </a:xfrm>
                      <a:custGeom>
                        <a:avLst/>
                        <a:gdLst/>
                        <a:ahLst/>
                        <a:cxnLst/>
                        <a:rect l="l" t="t" r="r" b="b"/>
                        <a:pathLst>
                          <a:path w="3235820" h="3683194">
                            <a:moveTo>
                              <a:pt x="595559" y="2728977"/>
                            </a:moveTo>
                            <a:lnTo>
                              <a:pt x="778439" y="2728977"/>
                            </a:lnTo>
                            <a:lnTo>
                              <a:pt x="778439" y="2913127"/>
                            </a:lnTo>
                            <a:lnTo>
                              <a:pt x="595559" y="2913127"/>
                            </a:lnTo>
                            <a:close/>
                            <a:moveTo>
                              <a:pt x="595559" y="2243919"/>
                            </a:moveTo>
                            <a:lnTo>
                              <a:pt x="778439" y="2243919"/>
                            </a:lnTo>
                            <a:lnTo>
                              <a:pt x="778439" y="2428069"/>
                            </a:lnTo>
                            <a:lnTo>
                              <a:pt x="595559" y="2428069"/>
                            </a:lnTo>
                            <a:close/>
                            <a:moveTo>
                              <a:pt x="595559" y="1758862"/>
                            </a:moveTo>
                            <a:lnTo>
                              <a:pt x="778439" y="1758862"/>
                            </a:lnTo>
                            <a:lnTo>
                              <a:pt x="778439" y="1943012"/>
                            </a:lnTo>
                            <a:lnTo>
                              <a:pt x="595559" y="1943012"/>
                            </a:lnTo>
                            <a:close/>
                            <a:moveTo>
                              <a:pt x="595559" y="1273805"/>
                            </a:moveTo>
                            <a:lnTo>
                              <a:pt x="778439" y="1273805"/>
                            </a:lnTo>
                            <a:lnTo>
                              <a:pt x="778439" y="1457955"/>
                            </a:lnTo>
                            <a:lnTo>
                              <a:pt x="595559" y="1457955"/>
                            </a:lnTo>
                            <a:close/>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533" b="0" i="0" u="none" strike="noStrike" kern="0" cap="none" spc="-51"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476" name="Wave 8"/>
                      <p:cNvSpPr/>
                      <p:nvPr/>
                    </p:nvSpPr>
                    <p:spPr>
                      <a:xfrm>
                        <a:off x="3908425" y="3457965"/>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77" name="Wave 8"/>
                      <p:cNvSpPr/>
                      <p:nvPr/>
                    </p:nvSpPr>
                    <p:spPr>
                      <a:xfrm>
                        <a:off x="3908425" y="393779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78" name="Wave 8"/>
                      <p:cNvSpPr/>
                      <p:nvPr/>
                    </p:nvSpPr>
                    <p:spPr>
                      <a:xfrm>
                        <a:off x="3908425" y="4418301"/>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sp>
                    <p:nvSpPr>
                      <p:cNvPr id="479" name="Wave 8"/>
                      <p:cNvSpPr/>
                      <p:nvPr/>
                    </p:nvSpPr>
                    <p:spPr>
                      <a:xfrm>
                        <a:off x="3908425" y="4908839"/>
                        <a:ext cx="1768475"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533"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485" name="Rectangle 484"/>
                <p:cNvSpPr/>
                <p:nvPr/>
              </p:nvSpPr>
              <p:spPr>
                <a:xfrm>
                  <a:off x="6848971" y="1906702"/>
                  <a:ext cx="1181442" cy="118982"/>
                </a:xfrm>
                <a:prstGeom prst="rect">
                  <a:avLst/>
                </a:prstGeom>
              </p:spPr>
              <p:txBody>
                <a:bodyPr wrap="square" lIns="0" tIns="0" rIns="0" bIns="0" anchor="ctr">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53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Payment scheduled </a:t>
                  </a:r>
                </a:p>
              </p:txBody>
            </p:sp>
          </p:grpSp>
        </p:grpSp>
      </p:grpSp>
      <p:sp>
        <p:nvSpPr>
          <p:cNvPr id="319" name="Content Placeholder 8"/>
          <p:cNvSpPr txBox="1">
            <a:spLocks/>
          </p:cNvSpPr>
          <p:nvPr/>
        </p:nvSpPr>
        <p:spPr>
          <a:xfrm>
            <a:off x="480920" y="1163059"/>
            <a:ext cx="11253881" cy="401635"/>
          </a:xfrm>
          <a:prstGeom prst="rect">
            <a:avLst/>
          </a:prstGeom>
        </p:spPr>
        <p:txBody>
          <a:bodyPr vert="horz" wrap="square" lIns="0" tIns="0" rIns="0" bIns="0" rtlCol="0">
            <a:noAutofit/>
          </a:bodyPr>
          <a:lst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970"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w="3175">
                  <a:noFill/>
                </a:ln>
                <a:solidFill>
                  <a:srgbClr val="505050"/>
                </a:solidFill>
                <a:effectLst/>
                <a:uLnTx/>
                <a:uFillTx/>
                <a:latin typeface="Segoe UI Light"/>
                <a:ea typeface="+mn-ea"/>
                <a:cs typeface="Segoe UI" pitchFamily="34" charset="0"/>
              </a:rPr>
              <a:t>Bots provide clear ROI with time and cost savings and better user experiences</a:t>
            </a:r>
          </a:p>
        </p:txBody>
      </p:sp>
      <p:pic>
        <p:nvPicPr>
          <p:cNvPr id="311" name="Picture 3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322" name="Title 2">
            <a:extLst>
              <a:ext uri="{FF2B5EF4-FFF2-40B4-BE49-F238E27FC236}">
                <a16:creationId xmlns:a16="http://schemas.microsoft.com/office/drawing/2014/main" id="{C0115A17-3BBA-455E-ADD7-0DBEEBBC45C6}"/>
              </a:ext>
            </a:extLst>
          </p:cNvPr>
          <p:cNvSpPr>
            <a:spLocks noGrp="1"/>
          </p:cNvSpPr>
          <p:nvPr>
            <p:ph type="title"/>
          </p:nvPr>
        </p:nvSpPr>
        <p:spPr>
          <a:xfrm>
            <a:off x="269240" y="289511"/>
            <a:ext cx="11655840" cy="899665"/>
          </a:xfrm>
        </p:spPr>
        <p:txBody>
          <a:bodyPr/>
          <a:lstStyle/>
          <a:p>
            <a:r>
              <a:rPr lang="en-US"/>
              <a:t>Bots offer clear business value</a:t>
            </a:r>
          </a:p>
        </p:txBody>
      </p:sp>
    </p:spTree>
    <p:extLst>
      <p:ext uri="{BB962C8B-B14F-4D97-AF65-F5344CB8AC3E}">
        <p14:creationId xmlns:p14="http://schemas.microsoft.com/office/powerpoint/2010/main" val="3510069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E0DAA4-8394-4580-9E5E-05D6786E89D1}"/>
              </a:ext>
            </a:extLst>
          </p:cNvPr>
          <p:cNvSpPr>
            <a:spLocks noGrp="1"/>
          </p:cNvSpPr>
          <p:nvPr>
            <p:ph type="body" sz="quarter" idx="10"/>
          </p:nvPr>
        </p:nvSpPr>
        <p:spPr>
          <a:xfrm>
            <a:off x="269239" y="1189495"/>
            <a:ext cx="11653523" cy="4607361"/>
          </a:xfrm>
        </p:spPr>
        <p:txBody>
          <a:bodyPr/>
          <a:lstStyle/>
          <a:p>
            <a:pPr marL="0" indent="0">
              <a:buNone/>
            </a:pPr>
            <a:r>
              <a:rPr lang="en-US" sz="1765"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What? </a:t>
            </a:r>
          </a:p>
          <a:p>
            <a:pPr marL="174297" indent="-174297">
              <a:tabLst>
                <a:tab pos="1120483" algn="l"/>
              </a:tabLst>
            </a:pPr>
            <a:r>
              <a:rPr lang="en-US" sz="1765" dirty="0"/>
              <a:t>Tools for building REST websites</a:t>
            </a:r>
          </a:p>
          <a:p>
            <a:pPr marL="174297" indent="-174297">
              <a:tabLst>
                <a:tab pos="1120483" algn="l"/>
              </a:tabLst>
            </a:pPr>
            <a:r>
              <a:rPr lang="en-US" sz="1765" dirty="0"/>
              <a:t>Services to enrich</a:t>
            </a:r>
          </a:p>
          <a:p>
            <a:pPr marL="174297" indent="-174297">
              <a:tabLst>
                <a:tab pos="1120483" algn="l"/>
              </a:tabLst>
            </a:pPr>
            <a:r>
              <a:rPr lang="en-US" sz="1765" dirty="0"/>
              <a:t>Mechanisms for receive events</a:t>
            </a:r>
          </a:p>
          <a:p>
            <a:pPr marL="174297" indent="-174297">
              <a:tabLst>
                <a:tab pos="1120483" algn="l"/>
              </a:tabLst>
            </a:pPr>
            <a:r>
              <a:rPr lang="en-US" sz="1765" dirty="0"/>
              <a:t>Data to debug and tools to analyze</a:t>
            </a:r>
          </a:p>
          <a:p>
            <a:pPr marL="0" indent="0">
              <a:buNone/>
            </a:pPr>
            <a:r>
              <a:rPr lang="en-US" sz="1765"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Why? </a:t>
            </a:r>
          </a:p>
          <a:p>
            <a:pPr marL="174297" indent="-174297">
              <a:tabLst>
                <a:tab pos="1120483" algn="l"/>
              </a:tabLst>
            </a:pPr>
            <a:r>
              <a:rPr lang="en-US" sz="1765" dirty="0"/>
              <a:t>Implements standard protocols</a:t>
            </a:r>
          </a:p>
          <a:p>
            <a:pPr marL="174297" indent="-174297">
              <a:tabLst>
                <a:tab pos="1120483" algn="l"/>
              </a:tabLst>
            </a:pPr>
            <a:r>
              <a:rPr lang="en-US" sz="1765" dirty="0"/>
              <a:t>Modeling conversations is hard; tools help! </a:t>
            </a:r>
          </a:p>
          <a:p>
            <a:pPr marL="174297" indent="-174297">
              <a:tabLst>
                <a:tab pos="1120483" algn="l"/>
              </a:tabLst>
            </a:pPr>
            <a:r>
              <a:rPr lang="en-US" sz="1765" dirty="0"/>
              <a:t>UI across multiple canvases is hard; cards rock! </a:t>
            </a:r>
          </a:p>
          <a:p>
            <a:pPr marL="174297" indent="-174297">
              <a:tabLst>
                <a:tab pos="1120483" algn="l"/>
              </a:tabLst>
            </a:pPr>
            <a:r>
              <a:rPr lang="en-US" sz="1765" dirty="0"/>
              <a:t>Language understanding is hard</a:t>
            </a:r>
          </a:p>
          <a:p>
            <a:pPr marL="174297" indent="-174297">
              <a:tabLst>
                <a:tab pos="1120483" algn="l"/>
              </a:tabLst>
            </a:pPr>
            <a:r>
              <a:rPr lang="en-US" sz="1765" dirty="0"/>
              <a:t>Common and well understood patterns</a:t>
            </a:r>
          </a:p>
          <a:p>
            <a:pPr marL="0" indent="0">
              <a:buNone/>
            </a:pPr>
            <a:r>
              <a:rPr lang="en-US" sz="1765"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Goals</a:t>
            </a:r>
          </a:p>
          <a:p>
            <a:pPr marL="174297" indent="-174297">
              <a:tabLst>
                <a:tab pos="1120483" algn="l"/>
              </a:tabLst>
            </a:pPr>
            <a:r>
              <a:rPr lang="en-US" sz="1765" dirty="0"/>
              <a:t>Start simple; add complexity; no dead-ends</a:t>
            </a:r>
          </a:p>
          <a:p>
            <a:pPr marL="174297" indent="-174297">
              <a:tabLst>
                <a:tab pos="1120483" algn="l"/>
              </a:tabLst>
            </a:pPr>
            <a:r>
              <a:rPr lang="en-US" sz="1765" dirty="0"/>
              <a:t>Bot adapts to the user, based on context</a:t>
            </a:r>
          </a:p>
          <a:p>
            <a:pPr marL="174297" indent="-174297">
              <a:tabLst>
                <a:tab pos="1120483" algn="l"/>
              </a:tabLst>
            </a:pPr>
            <a:r>
              <a:rPr lang="en-US" sz="1765" dirty="0"/>
              <a:t>Composable and intelligent controls to manage complexity</a:t>
            </a:r>
          </a:p>
        </p:txBody>
      </p:sp>
      <p:sp>
        <p:nvSpPr>
          <p:cNvPr id="3" name="Title 2"/>
          <p:cNvSpPr>
            <a:spLocks noGrp="1"/>
          </p:cNvSpPr>
          <p:nvPr>
            <p:ph type="title"/>
          </p:nvPr>
        </p:nvSpPr>
        <p:spPr/>
        <p:txBody>
          <a:bodyPr/>
          <a:lstStyle/>
          <a:p>
            <a:r>
              <a:rPr lang="en-US"/>
              <a:t>What is the bot framework? </a:t>
            </a:r>
          </a:p>
        </p:txBody>
      </p:sp>
      <p:grpSp>
        <p:nvGrpSpPr>
          <p:cNvPr id="62" name="Group 61">
            <a:extLst>
              <a:ext uri="{FF2B5EF4-FFF2-40B4-BE49-F238E27FC236}">
                <a16:creationId xmlns:a16="http://schemas.microsoft.com/office/drawing/2014/main" id="{DAB30264-B4DB-4B9F-9D79-DF52A8A4E0E4}"/>
              </a:ext>
            </a:extLst>
          </p:cNvPr>
          <p:cNvGrpSpPr/>
          <p:nvPr/>
        </p:nvGrpSpPr>
        <p:grpSpPr>
          <a:xfrm>
            <a:off x="6772178" y="3239716"/>
            <a:ext cx="552625" cy="2606786"/>
            <a:chOff x="6359800" y="3374639"/>
            <a:chExt cx="578161" cy="2727239"/>
          </a:xfrm>
        </p:grpSpPr>
        <p:cxnSp>
          <p:nvCxnSpPr>
            <p:cNvPr id="59" name="Straight Connector 58">
              <a:extLst>
                <a:ext uri="{FF2B5EF4-FFF2-40B4-BE49-F238E27FC236}">
                  <a16:creationId xmlns:a16="http://schemas.microsoft.com/office/drawing/2014/main" id="{15296F21-0E74-4D5B-B1F0-25D3B8BB6FD5}"/>
                </a:ext>
              </a:extLst>
            </p:cNvPr>
            <p:cNvCxnSpPr/>
            <p:nvPr/>
          </p:nvCxnSpPr>
          <p:spPr>
            <a:xfrm>
              <a:off x="6648880" y="3374639"/>
              <a:ext cx="0" cy="2367309"/>
            </a:xfrm>
            <a:prstGeom prst="line">
              <a:avLst/>
            </a:pr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4FF248F1-8CF3-42EE-8AB9-49E6C4429B7F}"/>
                </a:ext>
              </a:extLst>
            </p:cNvPr>
            <p:cNvGrpSpPr/>
            <p:nvPr/>
          </p:nvGrpSpPr>
          <p:grpSpPr>
            <a:xfrm>
              <a:off x="6359800" y="5481051"/>
              <a:ext cx="578161" cy="620827"/>
              <a:chOff x="6359800" y="5481051"/>
              <a:chExt cx="578161" cy="620827"/>
            </a:xfrm>
          </p:grpSpPr>
          <p:sp>
            <p:nvSpPr>
              <p:cNvPr id="599" name="Rectangle 9">
                <a:extLst>
                  <a:ext uri="{FF2B5EF4-FFF2-40B4-BE49-F238E27FC236}">
                    <a16:creationId xmlns:a16="http://schemas.microsoft.com/office/drawing/2014/main" id="{68575057-2AAA-4DEA-9A91-E8E701E22C70}"/>
                  </a:ext>
                </a:extLst>
              </p:cNvPr>
              <p:cNvSpPr/>
              <p:nvPr/>
            </p:nvSpPr>
            <p:spPr>
              <a:xfrm>
                <a:off x="6386708" y="5481051"/>
                <a:ext cx="524344" cy="439096"/>
              </a:xfrm>
              <a:custGeom>
                <a:avLst/>
                <a:gdLst>
                  <a:gd name="connsiteX0" fmla="*/ 923919 w 2085506"/>
                  <a:gd name="connsiteY0" fmla="*/ 1068937 h 1752355"/>
                  <a:gd name="connsiteX1" fmla="*/ 1006950 w 2085506"/>
                  <a:gd name="connsiteY1" fmla="*/ 1168743 h 1752355"/>
                  <a:gd name="connsiteX2" fmla="*/ 933447 w 2085506"/>
                  <a:gd name="connsiteY2" fmla="*/ 1673774 h 1752355"/>
                  <a:gd name="connsiteX3" fmla="*/ 1038222 w 2085506"/>
                  <a:gd name="connsiteY3" fmla="*/ 1752355 h 1752355"/>
                  <a:gd name="connsiteX4" fmla="*/ 1152522 w 2085506"/>
                  <a:gd name="connsiteY4" fmla="*/ 1673774 h 1752355"/>
                  <a:gd name="connsiteX5" fmla="*/ 1074714 w 2085506"/>
                  <a:gd name="connsiteY5" fmla="*/ 1173917 h 1752355"/>
                  <a:gd name="connsiteX6" fmla="*/ 1162049 w 2085506"/>
                  <a:gd name="connsiteY6" fmla="*/ 1068937 h 1752355"/>
                  <a:gd name="connsiteX7" fmla="*/ 923919 w 2085506"/>
                  <a:gd name="connsiteY7" fmla="*/ 1068937 h 1752355"/>
                  <a:gd name="connsiteX8" fmla="*/ 1672989 w 2085506"/>
                  <a:gd name="connsiteY8" fmla="*/ 236416 h 1752355"/>
                  <a:gd name="connsiteX9" fmla="*/ 1820935 w 2085506"/>
                  <a:gd name="connsiteY9" fmla="*/ 291456 h 1752355"/>
                  <a:gd name="connsiteX10" fmla="*/ 1819411 w 2085506"/>
                  <a:gd name="connsiteY10" fmla="*/ 663253 h 1752355"/>
                  <a:gd name="connsiteX11" fmla="*/ 1781802 w 2085506"/>
                  <a:gd name="connsiteY11" fmla="*/ 750317 h 1752355"/>
                  <a:gd name="connsiteX12" fmla="*/ 1847223 w 2085506"/>
                  <a:gd name="connsiteY12" fmla="*/ 822228 h 1752355"/>
                  <a:gd name="connsiteX13" fmla="*/ 2062824 w 2085506"/>
                  <a:gd name="connsiteY13" fmla="*/ 1028986 h 1752355"/>
                  <a:gd name="connsiteX14" fmla="*/ 2084766 w 2085506"/>
                  <a:gd name="connsiteY14" fmla="*/ 1171632 h 1752355"/>
                  <a:gd name="connsiteX15" fmla="*/ 2034827 w 2085506"/>
                  <a:gd name="connsiteY15" fmla="*/ 1232884 h 1752355"/>
                  <a:gd name="connsiteX16" fmla="*/ 1743002 w 2085506"/>
                  <a:gd name="connsiteY16" fmla="*/ 1348298 h 1752355"/>
                  <a:gd name="connsiteX17" fmla="*/ 1311275 w 2085506"/>
                  <a:gd name="connsiteY17" fmla="*/ 982248 h 1752355"/>
                  <a:gd name="connsiteX18" fmla="*/ 1498755 w 2085506"/>
                  <a:gd name="connsiteY18" fmla="*/ 822228 h 1752355"/>
                  <a:gd name="connsiteX19" fmla="*/ 1564175 w 2085506"/>
                  <a:gd name="connsiteY19" fmla="*/ 750317 h 1752355"/>
                  <a:gd name="connsiteX20" fmla="*/ 1526567 w 2085506"/>
                  <a:gd name="connsiteY20" fmla="*/ 663253 h 1752355"/>
                  <a:gd name="connsiteX21" fmla="*/ 1525042 w 2085506"/>
                  <a:gd name="connsiteY21" fmla="*/ 291456 h 1752355"/>
                  <a:gd name="connsiteX22" fmla="*/ 1672989 w 2085506"/>
                  <a:gd name="connsiteY22" fmla="*/ 236416 h 1752355"/>
                  <a:gd name="connsiteX23" fmla="*/ 412517 w 2085506"/>
                  <a:gd name="connsiteY23" fmla="*/ 236416 h 1752355"/>
                  <a:gd name="connsiteX24" fmla="*/ 560464 w 2085506"/>
                  <a:gd name="connsiteY24" fmla="*/ 291456 h 1752355"/>
                  <a:gd name="connsiteX25" fmla="*/ 558939 w 2085506"/>
                  <a:gd name="connsiteY25" fmla="*/ 663253 h 1752355"/>
                  <a:gd name="connsiteX26" fmla="*/ 521331 w 2085506"/>
                  <a:gd name="connsiteY26" fmla="*/ 750317 h 1752355"/>
                  <a:gd name="connsiteX27" fmla="*/ 586751 w 2085506"/>
                  <a:gd name="connsiteY27" fmla="*/ 822228 h 1752355"/>
                  <a:gd name="connsiteX28" fmla="*/ 774231 w 2085506"/>
                  <a:gd name="connsiteY28" fmla="*/ 982248 h 1752355"/>
                  <a:gd name="connsiteX29" fmla="*/ 342504 w 2085506"/>
                  <a:gd name="connsiteY29" fmla="*/ 1348298 h 1752355"/>
                  <a:gd name="connsiteX30" fmla="*/ 50679 w 2085506"/>
                  <a:gd name="connsiteY30" fmla="*/ 1232884 h 1752355"/>
                  <a:gd name="connsiteX31" fmla="*/ 740 w 2085506"/>
                  <a:gd name="connsiteY31" fmla="*/ 1171632 h 1752355"/>
                  <a:gd name="connsiteX32" fmla="*/ 22682 w 2085506"/>
                  <a:gd name="connsiteY32" fmla="*/ 1028986 h 1752355"/>
                  <a:gd name="connsiteX33" fmla="*/ 238283 w 2085506"/>
                  <a:gd name="connsiteY33" fmla="*/ 822228 h 1752355"/>
                  <a:gd name="connsiteX34" fmla="*/ 303704 w 2085506"/>
                  <a:gd name="connsiteY34" fmla="*/ 750317 h 1752355"/>
                  <a:gd name="connsiteX35" fmla="*/ 266095 w 2085506"/>
                  <a:gd name="connsiteY35" fmla="*/ 663253 h 1752355"/>
                  <a:gd name="connsiteX36" fmla="*/ 264571 w 2085506"/>
                  <a:gd name="connsiteY36" fmla="*/ 291456 h 1752355"/>
                  <a:gd name="connsiteX37" fmla="*/ 412517 w 2085506"/>
                  <a:gd name="connsiteY37" fmla="*/ 236416 h 1752355"/>
                  <a:gd name="connsiteX38" fmla="*/ 1042984 w 2085506"/>
                  <a:gd name="connsiteY38" fmla="*/ 229 h 1752355"/>
                  <a:gd name="connsiteX39" fmla="*/ 1300270 w 2085506"/>
                  <a:gd name="connsiteY39" fmla="*/ 95947 h 1752355"/>
                  <a:gd name="connsiteX40" fmla="*/ 1297619 w 2085506"/>
                  <a:gd name="connsiteY40" fmla="*/ 742517 h 1752355"/>
                  <a:gd name="connsiteX41" fmla="*/ 1232216 w 2085506"/>
                  <a:gd name="connsiteY41" fmla="*/ 893926 h 1752355"/>
                  <a:gd name="connsiteX42" fmla="*/ 1345985 w 2085506"/>
                  <a:gd name="connsiteY42" fmla="*/ 1018982 h 1752355"/>
                  <a:gd name="connsiteX43" fmla="*/ 1720926 w 2085506"/>
                  <a:gd name="connsiteY43" fmla="*/ 1378544 h 1752355"/>
                  <a:gd name="connsiteX44" fmla="*/ 1759083 w 2085506"/>
                  <a:gd name="connsiteY44" fmla="*/ 1626611 h 1752355"/>
                  <a:gd name="connsiteX45" fmla="*/ 1672238 w 2085506"/>
                  <a:gd name="connsiteY45" fmla="*/ 1733131 h 1752355"/>
                  <a:gd name="connsiteX46" fmla="*/ 413730 w 2085506"/>
                  <a:gd name="connsiteY46" fmla="*/ 1733131 h 1752355"/>
                  <a:gd name="connsiteX47" fmla="*/ 326885 w 2085506"/>
                  <a:gd name="connsiteY47" fmla="*/ 1626611 h 1752355"/>
                  <a:gd name="connsiteX48" fmla="*/ 365042 w 2085506"/>
                  <a:gd name="connsiteY48" fmla="*/ 1378544 h 1752355"/>
                  <a:gd name="connsiteX49" fmla="*/ 739983 w 2085506"/>
                  <a:gd name="connsiteY49" fmla="*/ 1018982 h 1752355"/>
                  <a:gd name="connsiteX50" fmla="*/ 853752 w 2085506"/>
                  <a:gd name="connsiteY50" fmla="*/ 893926 h 1752355"/>
                  <a:gd name="connsiteX51" fmla="*/ 788349 w 2085506"/>
                  <a:gd name="connsiteY51" fmla="*/ 742517 h 1752355"/>
                  <a:gd name="connsiteX52" fmla="*/ 785698 w 2085506"/>
                  <a:gd name="connsiteY52" fmla="*/ 95947 h 1752355"/>
                  <a:gd name="connsiteX53" fmla="*/ 1042984 w 2085506"/>
                  <a:gd name="connsiteY53" fmla="*/ 229 h 1752355"/>
                  <a:gd name="connsiteX0" fmla="*/ 923919 w 2085506"/>
                  <a:gd name="connsiteY0" fmla="*/ 1068937 h 1746445"/>
                  <a:gd name="connsiteX1" fmla="*/ 1006950 w 2085506"/>
                  <a:gd name="connsiteY1" fmla="*/ 1168743 h 1746445"/>
                  <a:gd name="connsiteX2" fmla="*/ 933447 w 2085506"/>
                  <a:gd name="connsiteY2" fmla="*/ 1673774 h 1746445"/>
                  <a:gd name="connsiteX3" fmla="*/ 1038222 w 2085506"/>
                  <a:gd name="connsiteY3" fmla="*/ 1735567 h 1746445"/>
                  <a:gd name="connsiteX4" fmla="*/ 1152522 w 2085506"/>
                  <a:gd name="connsiteY4" fmla="*/ 1673774 h 1746445"/>
                  <a:gd name="connsiteX5" fmla="*/ 1074714 w 2085506"/>
                  <a:gd name="connsiteY5" fmla="*/ 1173917 h 1746445"/>
                  <a:gd name="connsiteX6" fmla="*/ 1162049 w 2085506"/>
                  <a:gd name="connsiteY6" fmla="*/ 1068937 h 1746445"/>
                  <a:gd name="connsiteX7" fmla="*/ 923919 w 2085506"/>
                  <a:gd name="connsiteY7" fmla="*/ 1068937 h 1746445"/>
                  <a:gd name="connsiteX8" fmla="*/ 1672989 w 2085506"/>
                  <a:gd name="connsiteY8" fmla="*/ 236416 h 1746445"/>
                  <a:gd name="connsiteX9" fmla="*/ 1820935 w 2085506"/>
                  <a:gd name="connsiteY9" fmla="*/ 291456 h 1746445"/>
                  <a:gd name="connsiteX10" fmla="*/ 1819411 w 2085506"/>
                  <a:gd name="connsiteY10" fmla="*/ 663253 h 1746445"/>
                  <a:gd name="connsiteX11" fmla="*/ 1781802 w 2085506"/>
                  <a:gd name="connsiteY11" fmla="*/ 750317 h 1746445"/>
                  <a:gd name="connsiteX12" fmla="*/ 1847223 w 2085506"/>
                  <a:gd name="connsiteY12" fmla="*/ 822228 h 1746445"/>
                  <a:gd name="connsiteX13" fmla="*/ 2062824 w 2085506"/>
                  <a:gd name="connsiteY13" fmla="*/ 1028986 h 1746445"/>
                  <a:gd name="connsiteX14" fmla="*/ 2084766 w 2085506"/>
                  <a:gd name="connsiteY14" fmla="*/ 1171632 h 1746445"/>
                  <a:gd name="connsiteX15" fmla="*/ 2034827 w 2085506"/>
                  <a:gd name="connsiteY15" fmla="*/ 1232884 h 1746445"/>
                  <a:gd name="connsiteX16" fmla="*/ 1743002 w 2085506"/>
                  <a:gd name="connsiteY16" fmla="*/ 1348298 h 1746445"/>
                  <a:gd name="connsiteX17" fmla="*/ 1311275 w 2085506"/>
                  <a:gd name="connsiteY17" fmla="*/ 982248 h 1746445"/>
                  <a:gd name="connsiteX18" fmla="*/ 1498755 w 2085506"/>
                  <a:gd name="connsiteY18" fmla="*/ 822228 h 1746445"/>
                  <a:gd name="connsiteX19" fmla="*/ 1564175 w 2085506"/>
                  <a:gd name="connsiteY19" fmla="*/ 750317 h 1746445"/>
                  <a:gd name="connsiteX20" fmla="*/ 1526567 w 2085506"/>
                  <a:gd name="connsiteY20" fmla="*/ 663253 h 1746445"/>
                  <a:gd name="connsiteX21" fmla="*/ 1525042 w 2085506"/>
                  <a:gd name="connsiteY21" fmla="*/ 291456 h 1746445"/>
                  <a:gd name="connsiteX22" fmla="*/ 1672989 w 2085506"/>
                  <a:gd name="connsiteY22" fmla="*/ 236416 h 1746445"/>
                  <a:gd name="connsiteX23" fmla="*/ 412517 w 2085506"/>
                  <a:gd name="connsiteY23" fmla="*/ 236416 h 1746445"/>
                  <a:gd name="connsiteX24" fmla="*/ 560464 w 2085506"/>
                  <a:gd name="connsiteY24" fmla="*/ 291456 h 1746445"/>
                  <a:gd name="connsiteX25" fmla="*/ 558939 w 2085506"/>
                  <a:gd name="connsiteY25" fmla="*/ 663253 h 1746445"/>
                  <a:gd name="connsiteX26" fmla="*/ 521331 w 2085506"/>
                  <a:gd name="connsiteY26" fmla="*/ 750317 h 1746445"/>
                  <a:gd name="connsiteX27" fmla="*/ 586751 w 2085506"/>
                  <a:gd name="connsiteY27" fmla="*/ 822228 h 1746445"/>
                  <a:gd name="connsiteX28" fmla="*/ 774231 w 2085506"/>
                  <a:gd name="connsiteY28" fmla="*/ 982248 h 1746445"/>
                  <a:gd name="connsiteX29" fmla="*/ 342504 w 2085506"/>
                  <a:gd name="connsiteY29" fmla="*/ 1348298 h 1746445"/>
                  <a:gd name="connsiteX30" fmla="*/ 50679 w 2085506"/>
                  <a:gd name="connsiteY30" fmla="*/ 1232884 h 1746445"/>
                  <a:gd name="connsiteX31" fmla="*/ 740 w 2085506"/>
                  <a:gd name="connsiteY31" fmla="*/ 1171632 h 1746445"/>
                  <a:gd name="connsiteX32" fmla="*/ 22682 w 2085506"/>
                  <a:gd name="connsiteY32" fmla="*/ 1028986 h 1746445"/>
                  <a:gd name="connsiteX33" fmla="*/ 238283 w 2085506"/>
                  <a:gd name="connsiteY33" fmla="*/ 822228 h 1746445"/>
                  <a:gd name="connsiteX34" fmla="*/ 303704 w 2085506"/>
                  <a:gd name="connsiteY34" fmla="*/ 750317 h 1746445"/>
                  <a:gd name="connsiteX35" fmla="*/ 266095 w 2085506"/>
                  <a:gd name="connsiteY35" fmla="*/ 663253 h 1746445"/>
                  <a:gd name="connsiteX36" fmla="*/ 264571 w 2085506"/>
                  <a:gd name="connsiteY36" fmla="*/ 291456 h 1746445"/>
                  <a:gd name="connsiteX37" fmla="*/ 412517 w 2085506"/>
                  <a:gd name="connsiteY37" fmla="*/ 236416 h 1746445"/>
                  <a:gd name="connsiteX38" fmla="*/ 1042984 w 2085506"/>
                  <a:gd name="connsiteY38" fmla="*/ 229 h 1746445"/>
                  <a:gd name="connsiteX39" fmla="*/ 1300270 w 2085506"/>
                  <a:gd name="connsiteY39" fmla="*/ 95947 h 1746445"/>
                  <a:gd name="connsiteX40" fmla="*/ 1297619 w 2085506"/>
                  <a:gd name="connsiteY40" fmla="*/ 742517 h 1746445"/>
                  <a:gd name="connsiteX41" fmla="*/ 1232216 w 2085506"/>
                  <a:gd name="connsiteY41" fmla="*/ 893926 h 1746445"/>
                  <a:gd name="connsiteX42" fmla="*/ 1345985 w 2085506"/>
                  <a:gd name="connsiteY42" fmla="*/ 1018982 h 1746445"/>
                  <a:gd name="connsiteX43" fmla="*/ 1720926 w 2085506"/>
                  <a:gd name="connsiteY43" fmla="*/ 1378544 h 1746445"/>
                  <a:gd name="connsiteX44" fmla="*/ 1759083 w 2085506"/>
                  <a:gd name="connsiteY44" fmla="*/ 1626611 h 1746445"/>
                  <a:gd name="connsiteX45" fmla="*/ 1672238 w 2085506"/>
                  <a:gd name="connsiteY45" fmla="*/ 1733131 h 1746445"/>
                  <a:gd name="connsiteX46" fmla="*/ 413730 w 2085506"/>
                  <a:gd name="connsiteY46" fmla="*/ 1733131 h 1746445"/>
                  <a:gd name="connsiteX47" fmla="*/ 326885 w 2085506"/>
                  <a:gd name="connsiteY47" fmla="*/ 1626611 h 1746445"/>
                  <a:gd name="connsiteX48" fmla="*/ 365042 w 2085506"/>
                  <a:gd name="connsiteY48" fmla="*/ 1378544 h 1746445"/>
                  <a:gd name="connsiteX49" fmla="*/ 739983 w 2085506"/>
                  <a:gd name="connsiteY49" fmla="*/ 1018982 h 1746445"/>
                  <a:gd name="connsiteX50" fmla="*/ 853752 w 2085506"/>
                  <a:gd name="connsiteY50" fmla="*/ 893926 h 1746445"/>
                  <a:gd name="connsiteX51" fmla="*/ 788349 w 2085506"/>
                  <a:gd name="connsiteY51" fmla="*/ 742517 h 1746445"/>
                  <a:gd name="connsiteX52" fmla="*/ 785698 w 2085506"/>
                  <a:gd name="connsiteY52" fmla="*/ 95947 h 1746445"/>
                  <a:gd name="connsiteX53" fmla="*/ 1042984 w 2085506"/>
                  <a:gd name="connsiteY53" fmla="*/ 229 h 17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85506" h="1746445">
                    <a:moveTo>
                      <a:pt x="923919" y="1068937"/>
                    </a:moveTo>
                    <a:lnTo>
                      <a:pt x="1006950" y="1168743"/>
                    </a:lnTo>
                    <a:lnTo>
                      <a:pt x="933447" y="1673774"/>
                    </a:lnTo>
                    <a:lnTo>
                      <a:pt x="1038222" y="1735567"/>
                    </a:lnTo>
                    <a:lnTo>
                      <a:pt x="1152522" y="1673774"/>
                    </a:lnTo>
                    <a:lnTo>
                      <a:pt x="1074714" y="1173917"/>
                    </a:lnTo>
                    <a:lnTo>
                      <a:pt x="1162049" y="1068937"/>
                    </a:lnTo>
                    <a:lnTo>
                      <a:pt x="92391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48013" y="1750884"/>
                      <a:pt x="637956" y="1750884"/>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442" tIns="73442" rIns="73442" bIns="73442" numCol="1" spcCol="0" rtlCol="0" fromWordArt="0" anchor="b" anchorCtr="0" forceAA="0" compatLnSpc="1">
                <a:prstTxWarp prst="textNoShape">
                  <a:avLst/>
                </a:prstTxWarp>
                <a:noAutofit/>
              </a:bodyPr>
              <a:lstStyle/>
              <a:p>
                <a:pPr algn="r" defTabSz="1043394"/>
                <a:endParaRPr lang="en-US" sz="964" err="1">
                  <a:solidFill>
                    <a:srgbClr val="FFFFFF"/>
                  </a:solidFill>
                  <a:latin typeface="Segoe UI Semilight"/>
                </a:endParaRPr>
              </a:p>
            </p:txBody>
          </p:sp>
          <p:sp>
            <p:nvSpPr>
              <p:cNvPr id="600" name="TextBox 599">
                <a:extLst>
                  <a:ext uri="{FF2B5EF4-FFF2-40B4-BE49-F238E27FC236}">
                    <a16:creationId xmlns:a16="http://schemas.microsoft.com/office/drawing/2014/main" id="{D89DADAD-4E30-4F8D-B1F3-B144DBE85A52}"/>
                  </a:ext>
                </a:extLst>
              </p:cNvPr>
              <p:cNvSpPr txBox="1"/>
              <p:nvPr/>
            </p:nvSpPr>
            <p:spPr>
              <a:xfrm>
                <a:off x="6359800" y="5988237"/>
                <a:ext cx="578161" cy="113641"/>
              </a:xfrm>
              <a:prstGeom prst="rect">
                <a:avLst/>
              </a:prstGeom>
              <a:solidFill>
                <a:schemeClr val="bg1"/>
              </a:solidFill>
              <a:ln>
                <a:noFill/>
              </a:ln>
            </p:spPr>
            <p:txBody>
              <a:bodyPr wrap="square" lIns="0"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Third-party</a:t>
                </a:r>
              </a:p>
            </p:txBody>
          </p:sp>
        </p:grpSp>
      </p:grpSp>
      <p:sp>
        <p:nvSpPr>
          <p:cNvPr id="583" name="Freeform: Shape 582">
            <a:extLst>
              <a:ext uri="{FF2B5EF4-FFF2-40B4-BE49-F238E27FC236}">
                <a16:creationId xmlns:a16="http://schemas.microsoft.com/office/drawing/2014/main" id="{E723B628-7348-4030-8198-6A6409E55AB6}"/>
              </a:ext>
            </a:extLst>
          </p:cNvPr>
          <p:cNvSpPr/>
          <p:nvPr/>
        </p:nvSpPr>
        <p:spPr bwMode="auto">
          <a:xfrm flipH="1">
            <a:off x="6642447" y="3176352"/>
            <a:ext cx="339894" cy="1814794"/>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34" name="Freeform: Shape 33">
            <a:extLst>
              <a:ext uri="{FF2B5EF4-FFF2-40B4-BE49-F238E27FC236}">
                <a16:creationId xmlns:a16="http://schemas.microsoft.com/office/drawing/2014/main" id="{9B8958EC-95EE-43E3-8894-B0899FF8A109}"/>
              </a:ext>
            </a:extLst>
          </p:cNvPr>
          <p:cNvSpPr/>
          <p:nvPr/>
        </p:nvSpPr>
        <p:spPr bwMode="auto">
          <a:xfrm>
            <a:off x="7217934" y="3176352"/>
            <a:ext cx="339894" cy="1814794"/>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220" name="Freeform 19">
            <a:extLst>
              <a:ext uri="{FF2B5EF4-FFF2-40B4-BE49-F238E27FC236}">
                <a16:creationId xmlns:a16="http://schemas.microsoft.com/office/drawing/2014/main" id="{46969F66-6F21-4B01-84B4-292605B0B112}"/>
              </a:ext>
            </a:extLst>
          </p:cNvPr>
          <p:cNvSpPr>
            <a:spLocks/>
          </p:cNvSpPr>
          <p:nvPr/>
        </p:nvSpPr>
        <p:spPr bwMode="auto">
          <a:xfrm>
            <a:off x="8464604" y="2638869"/>
            <a:ext cx="1120079" cy="1293390"/>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1" name="Freeform 20">
            <a:extLst>
              <a:ext uri="{FF2B5EF4-FFF2-40B4-BE49-F238E27FC236}">
                <a16:creationId xmlns:a16="http://schemas.microsoft.com/office/drawing/2014/main" id="{6E205EE7-CED2-4BD6-A9AA-352F9D6E2D4A}"/>
              </a:ext>
            </a:extLst>
          </p:cNvPr>
          <p:cNvSpPr>
            <a:spLocks/>
          </p:cNvSpPr>
          <p:nvPr/>
        </p:nvSpPr>
        <p:spPr bwMode="auto">
          <a:xfrm>
            <a:off x="8687430" y="2368506"/>
            <a:ext cx="359494" cy="293142"/>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2" name="Freeform 21">
            <a:extLst>
              <a:ext uri="{FF2B5EF4-FFF2-40B4-BE49-F238E27FC236}">
                <a16:creationId xmlns:a16="http://schemas.microsoft.com/office/drawing/2014/main" id="{06EEB4FE-C2FE-4A72-AA22-D94352AF47DB}"/>
              </a:ext>
            </a:extLst>
          </p:cNvPr>
          <p:cNvSpPr>
            <a:spLocks/>
          </p:cNvSpPr>
          <p:nvPr/>
        </p:nvSpPr>
        <p:spPr bwMode="auto">
          <a:xfrm>
            <a:off x="9046925" y="2368506"/>
            <a:ext cx="362465" cy="293142"/>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3" name="Freeform 22">
            <a:extLst>
              <a:ext uri="{FF2B5EF4-FFF2-40B4-BE49-F238E27FC236}">
                <a16:creationId xmlns:a16="http://schemas.microsoft.com/office/drawing/2014/main" id="{6A92CC9F-12C1-4A2C-B5DA-A1B407250A87}"/>
              </a:ext>
            </a:extLst>
          </p:cNvPr>
          <p:cNvSpPr>
            <a:spLocks/>
          </p:cNvSpPr>
          <p:nvPr/>
        </p:nvSpPr>
        <p:spPr bwMode="auto">
          <a:xfrm>
            <a:off x="9500502" y="1824805"/>
            <a:ext cx="127755" cy="240654"/>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4" name="Freeform 23">
            <a:extLst>
              <a:ext uri="{FF2B5EF4-FFF2-40B4-BE49-F238E27FC236}">
                <a16:creationId xmlns:a16="http://schemas.microsoft.com/office/drawing/2014/main" id="{731CA5B4-B5E9-4FD3-8EDB-29D4F4533B78}"/>
              </a:ext>
            </a:extLst>
          </p:cNvPr>
          <p:cNvSpPr>
            <a:spLocks/>
          </p:cNvSpPr>
          <p:nvPr/>
        </p:nvSpPr>
        <p:spPr bwMode="auto">
          <a:xfrm>
            <a:off x="8468565" y="1824805"/>
            <a:ext cx="127755" cy="240654"/>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5" name="Oval 24">
            <a:extLst>
              <a:ext uri="{FF2B5EF4-FFF2-40B4-BE49-F238E27FC236}">
                <a16:creationId xmlns:a16="http://schemas.microsoft.com/office/drawing/2014/main" id="{5803D4A5-7A09-4DF0-9141-82A7F0CD8C98}"/>
              </a:ext>
            </a:extLst>
          </p:cNvPr>
          <p:cNvSpPr>
            <a:spLocks noChangeArrowheads="1"/>
          </p:cNvSpPr>
          <p:nvPr/>
        </p:nvSpPr>
        <p:spPr bwMode="auto">
          <a:xfrm>
            <a:off x="8552744" y="1438573"/>
            <a:ext cx="988364" cy="976478"/>
          </a:xfrm>
          <a:prstGeom prst="ellipse">
            <a:avLst/>
          </a:prstGeom>
          <a:solidFill>
            <a:srgbClr val="BFBFB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6" name="Freeform 25">
            <a:extLst>
              <a:ext uri="{FF2B5EF4-FFF2-40B4-BE49-F238E27FC236}">
                <a16:creationId xmlns:a16="http://schemas.microsoft.com/office/drawing/2014/main" id="{2301DDBD-30EE-43EA-94C8-5F75401823C7}"/>
              </a:ext>
            </a:extLst>
          </p:cNvPr>
          <p:cNvSpPr>
            <a:spLocks/>
          </p:cNvSpPr>
          <p:nvPr/>
        </p:nvSpPr>
        <p:spPr bwMode="auto">
          <a:xfrm>
            <a:off x="8649798" y="1744588"/>
            <a:ext cx="790294" cy="404061"/>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8" name="Oval 26">
            <a:extLst>
              <a:ext uri="{FF2B5EF4-FFF2-40B4-BE49-F238E27FC236}">
                <a16:creationId xmlns:a16="http://schemas.microsoft.com/office/drawing/2014/main" id="{E5C0A17D-3930-4AB5-835A-9033A4BF960C}"/>
              </a:ext>
            </a:extLst>
          </p:cNvPr>
          <p:cNvSpPr>
            <a:spLocks noChangeArrowheads="1"/>
          </p:cNvSpPr>
          <p:nvPr/>
        </p:nvSpPr>
        <p:spPr bwMode="auto">
          <a:xfrm>
            <a:off x="8854797" y="2234807"/>
            <a:ext cx="54470" cy="534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29" name="Oval 27">
            <a:extLst>
              <a:ext uri="{FF2B5EF4-FFF2-40B4-BE49-F238E27FC236}">
                <a16:creationId xmlns:a16="http://schemas.microsoft.com/office/drawing/2014/main" id="{2577C851-2E61-4EDD-A6DD-42B7A7308992}"/>
              </a:ext>
            </a:extLst>
          </p:cNvPr>
          <p:cNvSpPr>
            <a:spLocks noChangeArrowheads="1"/>
          </p:cNvSpPr>
          <p:nvPr/>
        </p:nvSpPr>
        <p:spPr bwMode="auto">
          <a:xfrm>
            <a:off x="9184584" y="2234807"/>
            <a:ext cx="53479" cy="5347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0" name="Freeform 28">
            <a:extLst>
              <a:ext uri="{FF2B5EF4-FFF2-40B4-BE49-F238E27FC236}">
                <a16:creationId xmlns:a16="http://schemas.microsoft.com/office/drawing/2014/main" id="{F936DEDB-935B-402D-A524-9DCFA0A984E8}"/>
              </a:ext>
            </a:extLst>
          </p:cNvPr>
          <p:cNvSpPr>
            <a:spLocks/>
          </p:cNvSpPr>
          <p:nvPr/>
        </p:nvSpPr>
        <p:spPr bwMode="auto">
          <a:xfrm>
            <a:off x="8881539" y="2261547"/>
            <a:ext cx="329784" cy="33673"/>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1" name="Oval 29">
            <a:extLst>
              <a:ext uri="{FF2B5EF4-FFF2-40B4-BE49-F238E27FC236}">
                <a16:creationId xmlns:a16="http://schemas.microsoft.com/office/drawing/2014/main" id="{31EA6F69-B4EB-4759-9E04-CD6D6579EE02}"/>
              </a:ext>
            </a:extLst>
          </p:cNvPr>
          <p:cNvSpPr>
            <a:spLocks noChangeArrowheads="1"/>
          </p:cNvSpPr>
          <p:nvPr/>
        </p:nvSpPr>
        <p:spPr bwMode="auto">
          <a:xfrm>
            <a:off x="8750813" y="1844612"/>
            <a:ext cx="168358" cy="16736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2" name="Oval 30">
            <a:extLst>
              <a:ext uri="{FF2B5EF4-FFF2-40B4-BE49-F238E27FC236}">
                <a16:creationId xmlns:a16="http://schemas.microsoft.com/office/drawing/2014/main" id="{BB0BDE76-5E5D-4407-8BA9-8CBB6A61836D}"/>
              </a:ext>
            </a:extLst>
          </p:cNvPr>
          <p:cNvSpPr>
            <a:spLocks noChangeArrowheads="1"/>
          </p:cNvSpPr>
          <p:nvPr/>
        </p:nvSpPr>
        <p:spPr bwMode="auto">
          <a:xfrm>
            <a:off x="8804292" y="1898092"/>
            <a:ext cx="60412" cy="604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3" name="Oval 31">
            <a:extLst>
              <a:ext uri="{FF2B5EF4-FFF2-40B4-BE49-F238E27FC236}">
                <a16:creationId xmlns:a16="http://schemas.microsoft.com/office/drawing/2014/main" id="{676E88EA-6528-48C9-BD12-7BAED371B293}"/>
              </a:ext>
            </a:extLst>
          </p:cNvPr>
          <p:cNvSpPr>
            <a:spLocks noChangeArrowheads="1"/>
          </p:cNvSpPr>
          <p:nvPr/>
        </p:nvSpPr>
        <p:spPr bwMode="auto">
          <a:xfrm>
            <a:off x="9187554" y="1844612"/>
            <a:ext cx="168358" cy="16736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4" name="Oval 32">
            <a:extLst>
              <a:ext uri="{FF2B5EF4-FFF2-40B4-BE49-F238E27FC236}">
                <a16:creationId xmlns:a16="http://schemas.microsoft.com/office/drawing/2014/main" id="{398B5C1A-7C57-4CFD-8D38-7A68C49F437C}"/>
              </a:ext>
            </a:extLst>
          </p:cNvPr>
          <p:cNvSpPr>
            <a:spLocks noChangeArrowheads="1"/>
          </p:cNvSpPr>
          <p:nvPr/>
        </p:nvSpPr>
        <p:spPr bwMode="auto">
          <a:xfrm>
            <a:off x="9242024" y="1898092"/>
            <a:ext cx="60412" cy="604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5" name="Freeform 33">
            <a:extLst>
              <a:ext uri="{FF2B5EF4-FFF2-40B4-BE49-F238E27FC236}">
                <a16:creationId xmlns:a16="http://schemas.microsoft.com/office/drawing/2014/main" id="{807D555E-9226-4BBC-BFB0-478A82897C52}"/>
              </a:ext>
            </a:extLst>
          </p:cNvPr>
          <p:cNvSpPr>
            <a:spLocks/>
          </p:cNvSpPr>
          <p:nvPr/>
        </p:nvSpPr>
        <p:spPr bwMode="auto">
          <a:xfrm>
            <a:off x="8451730" y="2498241"/>
            <a:ext cx="1193366" cy="1043823"/>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6" name="Freeform 36">
            <a:extLst>
              <a:ext uri="{FF2B5EF4-FFF2-40B4-BE49-F238E27FC236}">
                <a16:creationId xmlns:a16="http://schemas.microsoft.com/office/drawing/2014/main" id="{E2769765-DA97-4957-BE13-D134ECF3FC45}"/>
              </a:ext>
            </a:extLst>
          </p:cNvPr>
          <p:cNvSpPr>
            <a:spLocks/>
          </p:cNvSpPr>
          <p:nvPr/>
        </p:nvSpPr>
        <p:spPr bwMode="auto">
          <a:xfrm>
            <a:off x="8522043" y="4132305"/>
            <a:ext cx="245605" cy="260461"/>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7" name="Freeform 37">
            <a:extLst>
              <a:ext uri="{FF2B5EF4-FFF2-40B4-BE49-F238E27FC236}">
                <a16:creationId xmlns:a16="http://schemas.microsoft.com/office/drawing/2014/main" id="{AE51A241-53CB-488A-B0A6-1C6EAB20C4A4}"/>
              </a:ext>
            </a:extLst>
          </p:cNvPr>
          <p:cNvSpPr>
            <a:spLocks/>
          </p:cNvSpPr>
          <p:nvPr/>
        </p:nvSpPr>
        <p:spPr bwMode="auto">
          <a:xfrm>
            <a:off x="9258859" y="4132305"/>
            <a:ext cx="244615" cy="260461"/>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8" name="Freeform 38">
            <a:extLst>
              <a:ext uri="{FF2B5EF4-FFF2-40B4-BE49-F238E27FC236}">
                <a16:creationId xmlns:a16="http://schemas.microsoft.com/office/drawing/2014/main" id="{2F7D4BA6-A792-4303-9690-440E2F21FB26}"/>
              </a:ext>
            </a:extLst>
          </p:cNvPr>
          <p:cNvSpPr>
            <a:spLocks/>
          </p:cNvSpPr>
          <p:nvPr/>
        </p:nvSpPr>
        <p:spPr bwMode="auto">
          <a:xfrm>
            <a:off x="8498275" y="3839163"/>
            <a:ext cx="1045803" cy="280268"/>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39" name="Freeform 39">
            <a:extLst>
              <a:ext uri="{FF2B5EF4-FFF2-40B4-BE49-F238E27FC236}">
                <a16:creationId xmlns:a16="http://schemas.microsoft.com/office/drawing/2014/main" id="{74987EAF-E6BC-4598-A556-FFA07145F26A}"/>
              </a:ext>
            </a:extLst>
          </p:cNvPr>
          <p:cNvSpPr>
            <a:spLocks/>
          </p:cNvSpPr>
          <p:nvPr/>
        </p:nvSpPr>
        <p:spPr bwMode="auto">
          <a:xfrm>
            <a:off x="8498275" y="3922354"/>
            <a:ext cx="1045803" cy="170339"/>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0" name="Freeform 40">
            <a:extLst>
              <a:ext uri="{FF2B5EF4-FFF2-40B4-BE49-F238E27FC236}">
                <a16:creationId xmlns:a16="http://schemas.microsoft.com/office/drawing/2014/main" id="{ED44EC36-2BB8-46AF-94B2-A447E0DFA6FA}"/>
              </a:ext>
            </a:extLst>
          </p:cNvPr>
          <p:cNvSpPr>
            <a:spLocks/>
          </p:cNvSpPr>
          <p:nvPr/>
        </p:nvSpPr>
        <p:spPr bwMode="auto">
          <a:xfrm>
            <a:off x="8586417" y="4119434"/>
            <a:ext cx="856647" cy="270364"/>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1" name="Oval 49">
            <a:extLst>
              <a:ext uri="{FF2B5EF4-FFF2-40B4-BE49-F238E27FC236}">
                <a16:creationId xmlns:a16="http://schemas.microsoft.com/office/drawing/2014/main" id="{1EA16C40-EA36-4A7A-807A-505378E2D5C5}"/>
              </a:ext>
            </a:extLst>
          </p:cNvPr>
          <p:cNvSpPr>
            <a:spLocks noChangeArrowheads="1"/>
          </p:cNvSpPr>
          <p:nvPr/>
        </p:nvSpPr>
        <p:spPr bwMode="auto">
          <a:xfrm>
            <a:off x="9006323" y="4065956"/>
            <a:ext cx="26739" cy="23768"/>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2" name="Oval 50">
            <a:extLst>
              <a:ext uri="{FF2B5EF4-FFF2-40B4-BE49-F238E27FC236}">
                <a16:creationId xmlns:a16="http://schemas.microsoft.com/office/drawing/2014/main" id="{8E95F446-47E5-4840-B1D8-A0298117BA76}"/>
              </a:ext>
            </a:extLst>
          </p:cNvPr>
          <p:cNvSpPr>
            <a:spLocks noChangeArrowheads="1"/>
          </p:cNvSpPr>
          <p:nvPr/>
        </p:nvSpPr>
        <p:spPr bwMode="auto">
          <a:xfrm>
            <a:off x="9013253" y="4069915"/>
            <a:ext cx="12876" cy="15845"/>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3" name="Oval 51">
            <a:extLst>
              <a:ext uri="{FF2B5EF4-FFF2-40B4-BE49-F238E27FC236}">
                <a16:creationId xmlns:a16="http://schemas.microsoft.com/office/drawing/2014/main" id="{2B2B1E51-AE03-4B50-8A61-7DE0DF599F2A}"/>
              </a:ext>
            </a:extLst>
          </p:cNvPr>
          <p:cNvSpPr>
            <a:spLocks noChangeArrowheads="1"/>
          </p:cNvSpPr>
          <p:nvPr/>
        </p:nvSpPr>
        <p:spPr bwMode="auto">
          <a:xfrm>
            <a:off x="9016226" y="4075857"/>
            <a:ext cx="6932" cy="3961"/>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4" name="Oval 52">
            <a:extLst>
              <a:ext uri="{FF2B5EF4-FFF2-40B4-BE49-F238E27FC236}">
                <a16:creationId xmlns:a16="http://schemas.microsoft.com/office/drawing/2014/main" id="{0488EF53-FA2E-4A9F-97B9-5C5D1E7C24AE}"/>
              </a:ext>
            </a:extLst>
          </p:cNvPr>
          <p:cNvSpPr>
            <a:spLocks noChangeArrowheads="1"/>
          </p:cNvSpPr>
          <p:nvPr/>
        </p:nvSpPr>
        <p:spPr bwMode="auto">
          <a:xfrm>
            <a:off x="8999391" y="4049120"/>
            <a:ext cx="43575" cy="43575"/>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5" name="Oval 53">
            <a:extLst>
              <a:ext uri="{FF2B5EF4-FFF2-40B4-BE49-F238E27FC236}">
                <a16:creationId xmlns:a16="http://schemas.microsoft.com/office/drawing/2014/main" id="{AD6E74B7-6875-4FB6-B99B-185BEA308388}"/>
              </a:ext>
            </a:extLst>
          </p:cNvPr>
          <p:cNvSpPr>
            <a:spLocks noChangeArrowheads="1"/>
          </p:cNvSpPr>
          <p:nvPr/>
        </p:nvSpPr>
        <p:spPr bwMode="auto">
          <a:xfrm>
            <a:off x="9003350" y="4056050"/>
            <a:ext cx="33673" cy="33673"/>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6" name="Oval 55">
            <a:extLst>
              <a:ext uri="{FF2B5EF4-FFF2-40B4-BE49-F238E27FC236}">
                <a16:creationId xmlns:a16="http://schemas.microsoft.com/office/drawing/2014/main" id="{E246BE95-0D65-4D2A-A675-1BA768C2474F}"/>
              </a:ext>
            </a:extLst>
          </p:cNvPr>
          <p:cNvSpPr>
            <a:spLocks noChangeArrowheads="1"/>
          </p:cNvSpPr>
          <p:nvPr/>
        </p:nvSpPr>
        <p:spPr bwMode="auto">
          <a:xfrm>
            <a:off x="8905308" y="3899576"/>
            <a:ext cx="228770" cy="229759"/>
          </a:xfrm>
          <a:prstGeom prst="ellipse">
            <a:avLst/>
          </a:prstGeom>
          <a:solidFill>
            <a:schemeClr val="accent6">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47" name="Oval 56">
            <a:extLst>
              <a:ext uri="{FF2B5EF4-FFF2-40B4-BE49-F238E27FC236}">
                <a16:creationId xmlns:a16="http://schemas.microsoft.com/office/drawing/2014/main" id="{B68D8CB1-2424-40F6-9D74-3AA18D3DD12D}"/>
              </a:ext>
            </a:extLst>
          </p:cNvPr>
          <p:cNvSpPr>
            <a:spLocks noChangeArrowheads="1"/>
          </p:cNvSpPr>
          <p:nvPr/>
        </p:nvSpPr>
        <p:spPr bwMode="auto">
          <a:xfrm>
            <a:off x="8915209" y="3909479"/>
            <a:ext cx="208962" cy="206983"/>
          </a:xfrm>
          <a:prstGeom prst="ellipse">
            <a:avLst/>
          </a:pr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248" name="Oval 57">
            <a:extLst>
              <a:ext uri="{FF2B5EF4-FFF2-40B4-BE49-F238E27FC236}">
                <a16:creationId xmlns:a16="http://schemas.microsoft.com/office/drawing/2014/main" id="{05F52760-4FCB-463D-AD6A-51D5FD236326}"/>
              </a:ext>
            </a:extLst>
          </p:cNvPr>
          <p:cNvSpPr>
            <a:spLocks noChangeArrowheads="1"/>
          </p:cNvSpPr>
          <p:nvPr/>
        </p:nvSpPr>
        <p:spPr bwMode="auto">
          <a:xfrm>
            <a:off x="8958786" y="3953056"/>
            <a:ext cx="124784" cy="122803"/>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nvGrpSpPr>
          <p:cNvPr id="9" name="Group 8">
            <a:extLst>
              <a:ext uri="{FF2B5EF4-FFF2-40B4-BE49-F238E27FC236}">
                <a16:creationId xmlns:a16="http://schemas.microsoft.com/office/drawing/2014/main" id="{ED8A15AC-0EC9-445C-A7B2-B4E4EF32EBBF}"/>
              </a:ext>
            </a:extLst>
          </p:cNvPr>
          <p:cNvGrpSpPr/>
          <p:nvPr/>
        </p:nvGrpSpPr>
        <p:grpSpPr>
          <a:xfrm>
            <a:off x="9401654" y="2590519"/>
            <a:ext cx="886181" cy="1719516"/>
            <a:chOff x="7668089" y="2695445"/>
            <a:chExt cx="927130" cy="1798971"/>
          </a:xfrm>
        </p:grpSpPr>
        <p:sp>
          <p:nvSpPr>
            <p:cNvPr id="304" name="Freeform 16">
              <a:extLst>
                <a:ext uri="{FF2B5EF4-FFF2-40B4-BE49-F238E27FC236}">
                  <a16:creationId xmlns:a16="http://schemas.microsoft.com/office/drawing/2014/main" id="{0D73E0E5-28B7-4B23-9DDC-D1822061D503}"/>
                </a:ext>
              </a:extLst>
            </p:cNvPr>
            <p:cNvSpPr>
              <a:spLocks/>
            </p:cNvSpPr>
            <p:nvPr/>
          </p:nvSpPr>
          <p:spPr bwMode="auto">
            <a:xfrm rot="20937747" flipH="1">
              <a:off x="8212738" y="3350559"/>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13" name="Freeform 5">
              <a:extLst>
                <a:ext uri="{FF2B5EF4-FFF2-40B4-BE49-F238E27FC236}">
                  <a16:creationId xmlns:a16="http://schemas.microsoft.com/office/drawing/2014/main" id="{A0CA673F-9521-4F05-B6DB-251AB66F196B}"/>
                </a:ext>
              </a:extLst>
            </p:cNvPr>
            <p:cNvSpPr>
              <a:spLocks/>
            </p:cNvSpPr>
            <p:nvPr/>
          </p:nvSpPr>
          <p:spPr bwMode="auto">
            <a:xfrm rot="20937747" flipH="1">
              <a:off x="8096732" y="4236426"/>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14" name="Freeform 6">
              <a:extLst>
                <a:ext uri="{FF2B5EF4-FFF2-40B4-BE49-F238E27FC236}">
                  <a16:creationId xmlns:a16="http://schemas.microsoft.com/office/drawing/2014/main" id="{6644B742-224F-44F5-964B-01DF1B27186E}"/>
                </a:ext>
              </a:extLst>
            </p:cNvPr>
            <p:cNvSpPr>
              <a:spLocks/>
            </p:cNvSpPr>
            <p:nvPr/>
          </p:nvSpPr>
          <p:spPr bwMode="auto">
            <a:xfrm rot="20937747" flipH="1">
              <a:off x="8215604" y="335224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16" name="Freeform 7">
              <a:extLst>
                <a:ext uri="{FF2B5EF4-FFF2-40B4-BE49-F238E27FC236}">
                  <a16:creationId xmlns:a16="http://schemas.microsoft.com/office/drawing/2014/main" id="{30F4ED54-542F-43CD-A70C-D9D8C02EB7EA}"/>
                </a:ext>
              </a:extLst>
            </p:cNvPr>
            <p:cNvSpPr>
              <a:spLocks/>
            </p:cNvSpPr>
            <p:nvPr/>
          </p:nvSpPr>
          <p:spPr bwMode="auto">
            <a:xfrm rot="20937747" flipH="1">
              <a:off x="8141405" y="3743253"/>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26" name="Freeform 11">
              <a:extLst>
                <a:ext uri="{FF2B5EF4-FFF2-40B4-BE49-F238E27FC236}">
                  <a16:creationId xmlns:a16="http://schemas.microsoft.com/office/drawing/2014/main" id="{B7EA2208-0AA6-4735-BF7B-A7B3117320AC}"/>
                </a:ext>
              </a:extLst>
            </p:cNvPr>
            <p:cNvSpPr>
              <a:spLocks/>
            </p:cNvSpPr>
            <p:nvPr/>
          </p:nvSpPr>
          <p:spPr bwMode="auto">
            <a:xfrm rot="20937747" flipH="1">
              <a:off x="8308261" y="4028417"/>
              <a:ext cx="168885" cy="16370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27" name="Freeform 12">
              <a:extLst>
                <a:ext uri="{FF2B5EF4-FFF2-40B4-BE49-F238E27FC236}">
                  <a16:creationId xmlns:a16="http://schemas.microsoft.com/office/drawing/2014/main" id="{D386AFFB-F248-4C48-8C21-C3A9790CD596}"/>
                </a:ext>
              </a:extLst>
            </p:cNvPr>
            <p:cNvSpPr>
              <a:spLocks/>
            </p:cNvSpPr>
            <p:nvPr/>
          </p:nvSpPr>
          <p:spPr bwMode="auto">
            <a:xfrm rot="20937747" flipH="1">
              <a:off x="8325676" y="4042942"/>
              <a:ext cx="133658" cy="132621"/>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28" name="Freeform 15">
              <a:extLst>
                <a:ext uri="{FF2B5EF4-FFF2-40B4-BE49-F238E27FC236}">
                  <a16:creationId xmlns:a16="http://schemas.microsoft.com/office/drawing/2014/main" id="{1A425AAC-4A2A-40BB-A8C9-5CA9AA7CE074}"/>
                </a:ext>
              </a:extLst>
            </p:cNvPr>
            <p:cNvSpPr>
              <a:spLocks/>
            </p:cNvSpPr>
            <p:nvPr/>
          </p:nvSpPr>
          <p:spPr bwMode="auto">
            <a:xfrm rot="20937747" flipH="1">
              <a:off x="7790410" y="2715304"/>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1" name="Freeform 17">
              <a:extLst>
                <a:ext uri="{FF2B5EF4-FFF2-40B4-BE49-F238E27FC236}">
                  <a16:creationId xmlns:a16="http://schemas.microsoft.com/office/drawing/2014/main" id="{FAF19A63-0C2F-4407-9841-C2EDD7B6A81E}"/>
                </a:ext>
              </a:extLst>
            </p:cNvPr>
            <p:cNvSpPr>
              <a:spLocks/>
            </p:cNvSpPr>
            <p:nvPr/>
          </p:nvSpPr>
          <p:spPr bwMode="auto">
            <a:xfrm rot="20937747" flipH="1">
              <a:off x="8083808" y="3185102"/>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32" name="Freeform 18">
              <a:extLst>
                <a:ext uri="{FF2B5EF4-FFF2-40B4-BE49-F238E27FC236}">
                  <a16:creationId xmlns:a16="http://schemas.microsoft.com/office/drawing/2014/main" id="{4DCA37B4-7E18-4425-8F2B-07FE0C39D2E7}"/>
                </a:ext>
              </a:extLst>
            </p:cNvPr>
            <p:cNvSpPr>
              <a:spLocks/>
            </p:cNvSpPr>
            <p:nvPr/>
          </p:nvSpPr>
          <p:spPr bwMode="auto">
            <a:xfrm rot="20937747" flipH="1">
              <a:off x="8175911" y="3275155"/>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333" name="Group 332">
              <a:extLst>
                <a:ext uri="{FF2B5EF4-FFF2-40B4-BE49-F238E27FC236}">
                  <a16:creationId xmlns:a16="http://schemas.microsoft.com/office/drawing/2014/main" id="{6BA9D6C9-5E00-4D14-BCD3-BB4958000E89}"/>
                </a:ext>
              </a:extLst>
            </p:cNvPr>
            <p:cNvGrpSpPr/>
            <p:nvPr/>
          </p:nvGrpSpPr>
          <p:grpSpPr>
            <a:xfrm rot="20937747">
              <a:off x="7668089" y="2695445"/>
              <a:ext cx="372998" cy="369890"/>
              <a:chOff x="4166446" y="1077383"/>
              <a:chExt cx="571500" cy="566738"/>
            </a:xfrm>
          </p:grpSpPr>
          <p:sp>
            <p:nvSpPr>
              <p:cNvPr id="334" name="Oval 63">
                <a:extLst>
                  <a:ext uri="{FF2B5EF4-FFF2-40B4-BE49-F238E27FC236}">
                    <a16:creationId xmlns:a16="http://schemas.microsoft.com/office/drawing/2014/main" id="{5A878D1F-A278-4FD9-AF31-F10C145DA786}"/>
                  </a:ext>
                </a:extLst>
              </p:cNvPr>
              <p:cNvSpPr>
                <a:spLocks noChangeArrowheads="1"/>
              </p:cNvSpPr>
              <p:nvPr/>
            </p:nvSpPr>
            <p:spPr bwMode="auto">
              <a:xfrm flipH="1">
                <a:off x="4166446" y="1077383"/>
                <a:ext cx="571500" cy="566738"/>
              </a:xfrm>
              <a:prstGeom prst="ellipse">
                <a:avLst/>
              </a:prstGeom>
              <a:solidFill>
                <a:srgbClr val="505050">
                  <a:lumMod val="7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35" name="Oval 64">
                <a:extLst>
                  <a:ext uri="{FF2B5EF4-FFF2-40B4-BE49-F238E27FC236}">
                    <a16:creationId xmlns:a16="http://schemas.microsoft.com/office/drawing/2014/main" id="{CA103FFB-8B01-4447-8263-5F30D5EF5D5F}"/>
                  </a:ext>
                </a:extLst>
              </p:cNvPr>
              <p:cNvSpPr>
                <a:spLocks noChangeArrowheads="1"/>
              </p:cNvSpPr>
              <p:nvPr/>
            </p:nvSpPr>
            <p:spPr bwMode="auto">
              <a:xfrm flipH="1">
                <a:off x="4220421" y="1126595"/>
                <a:ext cx="463550" cy="465138"/>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6" name="Oval 65">
                <a:extLst>
                  <a:ext uri="{FF2B5EF4-FFF2-40B4-BE49-F238E27FC236}">
                    <a16:creationId xmlns:a16="http://schemas.microsoft.com/office/drawing/2014/main" id="{E1563CAB-2231-4044-BE47-A4E1004FA64F}"/>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grpSp>
        <p:nvGrpSpPr>
          <p:cNvPr id="254" name="Group 253">
            <a:extLst>
              <a:ext uri="{FF2B5EF4-FFF2-40B4-BE49-F238E27FC236}">
                <a16:creationId xmlns:a16="http://schemas.microsoft.com/office/drawing/2014/main" id="{93E95964-4CAC-408C-85CE-E8AF61609942}"/>
              </a:ext>
            </a:extLst>
          </p:cNvPr>
          <p:cNvGrpSpPr/>
          <p:nvPr/>
        </p:nvGrpSpPr>
        <p:grpSpPr>
          <a:xfrm>
            <a:off x="8172452" y="4389798"/>
            <a:ext cx="631839" cy="2127257"/>
            <a:chOff x="2159529" y="3980920"/>
            <a:chExt cx="1012825" cy="3409950"/>
          </a:xfrm>
        </p:grpSpPr>
        <p:sp>
          <p:nvSpPr>
            <p:cNvPr id="273" name="Freeform 13">
              <a:extLst>
                <a:ext uri="{FF2B5EF4-FFF2-40B4-BE49-F238E27FC236}">
                  <a16:creationId xmlns:a16="http://schemas.microsoft.com/office/drawing/2014/main" id="{4D0DE4D1-FE3D-42C0-A311-C0599485905A}"/>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4" name="Freeform 14">
              <a:extLst>
                <a:ext uri="{FF2B5EF4-FFF2-40B4-BE49-F238E27FC236}">
                  <a16:creationId xmlns:a16="http://schemas.microsoft.com/office/drawing/2014/main" id="{AECBEDBC-06CC-4FE6-9056-A15EF256D4D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5" name="Freeform 35">
              <a:extLst>
                <a:ext uri="{FF2B5EF4-FFF2-40B4-BE49-F238E27FC236}">
                  <a16:creationId xmlns:a16="http://schemas.microsoft.com/office/drawing/2014/main" id="{831C5B2C-4240-475C-A46E-AA1B6563BCF9}"/>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6" name="Oval 41">
              <a:extLst>
                <a:ext uri="{FF2B5EF4-FFF2-40B4-BE49-F238E27FC236}">
                  <a16:creationId xmlns:a16="http://schemas.microsoft.com/office/drawing/2014/main" id="{5BA5DCA4-20F0-460E-8C02-0403C52304D7}"/>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7" name="Freeform 43">
              <a:extLst>
                <a:ext uri="{FF2B5EF4-FFF2-40B4-BE49-F238E27FC236}">
                  <a16:creationId xmlns:a16="http://schemas.microsoft.com/office/drawing/2014/main" id="{E3808C6B-72BC-41B5-B6B1-051323971D96}"/>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9" name="Freeform 45">
              <a:extLst>
                <a:ext uri="{FF2B5EF4-FFF2-40B4-BE49-F238E27FC236}">
                  <a16:creationId xmlns:a16="http://schemas.microsoft.com/office/drawing/2014/main" id="{C9417FF8-BC5C-40B5-A5EA-ED0E7F9E7AC9}"/>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0" name="Freeform 47">
              <a:extLst>
                <a:ext uri="{FF2B5EF4-FFF2-40B4-BE49-F238E27FC236}">
                  <a16:creationId xmlns:a16="http://schemas.microsoft.com/office/drawing/2014/main" id="{7613A531-41DE-4D35-9146-B48F508348E0}"/>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1" name="Freeform 66">
              <a:extLst>
                <a:ext uri="{FF2B5EF4-FFF2-40B4-BE49-F238E27FC236}">
                  <a16:creationId xmlns:a16="http://schemas.microsoft.com/office/drawing/2014/main" id="{56411394-2489-4BC4-A252-49146EBE56BA}"/>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2" name="Freeform 68">
              <a:extLst>
                <a:ext uri="{FF2B5EF4-FFF2-40B4-BE49-F238E27FC236}">
                  <a16:creationId xmlns:a16="http://schemas.microsoft.com/office/drawing/2014/main" id="{AE6B9009-C341-4EA7-A921-16F2DB82913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3" name="Freeform 69">
              <a:extLst>
                <a:ext uri="{FF2B5EF4-FFF2-40B4-BE49-F238E27FC236}">
                  <a16:creationId xmlns:a16="http://schemas.microsoft.com/office/drawing/2014/main" id="{384AF18F-C9B4-444A-A86E-35FE42B24F69}"/>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4" name="Freeform 70">
              <a:extLst>
                <a:ext uri="{FF2B5EF4-FFF2-40B4-BE49-F238E27FC236}">
                  <a16:creationId xmlns:a16="http://schemas.microsoft.com/office/drawing/2014/main" id="{47ABAF02-B5E0-4A63-AFAA-0472F9C1A416}"/>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5" name="Oval 71">
              <a:extLst>
                <a:ext uri="{FF2B5EF4-FFF2-40B4-BE49-F238E27FC236}">
                  <a16:creationId xmlns:a16="http://schemas.microsoft.com/office/drawing/2014/main" id="{D3DE6F5D-0288-4DE6-AC3A-EE5A6EADF036}"/>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88" name="Oval 72">
              <a:extLst>
                <a:ext uri="{FF2B5EF4-FFF2-40B4-BE49-F238E27FC236}">
                  <a16:creationId xmlns:a16="http://schemas.microsoft.com/office/drawing/2014/main" id="{898B0353-472A-4A9F-B8C3-0549CCC4A2A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98" name="Oval 73">
              <a:extLst>
                <a:ext uri="{FF2B5EF4-FFF2-40B4-BE49-F238E27FC236}">
                  <a16:creationId xmlns:a16="http://schemas.microsoft.com/office/drawing/2014/main" id="{A547A6A2-6A80-4901-B0B9-BC447BA1D574}"/>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99" name="Oval 74">
              <a:extLst>
                <a:ext uri="{FF2B5EF4-FFF2-40B4-BE49-F238E27FC236}">
                  <a16:creationId xmlns:a16="http://schemas.microsoft.com/office/drawing/2014/main" id="{6DE91798-D11B-433A-ADDD-B706CCA37DAF}"/>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00" name="Oval 41">
              <a:extLst>
                <a:ext uri="{FF2B5EF4-FFF2-40B4-BE49-F238E27FC236}">
                  <a16:creationId xmlns:a16="http://schemas.microsoft.com/office/drawing/2014/main" id="{B596594B-4F6E-4558-B0DA-063F05517A8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03" name="Oval 41">
              <a:extLst>
                <a:ext uri="{FF2B5EF4-FFF2-40B4-BE49-F238E27FC236}">
                  <a16:creationId xmlns:a16="http://schemas.microsoft.com/office/drawing/2014/main" id="{101120D3-A073-4BE6-BCFA-BEC95DD8F349}"/>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255" name="Group 254">
            <a:extLst>
              <a:ext uri="{FF2B5EF4-FFF2-40B4-BE49-F238E27FC236}">
                <a16:creationId xmlns:a16="http://schemas.microsoft.com/office/drawing/2014/main" id="{1A8046BB-3C73-4B9E-AA76-EE4F8E367EED}"/>
              </a:ext>
            </a:extLst>
          </p:cNvPr>
          <p:cNvGrpSpPr/>
          <p:nvPr/>
        </p:nvGrpSpPr>
        <p:grpSpPr>
          <a:xfrm flipH="1">
            <a:off x="9203466" y="4389798"/>
            <a:ext cx="631839" cy="2127257"/>
            <a:chOff x="2159529" y="3980920"/>
            <a:chExt cx="1012825" cy="3409950"/>
          </a:xfrm>
        </p:grpSpPr>
        <p:sp>
          <p:nvSpPr>
            <p:cNvPr id="256" name="Freeform 13">
              <a:extLst>
                <a:ext uri="{FF2B5EF4-FFF2-40B4-BE49-F238E27FC236}">
                  <a16:creationId xmlns:a16="http://schemas.microsoft.com/office/drawing/2014/main" id="{12A43BD6-47AB-4E65-A9AB-6FF72AEF74D6}"/>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57" name="Freeform 14">
              <a:extLst>
                <a:ext uri="{FF2B5EF4-FFF2-40B4-BE49-F238E27FC236}">
                  <a16:creationId xmlns:a16="http://schemas.microsoft.com/office/drawing/2014/main" id="{A8841725-CF5B-435D-BF5D-E3AE047E3730}"/>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58" name="Freeform 35">
              <a:extLst>
                <a:ext uri="{FF2B5EF4-FFF2-40B4-BE49-F238E27FC236}">
                  <a16:creationId xmlns:a16="http://schemas.microsoft.com/office/drawing/2014/main" id="{2C1F35B1-D6A2-4BA6-BA6F-3FA85DD202AD}"/>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59" name="Oval 41">
              <a:extLst>
                <a:ext uri="{FF2B5EF4-FFF2-40B4-BE49-F238E27FC236}">
                  <a16:creationId xmlns:a16="http://schemas.microsoft.com/office/drawing/2014/main" id="{4266A2A4-9E54-43A3-B3CF-2D71B45F219E}"/>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0" name="Freeform 43">
              <a:extLst>
                <a:ext uri="{FF2B5EF4-FFF2-40B4-BE49-F238E27FC236}">
                  <a16:creationId xmlns:a16="http://schemas.microsoft.com/office/drawing/2014/main" id="{FC934F72-C6DD-44B9-A28E-D54ADCE0565B}"/>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1" name="Freeform 45">
              <a:extLst>
                <a:ext uri="{FF2B5EF4-FFF2-40B4-BE49-F238E27FC236}">
                  <a16:creationId xmlns:a16="http://schemas.microsoft.com/office/drawing/2014/main" id="{EAB63CA0-EF68-417A-A4FD-D994564E52BB}"/>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2" name="Freeform 47">
              <a:extLst>
                <a:ext uri="{FF2B5EF4-FFF2-40B4-BE49-F238E27FC236}">
                  <a16:creationId xmlns:a16="http://schemas.microsoft.com/office/drawing/2014/main" id="{C2778E03-BDA9-4F34-8DC8-030A7CF820E8}"/>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3" name="Freeform 66">
              <a:extLst>
                <a:ext uri="{FF2B5EF4-FFF2-40B4-BE49-F238E27FC236}">
                  <a16:creationId xmlns:a16="http://schemas.microsoft.com/office/drawing/2014/main" id="{378DE05C-C820-4FE8-8FF8-9A65B74D33AF}"/>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4" name="Freeform 68">
              <a:extLst>
                <a:ext uri="{FF2B5EF4-FFF2-40B4-BE49-F238E27FC236}">
                  <a16:creationId xmlns:a16="http://schemas.microsoft.com/office/drawing/2014/main" id="{8F7D5260-1DF3-4522-9D86-D21DF08A6E52}"/>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5" name="Freeform 69">
              <a:extLst>
                <a:ext uri="{FF2B5EF4-FFF2-40B4-BE49-F238E27FC236}">
                  <a16:creationId xmlns:a16="http://schemas.microsoft.com/office/drawing/2014/main" id="{CF0F133F-C4A4-4003-984A-0EB7574E5EFF}"/>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6" name="Freeform 70">
              <a:extLst>
                <a:ext uri="{FF2B5EF4-FFF2-40B4-BE49-F238E27FC236}">
                  <a16:creationId xmlns:a16="http://schemas.microsoft.com/office/drawing/2014/main" id="{86DBC3E5-3ED3-41F8-9F8E-A0DCDBE55A55}"/>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7" name="Oval 71">
              <a:extLst>
                <a:ext uri="{FF2B5EF4-FFF2-40B4-BE49-F238E27FC236}">
                  <a16:creationId xmlns:a16="http://schemas.microsoft.com/office/drawing/2014/main" id="{D15F0BD1-F77E-4C76-B99C-08BD792B4725}"/>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8" name="Oval 72">
              <a:extLst>
                <a:ext uri="{FF2B5EF4-FFF2-40B4-BE49-F238E27FC236}">
                  <a16:creationId xmlns:a16="http://schemas.microsoft.com/office/drawing/2014/main" id="{43EA0456-7D9E-4CE6-B9A9-936E3CF94D40}"/>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69" name="Oval 73">
              <a:extLst>
                <a:ext uri="{FF2B5EF4-FFF2-40B4-BE49-F238E27FC236}">
                  <a16:creationId xmlns:a16="http://schemas.microsoft.com/office/drawing/2014/main" id="{5517380D-EC2C-43DC-B458-741F34A5AEA5}"/>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0" name="Oval 74">
              <a:extLst>
                <a:ext uri="{FF2B5EF4-FFF2-40B4-BE49-F238E27FC236}">
                  <a16:creationId xmlns:a16="http://schemas.microsoft.com/office/drawing/2014/main" id="{C17E628D-C42E-4C5C-AF00-BE696D7D206E}"/>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1" name="Oval 41">
              <a:extLst>
                <a:ext uri="{FF2B5EF4-FFF2-40B4-BE49-F238E27FC236}">
                  <a16:creationId xmlns:a16="http://schemas.microsoft.com/office/drawing/2014/main" id="{B657F766-41F8-4EDB-9427-6D4345881E6A}"/>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272" name="Oval 41">
              <a:extLst>
                <a:ext uri="{FF2B5EF4-FFF2-40B4-BE49-F238E27FC236}">
                  <a16:creationId xmlns:a16="http://schemas.microsoft.com/office/drawing/2014/main" id="{3694B0E6-7276-4265-ACFF-07478C4F21CB}"/>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363" name="Group 362">
            <a:extLst>
              <a:ext uri="{FF2B5EF4-FFF2-40B4-BE49-F238E27FC236}">
                <a16:creationId xmlns:a16="http://schemas.microsoft.com/office/drawing/2014/main" id="{487ED281-CD4E-4E78-AEAA-402B3B92A053}"/>
              </a:ext>
            </a:extLst>
          </p:cNvPr>
          <p:cNvGrpSpPr/>
          <p:nvPr/>
        </p:nvGrpSpPr>
        <p:grpSpPr>
          <a:xfrm flipH="1">
            <a:off x="11153407" y="5441093"/>
            <a:ext cx="769356" cy="1128135"/>
            <a:chOff x="7742940" y="9595079"/>
            <a:chExt cx="1012665" cy="1484907"/>
          </a:xfrm>
        </p:grpSpPr>
        <p:grpSp>
          <p:nvGrpSpPr>
            <p:cNvPr id="364" name="Group 363">
              <a:extLst>
                <a:ext uri="{FF2B5EF4-FFF2-40B4-BE49-F238E27FC236}">
                  <a16:creationId xmlns:a16="http://schemas.microsoft.com/office/drawing/2014/main" id="{669C5C62-898C-4B3B-8637-D619A49F7BA4}"/>
                </a:ext>
              </a:extLst>
            </p:cNvPr>
            <p:cNvGrpSpPr/>
            <p:nvPr userDrawn="1"/>
          </p:nvGrpSpPr>
          <p:grpSpPr>
            <a:xfrm flipH="1">
              <a:off x="7742940" y="9595079"/>
              <a:ext cx="847595" cy="1477566"/>
              <a:chOff x="6049963" y="5249863"/>
              <a:chExt cx="415925" cy="725059"/>
            </a:xfrm>
          </p:grpSpPr>
          <p:sp>
            <p:nvSpPr>
              <p:cNvPr id="374" name="Rectangle 373">
                <a:extLst>
                  <a:ext uri="{FF2B5EF4-FFF2-40B4-BE49-F238E27FC236}">
                    <a16:creationId xmlns:a16="http://schemas.microsoft.com/office/drawing/2014/main" id="{7ED97F59-EFF8-4D6A-9C62-D4C515C72D9B}"/>
                  </a:ext>
                </a:extLst>
              </p:cNvPr>
              <p:cNvSpPr>
                <a:spLocks noChangeArrowheads="1"/>
              </p:cNvSpPr>
              <p:nvPr userDrawn="1"/>
            </p:nvSpPr>
            <p:spPr bwMode="auto">
              <a:xfrm>
                <a:off x="6049963" y="5743146"/>
                <a:ext cx="292100" cy="231775"/>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5" name="Freeform 383">
                <a:extLst>
                  <a:ext uri="{FF2B5EF4-FFF2-40B4-BE49-F238E27FC236}">
                    <a16:creationId xmlns:a16="http://schemas.microsoft.com/office/drawing/2014/main" id="{64A5EE47-C34E-4B7D-8149-57EEE5B810C6}"/>
                  </a:ext>
                </a:extLst>
              </p:cNvPr>
              <p:cNvSpPr>
                <a:spLocks/>
              </p:cNvSpPr>
              <p:nvPr userDrawn="1"/>
            </p:nvSpPr>
            <p:spPr bwMode="auto">
              <a:xfrm>
                <a:off x="6216650" y="5322459"/>
                <a:ext cx="249238" cy="652463"/>
              </a:xfrm>
              <a:custGeom>
                <a:avLst/>
                <a:gdLst>
                  <a:gd name="T0" fmla="*/ 0 w 157"/>
                  <a:gd name="T1" fmla="*/ 0 h 411"/>
                  <a:gd name="T2" fmla="*/ 157 w 157"/>
                  <a:gd name="T3" fmla="*/ 0 h 411"/>
                  <a:gd name="T4" fmla="*/ 157 w 157"/>
                  <a:gd name="T5" fmla="*/ 411 h 411"/>
                  <a:gd name="T6" fmla="*/ 0 w 157"/>
                  <a:gd name="T7" fmla="*/ 411 h 411"/>
                  <a:gd name="T8" fmla="*/ 0 w 157"/>
                  <a:gd name="T9" fmla="*/ 268 h 411"/>
                  <a:gd name="T10" fmla="*/ 0 w 157"/>
                  <a:gd name="T11" fmla="*/ 0 h 411"/>
                </a:gdLst>
                <a:ahLst/>
                <a:cxnLst>
                  <a:cxn ang="0">
                    <a:pos x="T0" y="T1"/>
                  </a:cxn>
                  <a:cxn ang="0">
                    <a:pos x="T2" y="T3"/>
                  </a:cxn>
                  <a:cxn ang="0">
                    <a:pos x="T4" y="T5"/>
                  </a:cxn>
                  <a:cxn ang="0">
                    <a:pos x="T6" y="T7"/>
                  </a:cxn>
                  <a:cxn ang="0">
                    <a:pos x="T8" y="T9"/>
                  </a:cxn>
                  <a:cxn ang="0">
                    <a:pos x="T10" y="T11"/>
                  </a:cxn>
                </a:cxnLst>
                <a:rect l="0" t="0" r="r" b="b"/>
                <a:pathLst>
                  <a:path w="157" h="411">
                    <a:moveTo>
                      <a:pt x="0" y="0"/>
                    </a:moveTo>
                    <a:lnTo>
                      <a:pt x="157" y="0"/>
                    </a:lnTo>
                    <a:lnTo>
                      <a:pt x="157" y="411"/>
                    </a:lnTo>
                    <a:lnTo>
                      <a:pt x="0" y="411"/>
                    </a:lnTo>
                    <a:lnTo>
                      <a:pt x="0" y="268"/>
                    </a:lnTo>
                    <a:lnTo>
                      <a:pt x="0" y="0"/>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6" name="Rectangle 375">
                <a:extLst>
                  <a:ext uri="{FF2B5EF4-FFF2-40B4-BE49-F238E27FC236}">
                    <a16:creationId xmlns:a16="http://schemas.microsoft.com/office/drawing/2014/main" id="{E8ED8921-81BF-4C9F-B688-4BFD1E9C064A}"/>
                  </a:ext>
                </a:extLst>
              </p:cNvPr>
              <p:cNvSpPr>
                <a:spLocks noChangeArrowheads="1"/>
              </p:cNvSpPr>
              <p:nvPr userDrawn="1"/>
            </p:nvSpPr>
            <p:spPr bwMode="auto">
              <a:xfrm>
                <a:off x="6302375" y="5375275"/>
                <a:ext cx="25400" cy="444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7" name="Rectangle 376">
                <a:extLst>
                  <a:ext uri="{FF2B5EF4-FFF2-40B4-BE49-F238E27FC236}">
                    <a16:creationId xmlns:a16="http://schemas.microsoft.com/office/drawing/2014/main" id="{EEEA777E-2C51-4FDF-A0DE-E32FD7276A78}"/>
                  </a:ext>
                </a:extLst>
              </p:cNvPr>
              <p:cNvSpPr>
                <a:spLocks noChangeArrowheads="1"/>
              </p:cNvSpPr>
              <p:nvPr userDrawn="1"/>
            </p:nvSpPr>
            <p:spPr bwMode="auto">
              <a:xfrm>
                <a:off x="6354763" y="5375275"/>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8" name="Rectangle 377">
                <a:extLst>
                  <a:ext uri="{FF2B5EF4-FFF2-40B4-BE49-F238E27FC236}">
                    <a16:creationId xmlns:a16="http://schemas.microsoft.com/office/drawing/2014/main" id="{6A3D25F3-E358-42B3-8794-F6041A0654F0}"/>
                  </a:ext>
                </a:extLst>
              </p:cNvPr>
              <p:cNvSpPr>
                <a:spLocks noChangeArrowheads="1"/>
              </p:cNvSpPr>
              <p:nvPr userDrawn="1"/>
            </p:nvSpPr>
            <p:spPr bwMode="auto">
              <a:xfrm>
                <a:off x="6354763" y="5443538"/>
                <a:ext cx="25400"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9" name="Rectangle 378">
                <a:extLst>
                  <a:ext uri="{FF2B5EF4-FFF2-40B4-BE49-F238E27FC236}">
                    <a16:creationId xmlns:a16="http://schemas.microsoft.com/office/drawing/2014/main" id="{640914DD-C72A-44CB-887D-95ABBEA7EA31}"/>
                  </a:ext>
                </a:extLst>
              </p:cNvPr>
              <p:cNvSpPr>
                <a:spLocks noChangeArrowheads="1"/>
              </p:cNvSpPr>
              <p:nvPr userDrawn="1"/>
            </p:nvSpPr>
            <p:spPr bwMode="auto">
              <a:xfrm>
                <a:off x="6248400" y="5513388"/>
                <a:ext cx="26988"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0" name="Rectangle 379">
                <a:extLst>
                  <a:ext uri="{FF2B5EF4-FFF2-40B4-BE49-F238E27FC236}">
                    <a16:creationId xmlns:a16="http://schemas.microsoft.com/office/drawing/2014/main" id="{0591C611-D489-42AD-86AB-AF647309CCBE}"/>
                  </a:ext>
                </a:extLst>
              </p:cNvPr>
              <p:cNvSpPr>
                <a:spLocks noChangeArrowheads="1"/>
              </p:cNvSpPr>
              <p:nvPr userDrawn="1"/>
            </p:nvSpPr>
            <p:spPr bwMode="auto">
              <a:xfrm>
                <a:off x="6302375"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1" name="Rectangle 380">
                <a:extLst>
                  <a:ext uri="{FF2B5EF4-FFF2-40B4-BE49-F238E27FC236}">
                    <a16:creationId xmlns:a16="http://schemas.microsoft.com/office/drawing/2014/main" id="{F9C0D9A7-E714-4968-BC5E-B23095FD1F2A}"/>
                  </a:ext>
                </a:extLst>
              </p:cNvPr>
              <p:cNvSpPr>
                <a:spLocks noChangeArrowheads="1"/>
              </p:cNvSpPr>
              <p:nvPr userDrawn="1"/>
            </p:nvSpPr>
            <p:spPr bwMode="auto">
              <a:xfrm>
                <a:off x="6354763" y="5581650"/>
                <a:ext cx="25400" cy="4921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2" name="Rectangle 381">
                <a:extLst>
                  <a:ext uri="{FF2B5EF4-FFF2-40B4-BE49-F238E27FC236}">
                    <a16:creationId xmlns:a16="http://schemas.microsoft.com/office/drawing/2014/main" id="{DAA483EB-2C90-4300-B2B8-264419E579D6}"/>
                  </a:ext>
                </a:extLst>
              </p:cNvPr>
              <p:cNvSpPr>
                <a:spLocks noChangeArrowheads="1"/>
              </p:cNvSpPr>
              <p:nvPr userDrawn="1"/>
            </p:nvSpPr>
            <p:spPr bwMode="auto">
              <a:xfrm>
                <a:off x="6354763" y="5651500"/>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3" name="Rectangle 382">
                <a:extLst>
                  <a:ext uri="{FF2B5EF4-FFF2-40B4-BE49-F238E27FC236}">
                    <a16:creationId xmlns:a16="http://schemas.microsoft.com/office/drawing/2014/main" id="{BFF13440-CC3D-4030-A5D4-92F4384131E8}"/>
                  </a:ext>
                </a:extLst>
              </p:cNvPr>
              <p:cNvSpPr>
                <a:spLocks noChangeArrowheads="1"/>
              </p:cNvSpPr>
              <p:nvPr userDrawn="1"/>
            </p:nvSpPr>
            <p:spPr bwMode="auto">
              <a:xfrm>
                <a:off x="6410325" y="5651500"/>
                <a:ext cx="23813"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4" name="Rectangle 383">
                <a:extLst>
                  <a:ext uri="{FF2B5EF4-FFF2-40B4-BE49-F238E27FC236}">
                    <a16:creationId xmlns:a16="http://schemas.microsoft.com/office/drawing/2014/main" id="{065D41D9-162A-4D31-9F72-0F2C55801CE3}"/>
                  </a:ext>
                </a:extLst>
              </p:cNvPr>
              <p:cNvSpPr>
                <a:spLocks noChangeArrowheads="1"/>
              </p:cNvSpPr>
              <p:nvPr userDrawn="1"/>
            </p:nvSpPr>
            <p:spPr bwMode="auto">
              <a:xfrm>
                <a:off x="6248400" y="5719763"/>
                <a:ext cx="26988"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5" name="Rectangle 384">
                <a:extLst>
                  <a:ext uri="{FF2B5EF4-FFF2-40B4-BE49-F238E27FC236}">
                    <a16:creationId xmlns:a16="http://schemas.microsoft.com/office/drawing/2014/main" id="{C4DCD26A-E718-4A3E-95FA-81402039F9D9}"/>
                  </a:ext>
                </a:extLst>
              </p:cNvPr>
              <p:cNvSpPr>
                <a:spLocks noChangeArrowheads="1"/>
              </p:cNvSpPr>
              <p:nvPr userDrawn="1"/>
            </p:nvSpPr>
            <p:spPr bwMode="auto">
              <a:xfrm>
                <a:off x="6302375" y="5719763"/>
                <a:ext cx="254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6" name="Rectangle 385">
                <a:extLst>
                  <a:ext uri="{FF2B5EF4-FFF2-40B4-BE49-F238E27FC236}">
                    <a16:creationId xmlns:a16="http://schemas.microsoft.com/office/drawing/2014/main" id="{37C59222-873E-47CA-A86C-DE9631BCF776}"/>
                  </a:ext>
                </a:extLst>
              </p:cNvPr>
              <p:cNvSpPr>
                <a:spLocks noChangeArrowheads="1"/>
              </p:cNvSpPr>
              <p:nvPr userDrawn="1"/>
            </p:nvSpPr>
            <p:spPr bwMode="auto">
              <a:xfrm>
                <a:off x="6067425" y="5792788"/>
                <a:ext cx="23813" cy="4445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7" name="Rectangle 386">
                <a:extLst>
                  <a:ext uri="{FF2B5EF4-FFF2-40B4-BE49-F238E27FC236}">
                    <a16:creationId xmlns:a16="http://schemas.microsoft.com/office/drawing/2014/main" id="{7D3C52C0-CADC-4222-8785-4B1D41F3268D}"/>
                  </a:ext>
                </a:extLst>
              </p:cNvPr>
              <p:cNvSpPr>
                <a:spLocks noChangeArrowheads="1"/>
              </p:cNvSpPr>
              <p:nvPr userDrawn="1"/>
            </p:nvSpPr>
            <p:spPr bwMode="auto">
              <a:xfrm>
                <a:off x="6354763" y="5281613"/>
                <a:ext cx="79375" cy="4445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8" name="Rectangle 387">
                <a:extLst>
                  <a:ext uri="{FF2B5EF4-FFF2-40B4-BE49-F238E27FC236}">
                    <a16:creationId xmlns:a16="http://schemas.microsoft.com/office/drawing/2014/main" id="{DE82D564-0897-4629-B02B-73BB99F864F7}"/>
                  </a:ext>
                </a:extLst>
              </p:cNvPr>
              <p:cNvSpPr>
                <a:spLocks noChangeArrowheads="1"/>
              </p:cNvSpPr>
              <p:nvPr userDrawn="1"/>
            </p:nvSpPr>
            <p:spPr bwMode="auto">
              <a:xfrm>
                <a:off x="6275388" y="5249863"/>
                <a:ext cx="14288" cy="76200"/>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89" name="Rectangle 388">
                <a:extLst>
                  <a:ext uri="{FF2B5EF4-FFF2-40B4-BE49-F238E27FC236}">
                    <a16:creationId xmlns:a16="http://schemas.microsoft.com/office/drawing/2014/main" id="{ACAE89B7-BE50-4B72-8984-1FC8B37C546B}"/>
                  </a:ext>
                </a:extLst>
              </p:cNvPr>
              <p:cNvSpPr>
                <a:spLocks noChangeArrowheads="1"/>
              </p:cNvSpPr>
              <p:nvPr userDrawn="1"/>
            </p:nvSpPr>
            <p:spPr bwMode="auto">
              <a:xfrm>
                <a:off x="6354763" y="5719763"/>
                <a:ext cx="2540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90" name="Rectangle 389">
                <a:extLst>
                  <a:ext uri="{FF2B5EF4-FFF2-40B4-BE49-F238E27FC236}">
                    <a16:creationId xmlns:a16="http://schemas.microsoft.com/office/drawing/2014/main" id="{4BB4697A-50B8-4C16-B89A-137746F375FE}"/>
                  </a:ext>
                </a:extLst>
              </p:cNvPr>
              <p:cNvSpPr>
                <a:spLocks noChangeArrowheads="1"/>
              </p:cNvSpPr>
              <p:nvPr userDrawn="1"/>
            </p:nvSpPr>
            <p:spPr bwMode="auto">
              <a:xfrm>
                <a:off x="6410325" y="5719763"/>
                <a:ext cx="23813"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91" name="Rectangle 390">
                <a:extLst>
                  <a:ext uri="{FF2B5EF4-FFF2-40B4-BE49-F238E27FC236}">
                    <a16:creationId xmlns:a16="http://schemas.microsoft.com/office/drawing/2014/main" id="{D8BD8341-54FD-42E7-9F82-559BB332D0CF}"/>
                  </a:ext>
                </a:extLst>
              </p:cNvPr>
              <p:cNvSpPr>
                <a:spLocks noChangeArrowheads="1"/>
              </p:cNvSpPr>
              <p:nvPr userDrawn="1"/>
            </p:nvSpPr>
            <p:spPr bwMode="auto">
              <a:xfrm>
                <a:off x="6067425" y="5861051"/>
                <a:ext cx="23813" cy="44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grpSp>
        <p:grpSp>
          <p:nvGrpSpPr>
            <p:cNvPr id="365" name="Group 364">
              <a:extLst>
                <a:ext uri="{FF2B5EF4-FFF2-40B4-BE49-F238E27FC236}">
                  <a16:creationId xmlns:a16="http://schemas.microsoft.com/office/drawing/2014/main" id="{F8CD044E-B06B-453E-B0AA-49FDCEF16DFF}"/>
                </a:ext>
              </a:extLst>
            </p:cNvPr>
            <p:cNvGrpSpPr/>
            <p:nvPr/>
          </p:nvGrpSpPr>
          <p:grpSpPr>
            <a:xfrm flipH="1">
              <a:off x="8361243" y="9975969"/>
              <a:ext cx="394362" cy="1104017"/>
              <a:chOff x="7518401" y="5304594"/>
              <a:chExt cx="241300" cy="675520"/>
            </a:xfrm>
          </p:grpSpPr>
          <p:sp>
            <p:nvSpPr>
              <p:cNvPr id="366" name="Rectangle 365">
                <a:extLst>
                  <a:ext uri="{FF2B5EF4-FFF2-40B4-BE49-F238E27FC236}">
                    <a16:creationId xmlns:a16="http://schemas.microsoft.com/office/drawing/2014/main" id="{4BAB5BD7-A7ED-48DF-9961-B61DA04EEB57}"/>
                  </a:ext>
                </a:extLst>
              </p:cNvPr>
              <p:cNvSpPr>
                <a:spLocks noChangeArrowheads="1"/>
              </p:cNvSpPr>
              <p:nvPr userDrawn="1"/>
            </p:nvSpPr>
            <p:spPr bwMode="auto">
              <a:xfrm>
                <a:off x="7518401" y="5373688"/>
                <a:ext cx="241300" cy="6064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67" name="Rectangle 366">
                <a:extLst>
                  <a:ext uri="{FF2B5EF4-FFF2-40B4-BE49-F238E27FC236}">
                    <a16:creationId xmlns:a16="http://schemas.microsoft.com/office/drawing/2014/main" id="{F4BF781E-2203-4932-952E-F6FE33F5C74B}"/>
                  </a:ext>
                </a:extLst>
              </p:cNvPr>
              <p:cNvSpPr>
                <a:spLocks noChangeArrowheads="1"/>
              </p:cNvSpPr>
              <p:nvPr userDrawn="1"/>
            </p:nvSpPr>
            <p:spPr bwMode="auto">
              <a:xfrm>
                <a:off x="7550151" y="5304594"/>
                <a:ext cx="177800" cy="690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68" name="Rectangle 367">
                <a:extLst>
                  <a:ext uri="{FF2B5EF4-FFF2-40B4-BE49-F238E27FC236}">
                    <a16:creationId xmlns:a16="http://schemas.microsoft.com/office/drawing/2014/main" id="{B0303B18-982C-4E9A-883F-F655D2DBCE55}"/>
                  </a:ext>
                </a:extLst>
              </p:cNvPr>
              <p:cNvSpPr>
                <a:spLocks noChangeArrowheads="1"/>
              </p:cNvSpPr>
              <p:nvPr userDrawn="1"/>
            </p:nvSpPr>
            <p:spPr bwMode="auto">
              <a:xfrm>
                <a:off x="755332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69" name="Rectangle 368">
                <a:extLst>
                  <a:ext uri="{FF2B5EF4-FFF2-40B4-BE49-F238E27FC236}">
                    <a16:creationId xmlns:a16="http://schemas.microsoft.com/office/drawing/2014/main" id="{EC68A9EA-9732-4817-B051-6B02D175E50C}"/>
                  </a:ext>
                </a:extLst>
              </p:cNvPr>
              <p:cNvSpPr>
                <a:spLocks noChangeArrowheads="1"/>
              </p:cNvSpPr>
              <p:nvPr userDrawn="1"/>
            </p:nvSpPr>
            <p:spPr bwMode="auto">
              <a:xfrm>
                <a:off x="7602538"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0" name="Rectangle 369">
                <a:extLst>
                  <a:ext uri="{FF2B5EF4-FFF2-40B4-BE49-F238E27FC236}">
                    <a16:creationId xmlns:a16="http://schemas.microsoft.com/office/drawing/2014/main" id="{F2368415-184C-4B93-8DC0-14E3CDC462C9}"/>
                  </a:ext>
                </a:extLst>
              </p:cNvPr>
              <p:cNvSpPr>
                <a:spLocks noChangeArrowheads="1"/>
              </p:cNvSpPr>
              <p:nvPr userDrawn="1"/>
            </p:nvSpPr>
            <p:spPr bwMode="auto">
              <a:xfrm>
                <a:off x="7651751" y="5416551"/>
                <a:ext cx="23813"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1" name="Rectangle 370">
                <a:extLst>
                  <a:ext uri="{FF2B5EF4-FFF2-40B4-BE49-F238E27FC236}">
                    <a16:creationId xmlns:a16="http://schemas.microsoft.com/office/drawing/2014/main" id="{09B6563A-6C80-4884-B9EB-0435A33571A6}"/>
                  </a:ext>
                </a:extLst>
              </p:cNvPr>
              <p:cNvSpPr>
                <a:spLocks noChangeArrowheads="1"/>
              </p:cNvSpPr>
              <p:nvPr userDrawn="1"/>
            </p:nvSpPr>
            <p:spPr bwMode="auto">
              <a:xfrm>
                <a:off x="7699376" y="5416551"/>
                <a:ext cx="25400" cy="56356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2" name="Rectangle 371">
                <a:extLst>
                  <a:ext uri="{FF2B5EF4-FFF2-40B4-BE49-F238E27FC236}">
                    <a16:creationId xmlns:a16="http://schemas.microsoft.com/office/drawing/2014/main" id="{77D00F1E-E2E9-425D-83F1-DA7046832F91}"/>
                  </a:ext>
                </a:extLst>
              </p:cNvPr>
              <p:cNvSpPr>
                <a:spLocks noChangeArrowheads="1"/>
              </p:cNvSpPr>
              <p:nvPr userDrawn="1"/>
            </p:nvSpPr>
            <p:spPr bwMode="auto">
              <a:xfrm>
                <a:off x="7550151" y="5304594"/>
                <a:ext cx="1778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sp>
            <p:nvSpPr>
              <p:cNvPr id="373" name="Rectangle 372">
                <a:extLst>
                  <a:ext uri="{FF2B5EF4-FFF2-40B4-BE49-F238E27FC236}">
                    <a16:creationId xmlns:a16="http://schemas.microsoft.com/office/drawing/2014/main" id="{BD52518D-8CB7-4032-8C7F-3D6FBF9B5862}"/>
                  </a:ext>
                </a:extLst>
              </p:cNvPr>
              <p:cNvSpPr>
                <a:spLocks noChangeArrowheads="1"/>
              </p:cNvSpPr>
              <p:nvPr userDrawn="1"/>
            </p:nvSpPr>
            <p:spPr bwMode="auto">
              <a:xfrm>
                <a:off x="7518401" y="5356226"/>
                <a:ext cx="241300" cy="1746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446">
                  <a:solidFill>
                    <a:srgbClr val="FFFFFF"/>
                  </a:solidFill>
                  <a:latin typeface="Segoe UI Semilight"/>
                </a:endParaRPr>
              </a:p>
            </p:txBody>
          </p:sp>
        </p:grpSp>
      </p:grpSp>
      <p:grpSp>
        <p:nvGrpSpPr>
          <p:cNvPr id="392" name="Group 391">
            <a:extLst>
              <a:ext uri="{FF2B5EF4-FFF2-40B4-BE49-F238E27FC236}">
                <a16:creationId xmlns:a16="http://schemas.microsoft.com/office/drawing/2014/main" id="{A47627F1-6B34-423D-8E43-91658088A8FC}"/>
              </a:ext>
            </a:extLst>
          </p:cNvPr>
          <p:cNvGrpSpPr/>
          <p:nvPr/>
        </p:nvGrpSpPr>
        <p:grpSpPr>
          <a:xfrm>
            <a:off x="269240" y="5751667"/>
            <a:ext cx="2623249" cy="827271"/>
            <a:chOff x="0" y="6002662"/>
            <a:chExt cx="2744462" cy="865498"/>
          </a:xfrm>
        </p:grpSpPr>
        <p:grpSp>
          <p:nvGrpSpPr>
            <p:cNvPr id="393" name="Group 392">
              <a:extLst>
                <a:ext uri="{FF2B5EF4-FFF2-40B4-BE49-F238E27FC236}">
                  <a16:creationId xmlns:a16="http://schemas.microsoft.com/office/drawing/2014/main" id="{50FB7ABD-4E50-4F03-93C6-BE937485BB55}"/>
                </a:ext>
              </a:extLst>
            </p:cNvPr>
            <p:cNvGrpSpPr/>
            <p:nvPr/>
          </p:nvGrpSpPr>
          <p:grpSpPr>
            <a:xfrm flipH="1">
              <a:off x="0" y="6039805"/>
              <a:ext cx="1018193" cy="818195"/>
              <a:chOff x="11693671" y="6275387"/>
              <a:chExt cx="742805" cy="596900"/>
            </a:xfrm>
          </p:grpSpPr>
          <p:sp>
            <p:nvSpPr>
              <p:cNvPr id="395" name="Freeform: Shape 394">
                <a:extLst>
                  <a:ext uri="{FF2B5EF4-FFF2-40B4-BE49-F238E27FC236}">
                    <a16:creationId xmlns:a16="http://schemas.microsoft.com/office/drawing/2014/main" id="{10501F8A-2712-4F30-B071-C19A2F01399C}"/>
                  </a:ext>
                </a:extLst>
              </p:cNvPr>
              <p:cNvSpPr>
                <a:spLocks/>
              </p:cNvSpPr>
              <p:nvPr/>
            </p:nvSpPr>
            <p:spPr bwMode="auto">
              <a:xfrm>
                <a:off x="11693671" y="6551612"/>
                <a:ext cx="742805" cy="320675"/>
              </a:xfrm>
              <a:custGeom>
                <a:avLst/>
                <a:gdLst>
                  <a:gd name="connsiteX0" fmla="*/ 581819 w 742805"/>
                  <a:gd name="connsiteY0" fmla="*/ 0 h 320675"/>
                  <a:gd name="connsiteX1" fmla="*/ 672444 w 742805"/>
                  <a:gd name="connsiteY1" fmla="*/ 5859 h 320675"/>
                  <a:gd name="connsiteX2" fmla="*/ 742805 w 742805"/>
                  <a:gd name="connsiteY2" fmla="*/ 19687 h 320675"/>
                  <a:gd name="connsiteX3" fmla="*/ 742805 w 742805"/>
                  <a:gd name="connsiteY3" fmla="*/ 320675 h 320675"/>
                  <a:gd name="connsiteX4" fmla="*/ 0 w 742805"/>
                  <a:gd name="connsiteY4" fmla="*/ 320675 h 320675"/>
                  <a:gd name="connsiteX5" fmla="*/ 581819 w 742805"/>
                  <a:gd name="connsiteY5"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805" h="320675">
                    <a:moveTo>
                      <a:pt x="581819" y="0"/>
                    </a:moveTo>
                    <a:cubicBezTo>
                      <a:pt x="612555" y="0"/>
                      <a:pt x="642804" y="1994"/>
                      <a:pt x="672444" y="5859"/>
                    </a:cubicBezTo>
                    <a:lnTo>
                      <a:pt x="742805" y="19687"/>
                    </a:lnTo>
                    <a:lnTo>
                      <a:pt x="742805" y="320675"/>
                    </a:lnTo>
                    <a:lnTo>
                      <a:pt x="0" y="320675"/>
                    </a:lnTo>
                    <a:cubicBezTo>
                      <a:pt x="121212" y="127581"/>
                      <a:pt x="335931" y="0"/>
                      <a:pt x="581819" y="0"/>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noAutofit/>
              </a:bodyPr>
              <a:lstStyle/>
              <a:p>
                <a:pPr defTabSz="749141">
                  <a:defRPr/>
                </a:pPr>
                <a:endParaRPr lang="en-US" sz="1446" kern="0">
                  <a:solidFill>
                    <a:srgbClr val="353535"/>
                  </a:solidFill>
                  <a:latin typeface="Segoe UI Semilight"/>
                </a:endParaRPr>
              </a:p>
            </p:txBody>
          </p:sp>
          <p:sp>
            <p:nvSpPr>
              <p:cNvPr id="396" name="Freeform 312">
                <a:extLst>
                  <a:ext uri="{FF2B5EF4-FFF2-40B4-BE49-F238E27FC236}">
                    <a16:creationId xmlns:a16="http://schemas.microsoft.com/office/drawing/2014/main" id="{8032FB97-D12D-4042-870D-ED4F5F5882F6}"/>
                  </a:ext>
                </a:extLst>
              </p:cNvPr>
              <p:cNvSpPr>
                <a:spLocks/>
              </p:cNvSpPr>
              <p:nvPr/>
            </p:nvSpPr>
            <p:spPr bwMode="auto">
              <a:xfrm>
                <a:off x="12028543" y="6275387"/>
                <a:ext cx="295275" cy="538163"/>
              </a:xfrm>
              <a:custGeom>
                <a:avLst/>
                <a:gdLst>
                  <a:gd name="T0" fmla="*/ 92 w 186"/>
                  <a:gd name="T1" fmla="*/ 0 h 339"/>
                  <a:gd name="T2" fmla="*/ 0 w 186"/>
                  <a:gd name="T3" fmla="*/ 339 h 339"/>
                  <a:gd name="T4" fmla="*/ 186 w 186"/>
                  <a:gd name="T5" fmla="*/ 339 h 339"/>
                  <a:gd name="T6" fmla="*/ 92 w 186"/>
                  <a:gd name="T7" fmla="*/ 0 h 339"/>
                </a:gdLst>
                <a:ahLst/>
                <a:cxnLst>
                  <a:cxn ang="0">
                    <a:pos x="T0" y="T1"/>
                  </a:cxn>
                  <a:cxn ang="0">
                    <a:pos x="T2" y="T3"/>
                  </a:cxn>
                  <a:cxn ang="0">
                    <a:pos x="T4" y="T5"/>
                  </a:cxn>
                  <a:cxn ang="0">
                    <a:pos x="T6" y="T7"/>
                  </a:cxn>
                </a:cxnLst>
                <a:rect l="0" t="0" r="r" b="b"/>
                <a:pathLst>
                  <a:path w="186" h="339">
                    <a:moveTo>
                      <a:pt x="92" y="0"/>
                    </a:moveTo>
                    <a:lnTo>
                      <a:pt x="0" y="339"/>
                    </a:lnTo>
                    <a:lnTo>
                      <a:pt x="186" y="339"/>
                    </a:lnTo>
                    <a:lnTo>
                      <a:pt x="92" y="0"/>
                    </a:lnTo>
                    <a:close/>
                  </a:path>
                </a:pathLst>
              </a:custGeom>
              <a:solidFill>
                <a:srgbClr val="00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grpSp>
            <p:nvGrpSpPr>
              <p:cNvPr id="397" name="Group 396">
                <a:extLst>
                  <a:ext uri="{FF2B5EF4-FFF2-40B4-BE49-F238E27FC236}">
                    <a16:creationId xmlns:a16="http://schemas.microsoft.com/office/drawing/2014/main" id="{A352A740-C66E-41DD-98DC-CA5E9A64713D}"/>
                  </a:ext>
                </a:extLst>
              </p:cNvPr>
              <p:cNvGrpSpPr/>
              <p:nvPr/>
            </p:nvGrpSpPr>
            <p:grpSpPr>
              <a:xfrm>
                <a:off x="11846828" y="6362695"/>
                <a:ext cx="138113" cy="393701"/>
                <a:chOff x="11890430" y="6270624"/>
                <a:chExt cx="138113" cy="393701"/>
              </a:xfrm>
            </p:grpSpPr>
            <p:sp>
              <p:nvSpPr>
                <p:cNvPr id="398" name="Freeform 313">
                  <a:extLst>
                    <a:ext uri="{FF2B5EF4-FFF2-40B4-BE49-F238E27FC236}">
                      <a16:creationId xmlns:a16="http://schemas.microsoft.com/office/drawing/2014/main" id="{493A640E-6525-4096-85F0-EC4A823A1594}"/>
                    </a:ext>
                  </a:extLst>
                </p:cNvPr>
                <p:cNvSpPr>
                  <a:spLocks/>
                </p:cNvSpPr>
                <p:nvPr/>
              </p:nvSpPr>
              <p:spPr bwMode="auto">
                <a:xfrm>
                  <a:off x="11890430" y="64500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sp>
              <p:nvSpPr>
                <p:cNvPr id="399" name="Freeform 314">
                  <a:extLst>
                    <a:ext uri="{FF2B5EF4-FFF2-40B4-BE49-F238E27FC236}">
                      <a16:creationId xmlns:a16="http://schemas.microsoft.com/office/drawing/2014/main" id="{0E49DFA5-2CEC-4D06-81CB-206C4891AFF6}"/>
                    </a:ext>
                  </a:extLst>
                </p:cNvPr>
                <p:cNvSpPr>
                  <a:spLocks/>
                </p:cNvSpPr>
                <p:nvPr/>
              </p:nvSpPr>
              <p:spPr bwMode="auto">
                <a:xfrm>
                  <a:off x="11890430" y="6361112"/>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sp>
              <p:nvSpPr>
                <p:cNvPr id="400" name="Freeform 315">
                  <a:extLst>
                    <a:ext uri="{FF2B5EF4-FFF2-40B4-BE49-F238E27FC236}">
                      <a16:creationId xmlns:a16="http://schemas.microsoft.com/office/drawing/2014/main" id="{EFA7A246-1E8E-4DE9-8B74-EF875CCEB838}"/>
                    </a:ext>
                  </a:extLst>
                </p:cNvPr>
                <p:cNvSpPr>
                  <a:spLocks/>
                </p:cNvSpPr>
                <p:nvPr/>
              </p:nvSpPr>
              <p:spPr bwMode="auto">
                <a:xfrm>
                  <a:off x="11890430" y="6270624"/>
                  <a:ext cx="138113" cy="214313"/>
                </a:xfrm>
                <a:custGeom>
                  <a:avLst/>
                  <a:gdLst>
                    <a:gd name="T0" fmla="*/ 44 w 87"/>
                    <a:gd name="T1" fmla="*/ 0 h 135"/>
                    <a:gd name="T2" fmla="*/ 0 w 87"/>
                    <a:gd name="T3" fmla="*/ 135 h 135"/>
                    <a:gd name="T4" fmla="*/ 87 w 87"/>
                    <a:gd name="T5" fmla="*/ 135 h 135"/>
                    <a:gd name="T6" fmla="*/ 44 w 87"/>
                    <a:gd name="T7" fmla="*/ 0 h 135"/>
                  </a:gdLst>
                  <a:ahLst/>
                  <a:cxnLst>
                    <a:cxn ang="0">
                      <a:pos x="T0" y="T1"/>
                    </a:cxn>
                    <a:cxn ang="0">
                      <a:pos x="T2" y="T3"/>
                    </a:cxn>
                    <a:cxn ang="0">
                      <a:pos x="T4" y="T5"/>
                    </a:cxn>
                    <a:cxn ang="0">
                      <a:pos x="T6" y="T7"/>
                    </a:cxn>
                  </a:cxnLst>
                  <a:rect l="0" t="0" r="r" b="b"/>
                  <a:pathLst>
                    <a:path w="87" h="135">
                      <a:moveTo>
                        <a:pt x="44" y="0"/>
                      </a:moveTo>
                      <a:lnTo>
                        <a:pt x="0" y="135"/>
                      </a:lnTo>
                      <a:lnTo>
                        <a:pt x="87" y="135"/>
                      </a:lnTo>
                      <a:lnTo>
                        <a:pt x="44" y="0"/>
                      </a:lnTo>
                      <a:close/>
                    </a:path>
                  </a:pathLst>
                </a:custGeom>
                <a:solidFill>
                  <a:srgbClr val="229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1446" kern="0">
                    <a:solidFill>
                      <a:srgbClr val="353535"/>
                    </a:solidFill>
                    <a:latin typeface="Segoe UI Semilight"/>
                  </a:endParaRPr>
                </a:p>
              </p:txBody>
            </p:sp>
          </p:grpSp>
        </p:grpSp>
        <p:pic>
          <p:nvPicPr>
            <p:cNvPr id="394" name="Picture 393">
              <a:extLst>
                <a:ext uri="{FF2B5EF4-FFF2-40B4-BE49-F238E27FC236}">
                  <a16:creationId xmlns:a16="http://schemas.microsoft.com/office/drawing/2014/main" id="{09B0C579-992E-4136-8A09-ED64B82866AB}"/>
                </a:ext>
              </a:extLst>
            </p:cNvPr>
            <p:cNvPicPr>
              <a:picLocks noChangeAspect="1"/>
            </p:cNvPicPr>
            <p:nvPr/>
          </p:nvPicPr>
          <p:blipFill>
            <a:blip r:embed="rId3"/>
            <a:stretch>
              <a:fillRect/>
            </a:stretch>
          </p:blipFill>
          <p:spPr>
            <a:xfrm flipH="1">
              <a:off x="198886" y="6002662"/>
              <a:ext cx="2545576" cy="865498"/>
            </a:xfrm>
            <a:prstGeom prst="rect">
              <a:avLst/>
            </a:prstGeom>
          </p:spPr>
        </p:pic>
      </p:grpSp>
      <p:sp>
        <p:nvSpPr>
          <p:cNvPr id="401" name="Rectangle 400">
            <a:extLst>
              <a:ext uri="{FF2B5EF4-FFF2-40B4-BE49-F238E27FC236}">
                <a16:creationId xmlns:a16="http://schemas.microsoft.com/office/drawing/2014/main" id="{B9D051C2-9D73-495D-A70E-2D415291C8B0}"/>
              </a:ext>
            </a:extLst>
          </p:cNvPr>
          <p:cNvSpPr/>
          <p:nvPr/>
        </p:nvSpPr>
        <p:spPr bwMode="auto">
          <a:xfrm>
            <a:off x="269240" y="6464881"/>
            <a:ext cx="11653523" cy="104347"/>
          </a:xfrm>
          <a:prstGeom prst="rect">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46886" tIns="117509" rIns="146886" bIns="117509" numCol="1" spcCol="0" rtlCol="0" fromWordArt="0" anchor="t" anchorCtr="0" forceAA="0" compatLnSpc="1">
            <a:prstTxWarp prst="textNoShape">
              <a:avLst/>
            </a:prstTxWarp>
            <a:noAutofit/>
          </a:bodyPr>
          <a:lstStyle/>
          <a:p>
            <a:pPr algn="ctr" defTabSz="748924" fontAlgn="base">
              <a:lnSpc>
                <a:spcPct val="90000"/>
              </a:lnSpc>
              <a:spcBef>
                <a:spcPct val="0"/>
              </a:spcBef>
              <a:spcAft>
                <a:spcPct val="0"/>
              </a:spcAft>
              <a:defRPr/>
            </a:pPr>
            <a:endParaRPr lang="en-US" sz="192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7916F098-F32A-40D9-AED0-7C0E90AC46B1}"/>
              </a:ext>
            </a:extLst>
          </p:cNvPr>
          <p:cNvGrpSpPr/>
          <p:nvPr/>
        </p:nvGrpSpPr>
        <p:grpSpPr>
          <a:xfrm>
            <a:off x="8700890" y="1478269"/>
            <a:ext cx="622993" cy="272262"/>
            <a:chOff x="6934945" y="1531801"/>
            <a:chExt cx="651780" cy="284842"/>
          </a:xfrm>
        </p:grpSpPr>
        <p:grpSp>
          <p:nvGrpSpPr>
            <p:cNvPr id="403" name="Group 25">
              <a:extLst>
                <a:ext uri="{FF2B5EF4-FFF2-40B4-BE49-F238E27FC236}">
                  <a16:creationId xmlns:a16="http://schemas.microsoft.com/office/drawing/2014/main" id="{1198F0CE-024A-41F2-9B0A-0F97707FECB8}"/>
                </a:ext>
              </a:extLst>
            </p:cNvPr>
            <p:cNvGrpSpPr>
              <a:grpSpLocks noChangeAspect="1"/>
            </p:cNvGrpSpPr>
            <p:nvPr/>
          </p:nvGrpSpPr>
          <p:grpSpPr bwMode="auto">
            <a:xfrm>
              <a:off x="7325484" y="1531801"/>
              <a:ext cx="176703" cy="176057"/>
              <a:chOff x="3594" y="922"/>
              <a:chExt cx="547" cy="545"/>
            </a:xfrm>
          </p:grpSpPr>
          <p:sp>
            <p:nvSpPr>
              <p:cNvPr id="405" name="Freeform 26">
                <a:extLst>
                  <a:ext uri="{FF2B5EF4-FFF2-40B4-BE49-F238E27FC236}">
                    <a16:creationId xmlns:a16="http://schemas.microsoft.com/office/drawing/2014/main" id="{7E5A060C-940D-454F-8CB5-5ABE94D969B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06" name="Freeform 27">
                <a:extLst>
                  <a:ext uri="{FF2B5EF4-FFF2-40B4-BE49-F238E27FC236}">
                    <a16:creationId xmlns:a16="http://schemas.microsoft.com/office/drawing/2014/main" id="{79D78DCD-BD79-400B-BAC3-8BB552CC2D9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07" name="Group 25">
              <a:extLst>
                <a:ext uri="{FF2B5EF4-FFF2-40B4-BE49-F238E27FC236}">
                  <a16:creationId xmlns:a16="http://schemas.microsoft.com/office/drawing/2014/main" id="{54DE43D5-023A-4238-AA87-C8B3B3540685}"/>
                </a:ext>
              </a:extLst>
            </p:cNvPr>
            <p:cNvGrpSpPr>
              <a:grpSpLocks noChangeAspect="1"/>
            </p:cNvGrpSpPr>
            <p:nvPr/>
          </p:nvGrpSpPr>
          <p:grpSpPr bwMode="auto">
            <a:xfrm>
              <a:off x="7211251" y="1633700"/>
              <a:ext cx="132718" cy="132233"/>
              <a:chOff x="3594" y="922"/>
              <a:chExt cx="547" cy="545"/>
            </a:xfrm>
          </p:grpSpPr>
          <p:sp>
            <p:nvSpPr>
              <p:cNvPr id="409" name="Freeform 26">
                <a:extLst>
                  <a:ext uri="{FF2B5EF4-FFF2-40B4-BE49-F238E27FC236}">
                    <a16:creationId xmlns:a16="http://schemas.microsoft.com/office/drawing/2014/main" id="{B5FDD05D-EEC9-483E-8FEA-C622151CE37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10" name="Freeform 27">
                <a:extLst>
                  <a:ext uri="{FF2B5EF4-FFF2-40B4-BE49-F238E27FC236}">
                    <a16:creationId xmlns:a16="http://schemas.microsoft.com/office/drawing/2014/main" id="{BCDEDA0F-2DDF-43C5-B7B2-D2174FD4909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1" name="Group 25">
              <a:extLst>
                <a:ext uri="{FF2B5EF4-FFF2-40B4-BE49-F238E27FC236}">
                  <a16:creationId xmlns:a16="http://schemas.microsoft.com/office/drawing/2014/main" id="{91E04310-4479-487D-B76E-D1D47825DF94}"/>
                </a:ext>
              </a:extLst>
            </p:cNvPr>
            <p:cNvGrpSpPr>
              <a:grpSpLocks noChangeAspect="1"/>
            </p:cNvGrpSpPr>
            <p:nvPr/>
          </p:nvGrpSpPr>
          <p:grpSpPr bwMode="auto">
            <a:xfrm>
              <a:off x="7338957" y="1722165"/>
              <a:ext cx="87913" cy="87592"/>
              <a:chOff x="3594" y="922"/>
              <a:chExt cx="547" cy="545"/>
            </a:xfrm>
          </p:grpSpPr>
          <p:sp>
            <p:nvSpPr>
              <p:cNvPr id="413" name="Freeform 26">
                <a:extLst>
                  <a:ext uri="{FF2B5EF4-FFF2-40B4-BE49-F238E27FC236}">
                    <a16:creationId xmlns:a16="http://schemas.microsoft.com/office/drawing/2014/main" id="{9AD1201B-CB19-4D5D-8677-FD69B22E7B4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14" name="Freeform 27">
                <a:extLst>
                  <a:ext uri="{FF2B5EF4-FFF2-40B4-BE49-F238E27FC236}">
                    <a16:creationId xmlns:a16="http://schemas.microsoft.com/office/drawing/2014/main" id="{857F0FE7-7261-46C7-BC9E-B40889DAA969}"/>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6" name="Group 25">
              <a:extLst>
                <a:ext uri="{FF2B5EF4-FFF2-40B4-BE49-F238E27FC236}">
                  <a16:creationId xmlns:a16="http://schemas.microsoft.com/office/drawing/2014/main" id="{605D473B-08B1-461E-AFAB-B5F839DC6B44}"/>
                </a:ext>
              </a:extLst>
            </p:cNvPr>
            <p:cNvGrpSpPr>
              <a:grpSpLocks noChangeAspect="1"/>
            </p:cNvGrpSpPr>
            <p:nvPr/>
          </p:nvGrpSpPr>
          <p:grpSpPr bwMode="auto">
            <a:xfrm rot="18045340" flipH="1">
              <a:off x="6934622" y="1602706"/>
              <a:ext cx="176703" cy="176057"/>
              <a:chOff x="3594" y="922"/>
              <a:chExt cx="547" cy="545"/>
            </a:xfrm>
          </p:grpSpPr>
          <p:sp>
            <p:nvSpPr>
              <p:cNvPr id="423" name="Freeform 26">
                <a:extLst>
                  <a:ext uri="{FF2B5EF4-FFF2-40B4-BE49-F238E27FC236}">
                    <a16:creationId xmlns:a16="http://schemas.microsoft.com/office/drawing/2014/main" id="{A2052BAE-D780-4172-95F7-65EA0C8156C4}"/>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4" name="Freeform 27">
                <a:extLst>
                  <a:ext uri="{FF2B5EF4-FFF2-40B4-BE49-F238E27FC236}">
                    <a16:creationId xmlns:a16="http://schemas.microsoft.com/office/drawing/2014/main" id="{503712B8-3589-4F24-8775-D2EBA04B39A8}"/>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7" name="Group 25">
              <a:extLst>
                <a:ext uri="{FF2B5EF4-FFF2-40B4-BE49-F238E27FC236}">
                  <a16:creationId xmlns:a16="http://schemas.microsoft.com/office/drawing/2014/main" id="{1D76E7BC-9AC0-4B48-B9B2-069FA834CB38}"/>
                </a:ext>
              </a:extLst>
            </p:cNvPr>
            <p:cNvGrpSpPr>
              <a:grpSpLocks noChangeAspect="1"/>
            </p:cNvGrpSpPr>
            <p:nvPr/>
          </p:nvGrpSpPr>
          <p:grpSpPr bwMode="auto">
            <a:xfrm rot="18045340" flipH="1">
              <a:off x="7095014" y="1548456"/>
              <a:ext cx="132718" cy="132233"/>
              <a:chOff x="3594" y="922"/>
              <a:chExt cx="547" cy="545"/>
            </a:xfrm>
          </p:grpSpPr>
          <p:sp>
            <p:nvSpPr>
              <p:cNvPr id="421" name="Freeform 26">
                <a:extLst>
                  <a:ext uri="{FF2B5EF4-FFF2-40B4-BE49-F238E27FC236}">
                    <a16:creationId xmlns:a16="http://schemas.microsoft.com/office/drawing/2014/main" id="{E3357B23-A2B3-4D0B-89A0-0EA16EF72E6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2" name="Freeform 27">
                <a:extLst>
                  <a:ext uri="{FF2B5EF4-FFF2-40B4-BE49-F238E27FC236}">
                    <a16:creationId xmlns:a16="http://schemas.microsoft.com/office/drawing/2014/main" id="{23339073-722D-4FE7-B207-6C1D95E48CED}"/>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18" name="Group 25">
              <a:extLst>
                <a:ext uri="{FF2B5EF4-FFF2-40B4-BE49-F238E27FC236}">
                  <a16:creationId xmlns:a16="http://schemas.microsoft.com/office/drawing/2014/main" id="{B937F1DF-A978-407E-A9C8-16E726BEE87D}"/>
                </a:ext>
              </a:extLst>
            </p:cNvPr>
            <p:cNvGrpSpPr>
              <a:grpSpLocks noChangeAspect="1"/>
            </p:cNvGrpSpPr>
            <p:nvPr/>
          </p:nvGrpSpPr>
          <p:grpSpPr bwMode="auto">
            <a:xfrm rot="18045340" flipH="1">
              <a:off x="7120409" y="1695095"/>
              <a:ext cx="87913" cy="87592"/>
              <a:chOff x="3594" y="922"/>
              <a:chExt cx="547" cy="545"/>
            </a:xfrm>
          </p:grpSpPr>
          <p:sp>
            <p:nvSpPr>
              <p:cNvPr id="419" name="Freeform 26">
                <a:extLst>
                  <a:ext uri="{FF2B5EF4-FFF2-40B4-BE49-F238E27FC236}">
                    <a16:creationId xmlns:a16="http://schemas.microsoft.com/office/drawing/2014/main" id="{890120A7-169C-4739-B9F1-7DEB27794A7A}"/>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0" name="Freeform 27">
                <a:extLst>
                  <a:ext uri="{FF2B5EF4-FFF2-40B4-BE49-F238E27FC236}">
                    <a16:creationId xmlns:a16="http://schemas.microsoft.com/office/drawing/2014/main" id="{8164F4ED-EFCF-401A-AE98-A9A9AACB7ED2}"/>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nvGrpSpPr>
            <p:cNvPr id="425" name="Group 25">
              <a:extLst>
                <a:ext uri="{FF2B5EF4-FFF2-40B4-BE49-F238E27FC236}">
                  <a16:creationId xmlns:a16="http://schemas.microsoft.com/office/drawing/2014/main" id="{B35A963D-B161-443C-BBD8-278EE7009AC9}"/>
                </a:ext>
              </a:extLst>
            </p:cNvPr>
            <p:cNvGrpSpPr>
              <a:grpSpLocks noChangeAspect="1"/>
            </p:cNvGrpSpPr>
            <p:nvPr/>
          </p:nvGrpSpPr>
          <p:grpSpPr bwMode="auto">
            <a:xfrm>
              <a:off x="7454007" y="1684410"/>
              <a:ext cx="132718" cy="132233"/>
              <a:chOff x="3594" y="922"/>
              <a:chExt cx="547" cy="545"/>
            </a:xfrm>
          </p:grpSpPr>
          <p:sp>
            <p:nvSpPr>
              <p:cNvPr id="426" name="Freeform 26">
                <a:extLst>
                  <a:ext uri="{FF2B5EF4-FFF2-40B4-BE49-F238E27FC236}">
                    <a16:creationId xmlns:a16="http://schemas.microsoft.com/office/drawing/2014/main" id="{23CA5CDF-D072-4925-9A5B-D92C7B28FAD9}"/>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427" name="Freeform 27">
                <a:extLst>
                  <a:ext uri="{FF2B5EF4-FFF2-40B4-BE49-F238E27FC236}">
                    <a16:creationId xmlns:a16="http://schemas.microsoft.com/office/drawing/2014/main" id="{D9ECBA86-4A21-440F-8F18-ACCF464AD196}"/>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grpSp>
      <p:sp>
        <p:nvSpPr>
          <p:cNvPr id="428" name="Rectangle 427">
            <a:extLst>
              <a:ext uri="{FF2B5EF4-FFF2-40B4-BE49-F238E27FC236}">
                <a16:creationId xmlns:a16="http://schemas.microsoft.com/office/drawing/2014/main" id="{D5ACEAA9-9CC2-4EC2-9B43-CB28B8FD20C2}"/>
              </a:ext>
            </a:extLst>
          </p:cNvPr>
          <p:cNvSpPr>
            <a:spLocks noChangeArrowheads="1"/>
          </p:cNvSpPr>
          <p:nvPr/>
        </p:nvSpPr>
        <p:spPr bwMode="auto">
          <a:xfrm>
            <a:off x="8589177" y="2870502"/>
            <a:ext cx="843276" cy="363757"/>
          </a:xfrm>
          <a:prstGeom prst="rect">
            <a:avLst/>
          </a:prstGeom>
          <a:noFill/>
          <a:ln>
            <a:noFill/>
          </a:ln>
        </p:spPr>
        <p:txBody>
          <a:bodyPr spcFirstLastPara="1" vert="horz" wrap="none" lIns="0" tIns="0" rIns="0" bIns="0" numCol="1" anchor="ctr" anchorCtr="0" compatLnSpc="1">
            <a:prstTxWarp prst="textArchUp">
              <a:avLst>
                <a:gd name="adj" fmla="val 11375144"/>
              </a:avLst>
            </a:prstTxWarp>
            <a:spAutoFit/>
          </a:bodyPr>
          <a:lstStyle/>
          <a:p>
            <a:pPr algn="ctr" defTabSz="1043394"/>
            <a:r>
              <a:rPr lang="en-US" sz="883" b="1" dirty="0">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BOT BUILDER</a:t>
            </a:r>
          </a:p>
        </p:txBody>
      </p:sp>
      <p:pic>
        <p:nvPicPr>
          <p:cNvPr id="429" name="Picture 428" descr="bot-framework-default-7.png">
            <a:extLst>
              <a:ext uri="{FF2B5EF4-FFF2-40B4-BE49-F238E27FC236}">
                <a16:creationId xmlns:a16="http://schemas.microsoft.com/office/drawing/2014/main" id="{C3F5523D-50DE-44C6-9273-06E189C1DDF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36597" y="3011604"/>
            <a:ext cx="430671" cy="430672"/>
          </a:xfrm>
          <a:prstGeom prst="ellipse">
            <a:avLst/>
          </a:prstGeom>
        </p:spPr>
      </p:pic>
      <p:sp>
        <p:nvSpPr>
          <p:cNvPr id="431" name="Rectangle 430">
            <a:extLst>
              <a:ext uri="{FF2B5EF4-FFF2-40B4-BE49-F238E27FC236}">
                <a16:creationId xmlns:a16="http://schemas.microsoft.com/office/drawing/2014/main" id="{F5D15ADC-5AEE-4D5D-8763-FDC3A65E9398}"/>
              </a:ext>
            </a:extLst>
          </p:cNvPr>
          <p:cNvSpPr>
            <a:spLocks noChangeArrowheads="1"/>
          </p:cNvSpPr>
          <p:nvPr/>
        </p:nvSpPr>
        <p:spPr bwMode="auto">
          <a:xfrm>
            <a:off x="8512140" y="3672118"/>
            <a:ext cx="1028969" cy="186739"/>
          </a:xfrm>
          <a:prstGeom prst="rect">
            <a:avLst/>
          </a:prstGeom>
          <a:noFill/>
          <a:ln>
            <a:noFill/>
          </a:ln>
        </p:spPr>
        <p:txBody>
          <a:bodyPr vert="horz" wrap="square" lIns="0" tIns="0" rIns="0" bIns="0" numCol="1" anchor="ctr" anchorCtr="0" compatLnSpc="1">
            <a:prstTxWarp prst="textNoShape">
              <a:avLst/>
            </a:prstTxWarp>
          </a:bodyPr>
          <a:lstStyle/>
          <a:p>
            <a:pPr algn="ctr" defTabSz="1043394"/>
            <a:r>
              <a:rPr lang="en-US" sz="883" b="1">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Bot Controls</a:t>
            </a:r>
          </a:p>
        </p:txBody>
      </p:sp>
      <p:cxnSp>
        <p:nvCxnSpPr>
          <p:cNvPr id="432" name="Straight Arrow Connector 431">
            <a:extLst>
              <a:ext uri="{FF2B5EF4-FFF2-40B4-BE49-F238E27FC236}">
                <a16:creationId xmlns:a16="http://schemas.microsoft.com/office/drawing/2014/main" id="{3FA879F6-D1B0-4C7C-9A7A-C292AF185557}"/>
              </a:ext>
            </a:extLst>
          </p:cNvPr>
          <p:cNvCxnSpPr>
            <a:cxnSpLocks/>
          </p:cNvCxnSpPr>
          <p:nvPr/>
        </p:nvCxnSpPr>
        <p:spPr>
          <a:xfrm>
            <a:off x="9030048" y="3543564"/>
            <a:ext cx="0" cy="174803"/>
          </a:xfrm>
          <a:prstGeom prst="straightConnector1">
            <a:avLst/>
          </a:prstGeom>
          <a:noFill/>
          <a:ln w="6350" cap="flat">
            <a:solidFill>
              <a:schemeClr val="bg1"/>
            </a:solidFill>
            <a:prstDash val="solid"/>
            <a:miter lim="800000"/>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cxnSp>
      <p:grpSp>
        <p:nvGrpSpPr>
          <p:cNvPr id="433" name="Group 432">
            <a:extLst>
              <a:ext uri="{FF2B5EF4-FFF2-40B4-BE49-F238E27FC236}">
                <a16:creationId xmlns:a16="http://schemas.microsoft.com/office/drawing/2014/main" id="{42F2531A-B02D-46AC-A244-EAF54F90B6F4}"/>
              </a:ext>
            </a:extLst>
          </p:cNvPr>
          <p:cNvGrpSpPr/>
          <p:nvPr/>
        </p:nvGrpSpPr>
        <p:grpSpPr>
          <a:xfrm>
            <a:off x="9394161" y="4236204"/>
            <a:ext cx="1807335" cy="1244444"/>
            <a:chOff x="13855907" y="5335422"/>
            <a:chExt cx="2249274" cy="1548743"/>
          </a:xfrm>
        </p:grpSpPr>
        <p:grpSp>
          <p:nvGrpSpPr>
            <p:cNvPr id="434" name="Group 433">
              <a:extLst>
                <a:ext uri="{FF2B5EF4-FFF2-40B4-BE49-F238E27FC236}">
                  <a16:creationId xmlns:a16="http://schemas.microsoft.com/office/drawing/2014/main" id="{429D81E5-E375-4C26-9F82-9741EF5EE6AF}"/>
                </a:ext>
              </a:extLst>
            </p:cNvPr>
            <p:cNvGrpSpPr/>
            <p:nvPr/>
          </p:nvGrpSpPr>
          <p:grpSpPr>
            <a:xfrm rot="882817">
              <a:off x="15288912" y="5901469"/>
              <a:ext cx="400329" cy="611676"/>
              <a:chOff x="5245434" y="3612522"/>
              <a:chExt cx="228908" cy="349756"/>
            </a:xfrm>
          </p:grpSpPr>
          <p:sp>
            <p:nvSpPr>
              <p:cNvPr id="483" name="Freeform 448">
                <a:extLst>
                  <a:ext uri="{FF2B5EF4-FFF2-40B4-BE49-F238E27FC236}">
                    <a16:creationId xmlns:a16="http://schemas.microsoft.com/office/drawing/2014/main" id="{B1068C72-9805-499E-BD8F-CDAE5CDAC910}"/>
                  </a:ext>
                </a:extLst>
              </p:cNvPr>
              <p:cNvSpPr>
                <a:spLocks/>
              </p:cNvSpPr>
              <p:nvPr/>
            </p:nvSpPr>
            <p:spPr bwMode="auto">
              <a:xfrm rot="10800000">
                <a:off x="5245434" y="3612523"/>
                <a:ext cx="100475" cy="349755"/>
              </a:xfrm>
              <a:custGeom>
                <a:avLst/>
                <a:gdLst>
                  <a:gd name="T0" fmla="*/ 29 w 36"/>
                  <a:gd name="T1" fmla="*/ 0 h 126"/>
                  <a:gd name="T2" fmla="*/ 22 w 36"/>
                  <a:gd name="T3" fmla="*/ 7 h 126"/>
                  <a:gd name="T4" fmla="*/ 0 w 36"/>
                  <a:gd name="T5" fmla="*/ 126 h 126"/>
                  <a:gd name="T6" fmla="*/ 15 w 36"/>
                  <a:gd name="T7" fmla="*/ 126 h 126"/>
                  <a:gd name="T8" fmla="*/ 36 w 36"/>
                  <a:gd name="T9" fmla="*/ 7 h 126"/>
                  <a:gd name="T10" fmla="*/ 29 w 36"/>
                  <a:gd name="T11" fmla="*/ 0 h 126"/>
                </a:gdLst>
                <a:ahLst/>
                <a:cxnLst>
                  <a:cxn ang="0">
                    <a:pos x="T0" y="T1"/>
                  </a:cxn>
                  <a:cxn ang="0">
                    <a:pos x="T2" y="T3"/>
                  </a:cxn>
                  <a:cxn ang="0">
                    <a:pos x="T4" y="T5"/>
                  </a:cxn>
                  <a:cxn ang="0">
                    <a:pos x="T6" y="T7"/>
                  </a:cxn>
                  <a:cxn ang="0">
                    <a:pos x="T8" y="T9"/>
                  </a:cxn>
                  <a:cxn ang="0">
                    <a:pos x="T10" y="T11"/>
                  </a:cxn>
                </a:cxnLst>
                <a:rect l="0" t="0" r="r" b="b"/>
                <a:pathLst>
                  <a:path w="36" h="126">
                    <a:moveTo>
                      <a:pt x="29" y="0"/>
                    </a:moveTo>
                    <a:cubicBezTo>
                      <a:pt x="25" y="0"/>
                      <a:pt x="22" y="3"/>
                      <a:pt x="22" y="7"/>
                    </a:cubicBezTo>
                    <a:cubicBezTo>
                      <a:pt x="22" y="71"/>
                      <a:pt x="10" y="102"/>
                      <a:pt x="0" y="126"/>
                    </a:cubicBezTo>
                    <a:cubicBezTo>
                      <a:pt x="15" y="126"/>
                      <a:pt x="15" y="126"/>
                      <a:pt x="15" y="126"/>
                    </a:cubicBezTo>
                    <a:cubicBezTo>
                      <a:pt x="25" y="101"/>
                      <a:pt x="36" y="69"/>
                      <a:pt x="36" y="7"/>
                    </a:cubicBezTo>
                    <a:cubicBezTo>
                      <a:pt x="36" y="3"/>
                      <a:pt x="33" y="0"/>
                      <a:pt x="29"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84" name="Freeform 450">
                <a:extLst>
                  <a:ext uri="{FF2B5EF4-FFF2-40B4-BE49-F238E27FC236}">
                    <a16:creationId xmlns:a16="http://schemas.microsoft.com/office/drawing/2014/main" id="{1C3BE60C-EF6A-46D0-A16C-5152D59AA7E2}"/>
                  </a:ext>
                </a:extLst>
              </p:cNvPr>
              <p:cNvSpPr>
                <a:spLocks/>
              </p:cNvSpPr>
              <p:nvPr/>
            </p:nvSpPr>
            <p:spPr bwMode="auto">
              <a:xfrm rot="10800000">
                <a:off x="5373867" y="3612522"/>
                <a:ext cx="100475" cy="349755"/>
              </a:xfrm>
              <a:custGeom>
                <a:avLst/>
                <a:gdLst>
                  <a:gd name="T0" fmla="*/ 14 w 36"/>
                  <a:gd name="T1" fmla="*/ 7 h 126"/>
                  <a:gd name="T2" fmla="*/ 7 w 36"/>
                  <a:gd name="T3" fmla="*/ 0 h 126"/>
                  <a:gd name="T4" fmla="*/ 0 w 36"/>
                  <a:gd name="T5" fmla="*/ 7 h 126"/>
                  <a:gd name="T6" fmla="*/ 20 w 36"/>
                  <a:gd name="T7" fmla="*/ 126 h 126"/>
                  <a:gd name="T8" fmla="*/ 36 w 36"/>
                  <a:gd name="T9" fmla="*/ 126 h 126"/>
                  <a:gd name="T10" fmla="*/ 14 w 36"/>
                  <a:gd name="T11" fmla="*/ 7 h 126"/>
                </a:gdLst>
                <a:ahLst/>
                <a:cxnLst>
                  <a:cxn ang="0">
                    <a:pos x="T0" y="T1"/>
                  </a:cxn>
                  <a:cxn ang="0">
                    <a:pos x="T2" y="T3"/>
                  </a:cxn>
                  <a:cxn ang="0">
                    <a:pos x="T4" y="T5"/>
                  </a:cxn>
                  <a:cxn ang="0">
                    <a:pos x="T6" y="T7"/>
                  </a:cxn>
                  <a:cxn ang="0">
                    <a:pos x="T8" y="T9"/>
                  </a:cxn>
                  <a:cxn ang="0">
                    <a:pos x="T10" y="T11"/>
                  </a:cxn>
                </a:cxnLst>
                <a:rect l="0" t="0" r="r" b="b"/>
                <a:pathLst>
                  <a:path w="36" h="126">
                    <a:moveTo>
                      <a:pt x="14" y="7"/>
                    </a:moveTo>
                    <a:cubicBezTo>
                      <a:pt x="14" y="3"/>
                      <a:pt x="11" y="0"/>
                      <a:pt x="7" y="0"/>
                    </a:cubicBezTo>
                    <a:cubicBezTo>
                      <a:pt x="3" y="0"/>
                      <a:pt x="0" y="3"/>
                      <a:pt x="0" y="7"/>
                    </a:cubicBezTo>
                    <a:cubicBezTo>
                      <a:pt x="0" y="69"/>
                      <a:pt x="11" y="101"/>
                      <a:pt x="20" y="126"/>
                    </a:cubicBezTo>
                    <a:cubicBezTo>
                      <a:pt x="36" y="126"/>
                      <a:pt x="36" y="126"/>
                      <a:pt x="36" y="126"/>
                    </a:cubicBezTo>
                    <a:cubicBezTo>
                      <a:pt x="26" y="102"/>
                      <a:pt x="14" y="71"/>
                      <a:pt x="14" y="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35" name="Freeform 8">
              <a:extLst>
                <a:ext uri="{FF2B5EF4-FFF2-40B4-BE49-F238E27FC236}">
                  <a16:creationId xmlns:a16="http://schemas.microsoft.com/office/drawing/2014/main" id="{A43F77D7-4421-418F-A145-BFA55EE03A4C}"/>
                </a:ext>
              </a:extLst>
            </p:cNvPr>
            <p:cNvSpPr>
              <a:spLocks/>
            </p:cNvSpPr>
            <p:nvPr/>
          </p:nvSpPr>
          <p:spPr bwMode="auto">
            <a:xfrm>
              <a:off x="14026304" y="5335422"/>
              <a:ext cx="2078877" cy="1548743"/>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E9AD1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436" name="Group 435">
              <a:extLst>
                <a:ext uri="{FF2B5EF4-FFF2-40B4-BE49-F238E27FC236}">
                  <a16:creationId xmlns:a16="http://schemas.microsoft.com/office/drawing/2014/main" id="{C694EB17-EE70-45F1-AA27-036FB8A67C29}"/>
                </a:ext>
              </a:extLst>
            </p:cNvPr>
            <p:cNvGrpSpPr/>
            <p:nvPr/>
          </p:nvGrpSpPr>
          <p:grpSpPr>
            <a:xfrm rot="19998836">
              <a:off x="15044117" y="5496766"/>
              <a:ext cx="315988" cy="828108"/>
              <a:chOff x="4991782" y="3747966"/>
              <a:chExt cx="184150" cy="482600"/>
            </a:xfrm>
          </p:grpSpPr>
          <p:sp>
            <p:nvSpPr>
              <p:cNvPr id="481" name="Freeform 9">
                <a:extLst>
                  <a:ext uri="{FF2B5EF4-FFF2-40B4-BE49-F238E27FC236}">
                    <a16:creationId xmlns:a16="http://schemas.microsoft.com/office/drawing/2014/main" id="{FCC494B1-9DD2-4B4C-B708-67D864B0F6ED}"/>
                  </a:ext>
                </a:extLst>
              </p:cNvPr>
              <p:cNvSpPr>
                <a:spLocks/>
              </p:cNvSpPr>
              <p:nvPr/>
            </p:nvSpPr>
            <p:spPr bwMode="auto">
              <a:xfrm>
                <a:off x="4991782" y="3747966"/>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chemeClr val="tx1">
                  <a:lumMod val="95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82" name="Freeform 10">
                <a:extLst>
                  <a:ext uri="{FF2B5EF4-FFF2-40B4-BE49-F238E27FC236}">
                    <a16:creationId xmlns:a16="http://schemas.microsoft.com/office/drawing/2014/main" id="{AE9A5B18-649F-43BF-8A69-8B65120CBFB7}"/>
                  </a:ext>
                </a:extLst>
              </p:cNvPr>
              <p:cNvSpPr>
                <a:spLocks/>
              </p:cNvSpPr>
              <p:nvPr/>
            </p:nvSpPr>
            <p:spPr bwMode="auto">
              <a:xfrm>
                <a:off x="5014007" y="3749553"/>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grpSp>
          <p:nvGrpSpPr>
            <p:cNvPr id="437" name="Group 436">
              <a:extLst>
                <a:ext uri="{FF2B5EF4-FFF2-40B4-BE49-F238E27FC236}">
                  <a16:creationId xmlns:a16="http://schemas.microsoft.com/office/drawing/2014/main" id="{E4C52C0E-B04F-4A68-8811-CC9862E96872}"/>
                </a:ext>
              </a:extLst>
            </p:cNvPr>
            <p:cNvGrpSpPr/>
            <p:nvPr/>
          </p:nvGrpSpPr>
          <p:grpSpPr>
            <a:xfrm rot="19998836">
              <a:off x="14288521" y="5500162"/>
              <a:ext cx="447206" cy="710994"/>
              <a:chOff x="4057068" y="3320197"/>
              <a:chExt cx="990622" cy="1574948"/>
            </a:xfrm>
          </p:grpSpPr>
          <p:grpSp>
            <p:nvGrpSpPr>
              <p:cNvPr id="460" name="Group 459">
                <a:extLst>
                  <a:ext uri="{FF2B5EF4-FFF2-40B4-BE49-F238E27FC236}">
                    <a16:creationId xmlns:a16="http://schemas.microsoft.com/office/drawing/2014/main" id="{7AADEAB6-A0BB-47C0-ABE4-242993FB5FAA}"/>
                  </a:ext>
                </a:extLst>
              </p:cNvPr>
              <p:cNvGrpSpPr/>
              <p:nvPr/>
            </p:nvGrpSpPr>
            <p:grpSpPr>
              <a:xfrm>
                <a:off x="4057068" y="3320197"/>
                <a:ext cx="990622" cy="1574948"/>
                <a:chOff x="4057068" y="3320197"/>
                <a:chExt cx="990622" cy="1574948"/>
              </a:xfrm>
            </p:grpSpPr>
            <p:sp>
              <p:nvSpPr>
                <p:cNvPr id="463" name="Freeform 11">
                  <a:extLst>
                    <a:ext uri="{FF2B5EF4-FFF2-40B4-BE49-F238E27FC236}">
                      <a16:creationId xmlns:a16="http://schemas.microsoft.com/office/drawing/2014/main" id="{53653CED-650F-4616-90A0-25FF7015EF09}"/>
                    </a:ext>
                  </a:extLst>
                </p:cNvPr>
                <p:cNvSpPr>
                  <a:spLocks/>
                </p:cNvSpPr>
                <p:nvPr/>
              </p:nvSpPr>
              <p:spPr bwMode="auto">
                <a:xfrm>
                  <a:off x="4057068" y="3320197"/>
                  <a:ext cx="990622" cy="1036272"/>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72" name="Freeform 12">
                  <a:extLst>
                    <a:ext uri="{FF2B5EF4-FFF2-40B4-BE49-F238E27FC236}">
                      <a16:creationId xmlns:a16="http://schemas.microsoft.com/office/drawing/2014/main" id="{28076AB0-4DB5-4D19-8743-39524794621D}"/>
                    </a:ext>
                  </a:extLst>
                </p:cNvPr>
                <p:cNvSpPr>
                  <a:spLocks/>
                </p:cNvSpPr>
                <p:nvPr/>
              </p:nvSpPr>
              <p:spPr bwMode="auto">
                <a:xfrm>
                  <a:off x="4449664" y="3890829"/>
                  <a:ext cx="483897" cy="1004316"/>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73" name="Freeform 13">
                  <a:extLst>
                    <a:ext uri="{FF2B5EF4-FFF2-40B4-BE49-F238E27FC236}">
                      <a16:creationId xmlns:a16="http://schemas.microsoft.com/office/drawing/2014/main" id="{372A53AB-26A1-4F5B-BE3A-D9EAE317AC90}"/>
                    </a:ext>
                  </a:extLst>
                </p:cNvPr>
                <p:cNvSpPr>
                  <a:spLocks/>
                </p:cNvSpPr>
                <p:nvPr/>
              </p:nvSpPr>
              <p:spPr bwMode="auto">
                <a:xfrm>
                  <a:off x="4449664" y="3936480"/>
                  <a:ext cx="287601" cy="95866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61" name="Freeform 14">
                <a:extLst>
                  <a:ext uri="{FF2B5EF4-FFF2-40B4-BE49-F238E27FC236}">
                    <a16:creationId xmlns:a16="http://schemas.microsoft.com/office/drawing/2014/main" id="{32A6B787-5E6B-4513-8F20-8E55B915CE19}"/>
                  </a:ext>
                </a:extLst>
              </p:cNvPr>
              <p:cNvSpPr>
                <a:spLocks/>
              </p:cNvSpPr>
              <p:nvPr/>
            </p:nvSpPr>
            <p:spPr bwMode="auto">
              <a:xfrm>
                <a:off x="4057068" y="3470843"/>
                <a:ext cx="150649" cy="269341"/>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chemeClr val="tx1">
                  <a:lumMod val="95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62" name="Freeform 15">
                <a:extLst>
                  <a:ext uri="{FF2B5EF4-FFF2-40B4-BE49-F238E27FC236}">
                    <a16:creationId xmlns:a16="http://schemas.microsoft.com/office/drawing/2014/main" id="{65BEEA93-0C12-424C-8404-0194F432E7D1}"/>
                  </a:ext>
                </a:extLst>
              </p:cNvPr>
              <p:cNvSpPr>
                <a:spLocks/>
              </p:cNvSpPr>
              <p:nvPr/>
            </p:nvSpPr>
            <p:spPr bwMode="auto">
              <a:xfrm>
                <a:off x="4454231" y="3667142"/>
                <a:ext cx="100432" cy="269341"/>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chemeClr val="tx1">
                  <a:lumMod val="95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38" name="Rectangle 18">
              <a:extLst>
                <a:ext uri="{FF2B5EF4-FFF2-40B4-BE49-F238E27FC236}">
                  <a16:creationId xmlns:a16="http://schemas.microsoft.com/office/drawing/2014/main" id="{E2D9CA0A-2D91-41A3-A09D-73EC092070CA}"/>
                </a:ext>
              </a:extLst>
            </p:cNvPr>
            <p:cNvSpPr>
              <a:spLocks noChangeArrowheads="1"/>
            </p:cNvSpPr>
            <p:nvPr/>
          </p:nvSpPr>
          <p:spPr bwMode="auto">
            <a:xfrm>
              <a:off x="14075531" y="5948860"/>
              <a:ext cx="2029650" cy="935305"/>
            </a:xfrm>
            <a:prstGeom prst="rect">
              <a:avLst/>
            </a:prstGeom>
            <a:solidFill>
              <a:srgbClr val="FFB90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39" name="Freeform 20">
              <a:extLst>
                <a:ext uri="{FF2B5EF4-FFF2-40B4-BE49-F238E27FC236}">
                  <a16:creationId xmlns:a16="http://schemas.microsoft.com/office/drawing/2014/main" id="{1E14BAA4-25EC-48EB-9448-717D97FA49BA}"/>
                </a:ext>
              </a:extLst>
            </p:cNvPr>
            <p:cNvSpPr>
              <a:spLocks/>
            </p:cNvSpPr>
            <p:nvPr/>
          </p:nvSpPr>
          <p:spPr bwMode="auto">
            <a:xfrm>
              <a:off x="14245931" y="6834938"/>
              <a:ext cx="1859250" cy="49227"/>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C78E0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nvGrpSpPr>
            <p:cNvPr id="440" name="Group 439">
              <a:extLst>
                <a:ext uri="{FF2B5EF4-FFF2-40B4-BE49-F238E27FC236}">
                  <a16:creationId xmlns:a16="http://schemas.microsoft.com/office/drawing/2014/main" id="{C514161C-CEFC-403E-8572-C9DF51719551}"/>
                </a:ext>
              </a:extLst>
            </p:cNvPr>
            <p:cNvGrpSpPr/>
            <p:nvPr/>
          </p:nvGrpSpPr>
          <p:grpSpPr>
            <a:xfrm rot="882817">
              <a:off x="15528903" y="5377965"/>
              <a:ext cx="215753" cy="542725"/>
              <a:chOff x="5298858" y="3302195"/>
              <a:chExt cx="123368" cy="310330"/>
            </a:xfrm>
          </p:grpSpPr>
          <p:sp>
            <p:nvSpPr>
              <p:cNvPr id="447" name="Freeform 444">
                <a:extLst>
                  <a:ext uri="{FF2B5EF4-FFF2-40B4-BE49-F238E27FC236}">
                    <a16:creationId xmlns:a16="http://schemas.microsoft.com/office/drawing/2014/main" id="{3937BDC4-B212-4D66-B922-D7066BBA608E}"/>
                  </a:ext>
                </a:extLst>
              </p:cNvPr>
              <p:cNvSpPr>
                <a:spLocks/>
              </p:cNvSpPr>
              <p:nvPr/>
            </p:nvSpPr>
            <p:spPr bwMode="auto">
              <a:xfrm rot="10800000">
                <a:off x="5298858" y="3302195"/>
                <a:ext cx="61048" cy="232746"/>
              </a:xfrm>
              <a:custGeom>
                <a:avLst/>
                <a:gdLst>
                  <a:gd name="T0" fmla="*/ 22 w 22"/>
                  <a:gd name="T1" fmla="*/ 54 h 84"/>
                  <a:gd name="T2" fmla="*/ 19 w 22"/>
                  <a:gd name="T3" fmla="*/ 41 h 84"/>
                  <a:gd name="T4" fmla="*/ 18 w 22"/>
                  <a:gd name="T5" fmla="*/ 39 h 84"/>
                  <a:gd name="T6" fmla="*/ 18 w 22"/>
                  <a:gd name="T7" fmla="*/ 39 h 84"/>
                  <a:gd name="T8" fmla="*/ 18 w 22"/>
                  <a:gd name="T9" fmla="*/ 38 h 84"/>
                  <a:gd name="T10" fmla="*/ 10 w 22"/>
                  <a:gd name="T11" fmla="*/ 0 h 84"/>
                  <a:gd name="T12" fmla="*/ 0 w 22"/>
                  <a:gd name="T13" fmla="*/ 0 h 84"/>
                  <a:gd name="T14" fmla="*/ 0 w 22"/>
                  <a:gd name="T15" fmla="*/ 23 h 84"/>
                  <a:gd name="T16" fmla="*/ 0 w 22"/>
                  <a:gd name="T17" fmla="*/ 38 h 84"/>
                  <a:gd name="T18" fmla="*/ 0 w 22"/>
                  <a:gd name="T19" fmla="*/ 84 h 84"/>
                  <a:gd name="T20" fmla="*/ 22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22" y="54"/>
                    </a:moveTo>
                    <a:cubicBezTo>
                      <a:pt x="22" y="50"/>
                      <a:pt x="21" y="45"/>
                      <a:pt x="19" y="41"/>
                    </a:cubicBezTo>
                    <a:cubicBezTo>
                      <a:pt x="19" y="40"/>
                      <a:pt x="18" y="40"/>
                      <a:pt x="18" y="39"/>
                    </a:cubicBezTo>
                    <a:cubicBezTo>
                      <a:pt x="18" y="39"/>
                      <a:pt x="18" y="39"/>
                      <a:pt x="18" y="39"/>
                    </a:cubicBezTo>
                    <a:cubicBezTo>
                      <a:pt x="18" y="38"/>
                      <a:pt x="18" y="38"/>
                      <a:pt x="18" y="38"/>
                    </a:cubicBezTo>
                    <a:cubicBezTo>
                      <a:pt x="10" y="25"/>
                      <a:pt x="8" y="8"/>
                      <a:pt x="10" y="0"/>
                    </a:cubicBezTo>
                    <a:cubicBezTo>
                      <a:pt x="0" y="0"/>
                      <a:pt x="0" y="0"/>
                      <a:pt x="0" y="0"/>
                    </a:cubicBezTo>
                    <a:cubicBezTo>
                      <a:pt x="0" y="23"/>
                      <a:pt x="0" y="23"/>
                      <a:pt x="0" y="23"/>
                    </a:cubicBezTo>
                    <a:cubicBezTo>
                      <a:pt x="0" y="38"/>
                      <a:pt x="0" y="38"/>
                      <a:pt x="0" y="38"/>
                    </a:cubicBezTo>
                    <a:cubicBezTo>
                      <a:pt x="0" y="84"/>
                      <a:pt x="0" y="84"/>
                      <a:pt x="0" y="84"/>
                    </a:cubicBezTo>
                    <a:cubicBezTo>
                      <a:pt x="12" y="84"/>
                      <a:pt x="22" y="66"/>
                      <a:pt x="22" y="5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48" name="Freeform 445">
                <a:extLst>
                  <a:ext uri="{FF2B5EF4-FFF2-40B4-BE49-F238E27FC236}">
                    <a16:creationId xmlns:a16="http://schemas.microsoft.com/office/drawing/2014/main" id="{B8CBEF73-94AF-4685-A80F-F952376CEB87}"/>
                  </a:ext>
                </a:extLst>
              </p:cNvPr>
              <p:cNvSpPr>
                <a:spLocks/>
              </p:cNvSpPr>
              <p:nvPr/>
            </p:nvSpPr>
            <p:spPr bwMode="auto">
              <a:xfrm rot="10800000">
                <a:off x="5326840" y="3302196"/>
                <a:ext cx="33068" cy="80126"/>
              </a:xfrm>
              <a:custGeom>
                <a:avLst/>
                <a:gdLst>
                  <a:gd name="T0" fmla="*/ 0 w 26"/>
                  <a:gd name="T1" fmla="*/ 0 h 63"/>
                  <a:gd name="T2" fmla="*/ 26 w 26"/>
                  <a:gd name="T3" fmla="*/ 0 h 63"/>
                  <a:gd name="T4" fmla="*/ 0 w 26"/>
                  <a:gd name="T5" fmla="*/ 63 h 63"/>
                  <a:gd name="T6" fmla="*/ 0 w 26"/>
                  <a:gd name="T7" fmla="*/ 0 h 63"/>
                </a:gdLst>
                <a:ahLst/>
                <a:cxnLst>
                  <a:cxn ang="0">
                    <a:pos x="T0" y="T1"/>
                  </a:cxn>
                  <a:cxn ang="0">
                    <a:pos x="T2" y="T3"/>
                  </a:cxn>
                  <a:cxn ang="0">
                    <a:pos x="T4" y="T5"/>
                  </a:cxn>
                  <a:cxn ang="0">
                    <a:pos x="T6" y="T7"/>
                  </a:cxn>
                </a:cxnLst>
                <a:rect l="0" t="0" r="r" b="b"/>
                <a:pathLst>
                  <a:path w="26" h="63">
                    <a:moveTo>
                      <a:pt x="0" y="0"/>
                    </a:moveTo>
                    <a:lnTo>
                      <a:pt x="26" y="0"/>
                    </a:lnTo>
                    <a:lnTo>
                      <a:pt x="0" y="63"/>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49" name="Freeform 446">
                <a:extLst>
                  <a:ext uri="{FF2B5EF4-FFF2-40B4-BE49-F238E27FC236}">
                    <a16:creationId xmlns:a16="http://schemas.microsoft.com/office/drawing/2014/main" id="{16C3C8B4-5707-44CB-B8F9-F65DA3C49B79}"/>
                  </a:ext>
                </a:extLst>
              </p:cNvPr>
              <p:cNvSpPr>
                <a:spLocks/>
              </p:cNvSpPr>
              <p:nvPr/>
            </p:nvSpPr>
            <p:spPr bwMode="auto">
              <a:xfrm rot="10800000">
                <a:off x="5359906" y="3302196"/>
                <a:ext cx="62320" cy="232746"/>
              </a:xfrm>
              <a:custGeom>
                <a:avLst/>
                <a:gdLst>
                  <a:gd name="T0" fmla="*/ 0 w 22"/>
                  <a:gd name="T1" fmla="*/ 54 h 84"/>
                  <a:gd name="T2" fmla="*/ 3 w 22"/>
                  <a:gd name="T3" fmla="*/ 41 h 84"/>
                  <a:gd name="T4" fmla="*/ 4 w 22"/>
                  <a:gd name="T5" fmla="*/ 39 h 84"/>
                  <a:gd name="T6" fmla="*/ 4 w 22"/>
                  <a:gd name="T7" fmla="*/ 39 h 84"/>
                  <a:gd name="T8" fmla="*/ 4 w 22"/>
                  <a:gd name="T9" fmla="*/ 38 h 84"/>
                  <a:gd name="T10" fmla="*/ 12 w 22"/>
                  <a:gd name="T11" fmla="*/ 0 h 84"/>
                  <a:gd name="T12" fmla="*/ 22 w 22"/>
                  <a:gd name="T13" fmla="*/ 0 h 84"/>
                  <a:gd name="T14" fmla="*/ 22 w 22"/>
                  <a:gd name="T15" fmla="*/ 23 h 84"/>
                  <a:gd name="T16" fmla="*/ 22 w 22"/>
                  <a:gd name="T17" fmla="*/ 38 h 84"/>
                  <a:gd name="T18" fmla="*/ 22 w 22"/>
                  <a:gd name="T19" fmla="*/ 84 h 84"/>
                  <a:gd name="T20" fmla="*/ 0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0" y="54"/>
                    </a:moveTo>
                    <a:cubicBezTo>
                      <a:pt x="0" y="50"/>
                      <a:pt x="1" y="45"/>
                      <a:pt x="3" y="41"/>
                    </a:cubicBezTo>
                    <a:cubicBezTo>
                      <a:pt x="3" y="40"/>
                      <a:pt x="3" y="40"/>
                      <a:pt x="4" y="39"/>
                    </a:cubicBezTo>
                    <a:cubicBezTo>
                      <a:pt x="4" y="39"/>
                      <a:pt x="4" y="39"/>
                      <a:pt x="4" y="39"/>
                    </a:cubicBezTo>
                    <a:cubicBezTo>
                      <a:pt x="4" y="38"/>
                      <a:pt x="4" y="38"/>
                      <a:pt x="4" y="38"/>
                    </a:cubicBezTo>
                    <a:cubicBezTo>
                      <a:pt x="12" y="25"/>
                      <a:pt x="13" y="8"/>
                      <a:pt x="12" y="0"/>
                    </a:cubicBezTo>
                    <a:cubicBezTo>
                      <a:pt x="22" y="0"/>
                      <a:pt x="22" y="0"/>
                      <a:pt x="22" y="0"/>
                    </a:cubicBezTo>
                    <a:cubicBezTo>
                      <a:pt x="22" y="23"/>
                      <a:pt x="22" y="23"/>
                      <a:pt x="22" y="23"/>
                    </a:cubicBezTo>
                    <a:cubicBezTo>
                      <a:pt x="22" y="38"/>
                      <a:pt x="22" y="38"/>
                      <a:pt x="22" y="38"/>
                    </a:cubicBezTo>
                    <a:cubicBezTo>
                      <a:pt x="22" y="84"/>
                      <a:pt x="22" y="84"/>
                      <a:pt x="22" y="84"/>
                    </a:cubicBezTo>
                    <a:cubicBezTo>
                      <a:pt x="10" y="84"/>
                      <a:pt x="0" y="66"/>
                      <a:pt x="0" y="5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0" name="Freeform 447">
                <a:extLst>
                  <a:ext uri="{FF2B5EF4-FFF2-40B4-BE49-F238E27FC236}">
                    <a16:creationId xmlns:a16="http://schemas.microsoft.com/office/drawing/2014/main" id="{9AE75775-AE6D-4835-BE03-7939C41B319A}"/>
                  </a:ext>
                </a:extLst>
              </p:cNvPr>
              <p:cNvSpPr>
                <a:spLocks/>
              </p:cNvSpPr>
              <p:nvPr/>
            </p:nvSpPr>
            <p:spPr bwMode="auto">
              <a:xfrm rot="10800000">
                <a:off x="5359905"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1" name="Freeform 449">
                <a:extLst>
                  <a:ext uri="{FF2B5EF4-FFF2-40B4-BE49-F238E27FC236}">
                    <a16:creationId xmlns:a16="http://schemas.microsoft.com/office/drawing/2014/main" id="{93A4CB63-96CA-4D52-98CE-3D94D0963827}"/>
                  </a:ext>
                </a:extLst>
              </p:cNvPr>
              <p:cNvSpPr>
                <a:spLocks/>
              </p:cNvSpPr>
              <p:nvPr/>
            </p:nvSpPr>
            <p:spPr bwMode="auto">
              <a:xfrm rot="10800000">
                <a:off x="5359900" y="3473893"/>
                <a:ext cx="58504" cy="138630"/>
              </a:xfrm>
              <a:custGeom>
                <a:avLst/>
                <a:gdLst>
                  <a:gd name="T0" fmla="*/ 16 w 21"/>
                  <a:gd name="T1" fmla="*/ 0 h 50"/>
                  <a:gd name="T2" fmla="*/ 16 w 21"/>
                  <a:gd name="T3" fmla="*/ 0 h 50"/>
                  <a:gd name="T4" fmla="*/ 0 w 21"/>
                  <a:gd name="T5" fmla="*/ 0 h 50"/>
                  <a:gd name="T6" fmla="*/ 2 w 21"/>
                  <a:gd name="T7" fmla="*/ 5 h 50"/>
                  <a:gd name="T8" fmla="*/ 14 w 21"/>
                  <a:gd name="T9" fmla="*/ 50 h 50"/>
                  <a:gd name="T10" fmla="*/ 21 w 21"/>
                  <a:gd name="T11" fmla="*/ 13 h 50"/>
                  <a:gd name="T12" fmla="*/ 16 w 2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 h="50">
                    <a:moveTo>
                      <a:pt x="16" y="0"/>
                    </a:moveTo>
                    <a:cubicBezTo>
                      <a:pt x="16" y="0"/>
                      <a:pt x="16" y="0"/>
                      <a:pt x="16" y="0"/>
                    </a:cubicBezTo>
                    <a:cubicBezTo>
                      <a:pt x="0" y="0"/>
                      <a:pt x="0" y="0"/>
                      <a:pt x="0" y="0"/>
                    </a:cubicBezTo>
                    <a:cubicBezTo>
                      <a:pt x="1" y="2"/>
                      <a:pt x="2" y="4"/>
                      <a:pt x="2" y="5"/>
                    </a:cubicBezTo>
                    <a:cubicBezTo>
                      <a:pt x="9" y="21"/>
                      <a:pt x="14" y="33"/>
                      <a:pt x="14" y="50"/>
                    </a:cubicBezTo>
                    <a:cubicBezTo>
                      <a:pt x="14" y="36"/>
                      <a:pt x="17" y="24"/>
                      <a:pt x="21" y="13"/>
                    </a:cubicBezTo>
                    <a:cubicBezTo>
                      <a:pt x="19" y="9"/>
                      <a:pt x="18" y="4"/>
                      <a:pt x="16"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2" name="Freeform 451">
                <a:extLst>
                  <a:ext uri="{FF2B5EF4-FFF2-40B4-BE49-F238E27FC236}">
                    <a16:creationId xmlns:a16="http://schemas.microsoft.com/office/drawing/2014/main" id="{19BC50A8-89AF-4B14-A2DA-14CBBB9366EB}"/>
                  </a:ext>
                </a:extLst>
              </p:cNvPr>
              <p:cNvSpPr>
                <a:spLocks/>
              </p:cNvSpPr>
              <p:nvPr/>
            </p:nvSpPr>
            <p:spPr bwMode="auto">
              <a:xfrm rot="10800000">
                <a:off x="5340798" y="3454814"/>
                <a:ext cx="39427" cy="122096"/>
              </a:xfrm>
              <a:custGeom>
                <a:avLst/>
                <a:gdLst>
                  <a:gd name="T0" fmla="*/ 0 w 14"/>
                  <a:gd name="T1" fmla="*/ 37 h 44"/>
                  <a:gd name="T2" fmla="*/ 7 w 14"/>
                  <a:gd name="T3" fmla="*/ 44 h 44"/>
                  <a:gd name="T4" fmla="*/ 14 w 14"/>
                  <a:gd name="T5" fmla="*/ 37 h 44"/>
                  <a:gd name="T6" fmla="*/ 7 w 14"/>
                  <a:gd name="T7" fmla="*/ 0 h 44"/>
                  <a:gd name="T8" fmla="*/ 0 w 14"/>
                  <a:gd name="T9" fmla="*/ 37 h 44"/>
                </a:gdLst>
                <a:ahLst/>
                <a:cxnLst>
                  <a:cxn ang="0">
                    <a:pos x="T0" y="T1"/>
                  </a:cxn>
                  <a:cxn ang="0">
                    <a:pos x="T2" y="T3"/>
                  </a:cxn>
                  <a:cxn ang="0">
                    <a:pos x="T4" y="T5"/>
                  </a:cxn>
                  <a:cxn ang="0">
                    <a:pos x="T6" y="T7"/>
                  </a:cxn>
                  <a:cxn ang="0">
                    <a:pos x="T8" y="T9"/>
                  </a:cxn>
                </a:cxnLst>
                <a:rect l="0" t="0" r="r" b="b"/>
                <a:pathLst>
                  <a:path w="14" h="44">
                    <a:moveTo>
                      <a:pt x="0" y="37"/>
                    </a:moveTo>
                    <a:cubicBezTo>
                      <a:pt x="0" y="41"/>
                      <a:pt x="3" y="44"/>
                      <a:pt x="7" y="44"/>
                    </a:cubicBezTo>
                    <a:cubicBezTo>
                      <a:pt x="11" y="44"/>
                      <a:pt x="14" y="41"/>
                      <a:pt x="14" y="37"/>
                    </a:cubicBezTo>
                    <a:cubicBezTo>
                      <a:pt x="14" y="23"/>
                      <a:pt x="11" y="11"/>
                      <a:pt x="7" y="0"/>
                    </a:cubicBezTo>
                    <a:cubicBezTo>
                      <a:pt x="3" y="11"/>
                      <a:pt x="0" y="23"/>
                      <a:pt x="0" y="3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3" name="Freeform 452">
                <a:extLst>
                  <a:ext uri="{FF2B5EF4-FFF2-40B4-BE49-F238E27FC236}">
                    <a16:creationId xmlns:a16="http://schemas.microsoft.com/office/drawing/2014/main" id="{159E97F5-CC8B-4F8A-BB38-615EA1BE07FB}"/>
                  </a:ext>
                </a:extLst>
              </p:cNvPr>
              <p:cNvSpPr>
                <a:spLocks/>
              </p:cNvSpPr>
              <p:nvPr/>
            </p:nvSpPr>
            <p:spPr bwMode="auto">
              <a:xfrm rot="10800000">
                <a:off x="5366224" y="3396309"/>
                <a:ext cx="55961" cy="138630"/>
              </a:xfrm>
              <a:custGeom>
                <a:avLst/>
                <a:gdLst>
                  <a:gd name="T0" fmla="*/ 4 w 20"/>
                  <a:gd name="T1" fmla="*/ 39 h 50"/>
                  <a:gd name="T2" fmla="*/ 4 w 20"/>
                  <a:gd name="T3" fmla="*/ 39 h 50"/>
                  <a:gd name="T4" fmla="*/ 3 w 20"/>
                  <a:gd name="T5" fmla="*/ 41 h 50"/>
                  <a:gd name="T6" fmla="*/ 0 w 20"/>
                  <a:gd name="T7" fmla="*/ 50 h 50"/>
                  <a:gd name="T8" fmla="*/ 20 w 20"/>
                  <a:gd name="T9" fmla="*/ 50 h 50"/>
                  <a:gd name="T10" fmla="*/ 20 w 20"/>
                  <a:gd name="T11" fmla="*/ 34 h 50"/>
                  <a:gd name="T12" fmla="*/ 12 w 20"/>
                  <a:gd name="T13" fmla="*/ 0 h 50"/>
                  <a:gd name="T14" fmla="*/ 12 w 20"/>
                  <a:gd name="T15" fmla="*/ 0 h 50"/>
                  <a:gd name="T16" fmla="*/ 4 w 20"/>
                  <a:gd name="T17" fmla="*/ 38 h 50"/>
                  <a:gd name="T18" fmla="*/ 4 w 20"/>
                  <a:gd name="T1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0">
                    <a:moveTo>
                      <a:pt x="4" y="39"/>
                    </a:moveTo>
                    <a:cubicBezTo>
                      <a:pt x="4" y="39"/>
                      <a:pt x="4" y="39"/>
                      <a:pt x="4" y="39"/>
                    </a:cubicBezTo>
                    <a:cubicBezTo>
                      <a:pt x="3" y="40"/>
                      <a:pt x="3" y="40"/>
                      <a:pt x="3" y="41"/>
                    </a:cubicBezTo>
                    <a:cubicBezTo>
                      <a:pt x="2" y="44"/>
                      <a:pt x="1" y="47"/>
                      <a:pt x="0" y="50"/>
                    </a:cubicBezTo>
                    <a:cubicBezTo>
                      <a:pt x="20" y="50"/>
                      <a:pt x="20" y="50"/>
                      <a:pt x="20" y="50"/>
                    </a:cubicBezTo>
                    <a:cubicBezTo>
                      <a:pt x="20" y="34"/>
                      <a:pt x="20" y="34"/>
                      <a:pt x="20" y="34"/>
                    </a:cubicBezTo>
                    <a:cubicBezTo>
                      <a:pt x="20" y="34"/>
                      <a:pt x="18" y="20"/>
                      <a:pt x="12" y="0"/>
                    </a:cubicBezTo>
                    <a:cubicBezTo>
                      <a:pt x="12" y="0"/>
                      <a:pt x="12" y="0"/>
                      <a:pt x="12" y="0"/>
                    </a:cubicBezTo>
                    <a:cubicBezTo>
                      <a:pt x="13" y="8"/>
                      <a:pt x="12" y="25"/>
                      <a:pt x="4" y="38"/>
                    </a:cubicBezTo>
                    <a:cubicBezTo>
                      <a:pt x="4" y="38"/>
                      <a:pt x="4" y="38"/>
                      <a:pt x="4" y="3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4" name="Freeform 453">
                <a:extLst>
                  <a:ext uri="{FF2B5EF4-FFF2-40B4-BE49-F238E27FC236}">
                    <a16:creationId xmlns:a16="http://schemas.microsoft.com/office/drawing/2014/main" id="{2B221F5A-DB7B-45D9-9DBD-0657E82A1769}"/>
                  </a:ext>
                </a:extLst>
              </p:cNvPr>
              <p:cNvSpPr>
                <a:spLocks/>
              </p:cNvSpPr>
              <p:nvPr/>
            </p:nvSpPr>
            <p:spPr bwMode="auto">
              <a:xfrm rot="10800000">
                <a:off x="5359864"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5" name="Oval 454">
                <a:extLst>
                  <a:ext uri="{FF2B5EF4-FFF2-40B4-BE49-F238E27FC236}">
                    <a16:creationId xmlns:a16="http://schemas.microsoft.com/office/drawing/2014/main" id="{6ADD8761-67E2-4CB4-9091-5368EDA4B33A}"/>
                  </a:ext>
                </a:extLst>
              </p:cNvPr>
              <p:cNvSpPr>
                <a:spLocks noChangeArrowheads="1"/>
              </p:cNvSpPr>
              <p:nvPr/>
            </p:nvSpPr>
            <p:spPr bwMode="auto">
              <a:xfrm rot="10800000">
                <a:off x="5326839" y="3382320"/>
                <a:ext cx="69951" cy="68679"/>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6" name="Freeform 455">
                <a:extLst>
                  <a:ext uri="{FF2B5EF4-FFF2-40B4-BE49-F238E27FC236}">
                    <a16:creationId xmlns:a16="http://schemas.microsoft.com/office/drawing/2014/main" id="{54539B29-8661-4E61-BF3C-4453B6FE7934}"/>
                  </a:ext>
                </a:extLst>
              </p:cNvPr>
              <p:cNvSpPr>
                <a:spLocks/>
              </p:cNvSpPr>
              <p:nvPr/>
            </p:nvSpPr>
            <p:spPr bwMode="auto">
              <a:xfrm rot="10800000">
                <a:off x="5303960" y="3540030"/>
                <a:ext cx="48330" cy="72495"/>
              </a:xfrm>
              <a:custGeom>
                <a:avLst/>
                <a:gdLst>
                  <a:gd name="T0" fmla="*/ 15 w 17"/>
                  <a:gd name="T1" fmla="*/ 5 h 26"/>
                  <a:gd name="T2" fmla="*/ 17 w 17"/>
                  <a:gd name="T3" fmla="*/ 0 h 26"/>
                  <a:gd name="T4" fmla="*/ 2 w 17"/>
                  <a:gd name="T5" fmla="*/ 0 h 26"/>
                  <a:gd name="T6" fmla="*/ 2 w 17"/>
                  <a:gd name="T7" fmla="*/ 0 h 26"/>
                  <a:gd name="T8" fmla="*/ 0 w 17"/>
                  <a:gd name="T9" fmla="*/ 4 h 26"/>
                  <a:gd name="T10" fmla="*/ 8 w 17"/>
                  <a:gd name="T11" fmla="*/ 26 h 26"/>
                  <a:gd name="T12" fmla="*/ 15 w 17"/>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17" h="26">
                    <a:moveTo>
                      <a:pt x="15" y="5"/>
                    </a:moveTo>
                    <a:cubicBezTo>
                      <a:pt x="16" y="4"/>
                      <a:pt x="17" y="2"/>
                      <a:pt x="17" y="0"/>
                    </a:cubicBezTo>
                    <a:cubicBezTo>
                      <a:pt x="2" y="0"/>
                      <a:pt x="2" y="0"/>
                      <a:pt x="2" y="0"/>
                    </a:cubicBezTo>
                    <a:cubicBezTo>
                      <a:pt x="2" y="0"/>
                      <a:pt x="2" y="0"/>
                      <a:pt x="2" y="0"/>
                    </a:cubicBezTo>
                    <a:cubicBezTo>
                      <a:pt x="1" y="1"/>
                      <a:pt x="1" y="2"/>
                      <a:pt x="0" y="4"/>
                    </a:cubicBezTo>
                    <a:cubicBezTo>
                      <a:pt x="8" y="26"/>
                      <a:pt x="8" y="26"/>
                      <a:pt x="8" y="26"/>
                    </a:cubicBezTo>
                    <a:cubicBezTo>
                      <a:pt x="10" y="19"/>
                      <a:pt x="12" y="13"/>
                      <a:pt x="15" y="5"/>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7" name="Freeform 456">
                <a:extLst>
                  <a:ext uri="{FF2B5EF4-FFF2-40B4-BE49-F238E27FC236}">
                    <a16:creationId xmlns:a16="http://schemas.microsoft.com/office/drawing/2014/main" id="{4F496684-46AF-45B1-A6DF-E643AA814108}"/>
                  </a:ext>
                </a:extLst>
              </p:cNvPr>
              <p:cNvSpPr>
                <a:spLocks/>
              </p:cNvSpPr>
              <p:nvPr/>
            </p:nvSpPr>
            <p:spPr bwMode="auto">
              <a:xfrm rot="10800000">
                <a:off x="5338299" y="3473897"/>
                <a:ext cx="11447" cy="63592"/>
              </a:xfrm>
              <a:custGeom>
                <a:avLst/>
                <a:gdLst>
                  <a:gd name="T0" fmla="*/ 3 w 4"/>
                  <a:gd name="T1" fmla="*/ 23 h 23"/>
                  <a:gd name="T2" fmla="*/ 4 w 4"/>
                  <a:gd name="T3" fmla="*/ 12 h 23"/>
                  <a:gd name="T4" fmla="*/ 0 w 4"/>
                  <a:gd name="T5" fmla="*/ 0 h 23"/>
                  <a:gd name="T6" fmla="*/ 3 w 4"/>
                  <a:gd name="T7" fmla="*/ 23 h 23"/>
                </a:gdLst>
                <a:ahLst/>
                <a:cxnLst>
                  <a:cxn ang="0">
                    <a:pos x="T0" y="T1"/>
                  </a:cxn>
                  <a:cxn ang="0">
                    <a:pos x="T2" y="T3"/>
                  </a:cxn>
                  <a:cxn ang="0">
                    <a:pos x="T4" y="T5"/>
                  </a:cxn>
                  <a:cxn ang="0">
                    <a:pos x="T6" y="T7"/>
                  </a:cxn>
                </a:cxnLst>
                <a:rect l="0" t="0" r="r" b="b"/>
                <a:pathLst>
                  <a:path w="4" h="23">
                    <a:moveTo>
                      <a:pt x="3" y="23"/>
                    </a:moveTo>
                    <a:cubicBezTo>
                      <a:pt x="3" y="19"/>
                      <a:pt x="3" y="15"/>
                      <a:pt x="4" y="12"/>
                    </a:cubicBezTo>
                    <a:cubicBezTo>
                      <a:pt x="3" y="8"/>
                      <a:pt x="1" y="4"/>
                      <a:pt x="0" y="0"/>
                    </a:cubicBezTo>
                    <a:cubicBezTo>
                      <a:pt x="2" y="7"/>
                      <a:pt x="3" y="15"/>
                      <a:pt x="3" y="2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8" name="Freeform 457">
                <a:extLst>
                  <a:ext uri="{FF2B5EF4-FFF2-40B4-BE49-F238E27FC236}">
                    <a16:creationId xmlns:a16="http://schemas.microsoft.com/office/drawing/2014/main" id="{4042F433-143F-4D19-8353-9A5CCC358050}"/>
                  </a:ext>
                </a:extLst>
              </p:cNvPr>
              <p:cNvSpPr>
                <a:spLocks/>
              </p:cNvSpPr>
              <p:nvPr/>
            </p:nvSpPr>
            <p:spPr bwMode="auto">
              <a:xfrm rot="10800000">
                <a:off x="5349746" y="3537490"/>
                <a:ext cx="10175" cy="39426"/>
              </a:xfrm>
              <a:custGeom>
                <a:avLst/>
                <a:gdLst>
                  <a:gd name="T0" fmla="*/ 4 w 4"/>
                  <a:gd name="T1" fmla="*/ 14 h 14"/>
                  <a:gd name="T2" fmla="*/ 0 w 4"/>
                  <a:gd name="T3" fmla="*/ 0 h 14"/>
                  <a:gd name="T4" fmla="*/ 4 w 4"/>
                  <a:gd name="T5" fmla="*/ 14 h 14"/>
                </a:gdLst>
                <a:ahLst/>
                <a:cxnLst>
                  <a:cxn ang="0">
                    <a:pos x="T0" y="T1"/>
                  </a:cxn>
                  <a:cxn ang="0">
                    <a:pos x="T2" y="T3"/>
                  </a:cxn>
                  <a:cxn ang="0">
                    <a:pos x="T4" y="T5"/>
                  </a:cxn>
                </a:cxnLst>
                <a:rect l="0" t="0" r="r" b="b"/>
                <a:pathLst>
                  <a:path w="4" h="14">
                    <a:moveTo>
                      <a:pt x="4" y="14"/>
                    </a:moveTo>
                    <a:cubicBezTo>
                      <a:pt x="3" y="9"/>
                      <a:pt x="2" y="5"/>
                      <a:pt x="0" y="0"/>
                    </a:cubicBezTo>
                    <a:cubicBezTo>
                      <a:pt x="0" y="0"/>
                      <a:pt x="2" y="6"/>
                      <a:pt x="4"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59" name="Freeform 458">
                <a:extLst>
                  <a:ext uri="{FF2B5EF4-FFF2-40B4-BE49-F238E27FC236}">
                    <a16:creationId xmlns:a16="http://schemas.microsoft.com/office/drawing/2014/main" id="{B29E73CE-0596-4DBC-A351-13ECF4C0794E}"/>
                  </a:ext>
                </a:extLst>
              </p:cNvPr>
              <p:cNvSpPr>
                <a:spLocks/>
              </p:cNvSpPr>
              <p:nvPr/>
            </p:nvSpPr>
            <p:spPr bwMode="auto">
              <a:xfrm rot="10800000">
                <a:off x="5329403" y="3504417"/>
                <a:ext cx="30524" cy="96659"/>
              </a:xfrm>
              <a:custGeom>
                <a:avLst/>
                <a:gdLst>
                  <a:gd name="T0" fmla="*/ 4 w 11"/>
                  <a:gd name="T1" fmla="*/ 23 h 35"/>
                  <a:gd name="T2" fmla="*/ 8 w 11"/>
                  <a:gd name="T3" fmla="*/ 35 h 35"/>
                  <a:gd name="T4" fmla="*/ 11 w 11"/>
                  <a:gd name="T5" fmla="*/ 22 h 35"/>
                  <a:gd name="T6" fmla="*/ 3 w 11"/>
                  <a:gd name="T7" fmla="*/ 0 h 35"/>
                  <a:gd name="T8" fmla="*/ 0 w 11"/>
                  <a:gd name="T9" fmla="*/ 9 h 35"/>
                  <a:gd name="T10" fmla="*/ 4 w 11"/>
                  <a:gd name="T11" fmla="*/ 23 h 35"/>
                </a:gdLst>
                <a:ahLst/>
                <a:cxnLst>
                  <a:cxn ang="0">
                    <a:pos x="T0" y="T1"/>
                  </a:cxn>
                  <a:cxn ang="0">
                    <a:pos x="T2" y="T3"/>
                  </a:cxn>
                  <a:cxn ang="0">
                    <a:pos x="T4" y="T5"/>
                  </a:cxn>
                  <a:cxn ang="0">
                    <a:pos x="T6" y="T7"/>
                  </a:cxn>
                  <a:cxn ang="0">
                    <a:pos x="T8" y="T9"/>
                  </a:cxn>
                  <a:cxn ang="0">
                    <a:pos x="T10" y="T11"/>
                  </a:cxn>
                </a:cxnLst>
                <a:rect l="0" t="0" r="r" b="b"/>
                <a:pathLst>
                  <a:path w="11" h="35">
                    <a:moveTo>
                      <a:pt x="4" y="23"/>
                    </a:moveTo>
                    <a:cubicBezTo>
                      <a:pt x="5" y="27"/>
                      <a:pt x="7" y="31"/>
                      <a:pt x="8" y="35"/>
                    </a:cubicBezTo>
                    <a:cubicBezTo>
                      <a:pt x="9" y="30"/>
                      <a:pt x="10" y="26"/>
                      <a:pt x="11" y="22"/>
                    </a:cubicBezTo>
                    <a:cubicBezTo>
                      <a:pt x="3" y="0"/>
                      <a:pt x="3" y="0"/>
                      <a:pt x="3" y="0"/>
                    </a:cubicBezTo>
                    <a:cubicBezTo>
                      <a:pt x="2" y="3"/>
                      <a:pt x="1" y="6"/>
                      <a:pt x="0" y="9"/>
                    </a:cubicBezTo>
                    <a:cubicBezTo>
                      <a:pt x="2" y="14"/>
                      <a:pt x="3" y="18"/>
                      <a:pt x="4" y="2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441" name="Rectangle 18">
              <a:extLst>
                <a:ext uri="{FF2B5EF4-FFF2-40B4-BE49-F238E27FC236}">
                  <a16:creationId xmlns:a16="http://schemas.microsoft.com/office/drawing/2014/main" id="{CB9F50D5-821D-440F-AA00-E71CC17A6ED3}"/>
                </a:ext>
              </a:extLst>
            </p:cNvPr>
            <p:cNvSpPr>
              <a:spLocks noChangeArrowheads="1"/>
            </p:cNvSpPr>
            <p:nvPr/>
          </p:nvSpPr>
          <p:spPr bwMode="auto">
            <a:xfrm>
              <a:off x="14367528"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LUIS</a:t>
              </a:r>
            </a:p>
          </p:txBody>
        </p:sp>
        <p:sp>
          <p:nvSpPr>
            <p:cNvPr id="442" name="Rectangle 18">
              <a:extLst>
                <a:ext uri="{FF2B5EF4-FFF2-40B4-BE49-F238E27FC236}">
                  <a16:creationId xmlns:a16="http://schemas.microsoft.com/office/drawing/2014/main" id="{F12FA5CD-AFD6-469B-82BF-9171A8A72F68}"/>
                </a:ext>
              </a:extLst>
            </p:cNvPr>
            <p:cNvSpPr>
              <a:spLocks noChangeArrowheads="1"/>
            </p:cNvSpPr>
            <p:nvPr/>
          </p:nvSpPr>
          <p:spPr bwMode="auto">
            <a:xfrm>
              <a:off x="14367528" y="6416218"/>
              <a:ext cx="1685671" cy="343842"/>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Query over database </a:t>
              </a:r>
              <a:b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via Azure Search</a:t>
              </a:r>
            </a:p>
          </p:txBody>
        </p:sp>
        <p:sp>
          <p:nvSpPr>
            <p:cNvPr id="443" name="Rectangle 18">
              <a:extLst>
                <a:ext uri="{FF2B5EF4-FFF2-40B4-BE49-F238E27FC236}">
                  <a16:creationId xmlns:a16="http://schemas.microsoft.com/office/drawing/2014/main" id="{7879ABF2-A10F-45B7-82EE-9FC1A581B2DC}"/>
                </a:ext>
              </a:extLst>
            </p:cNvPr>
            <p:cNvSpPr>
              <a:spLocks noChangeArrowheads="1"/>
            </p:cNvSpPr>
            <p:nvPr/>
          </p:nvSpPr>
          <p:spPr bwMode="auto">
            <a:xfrm>
              <a:off x="14945845"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Form Filling</a:t>
              </a:r>
            </a:p>
          </p:txBody>
        </p:sp>
        <p:sp>
          <p:nvSpPr>
            <p:cNvPr id="444" name="Rectangle 18">
              <a:extLst>
                <a:ext uri="{FF2B5EF4-FFF2-40B4-BE49-F238E27FC236}">
                  <a16:creationId xmlns:a16="http://schemas.microsoft.com/office/drawing/2014/main" id="{E292595D-11D9-477D-93A5-BC30C27F80D9}"/>
                </a:ext>
              </a:extLst>
            </p:cNvPr>
            <p:cNvSpPr>
              <a:spLocks noChangeArrowheads="1"/>
            </p:cNvSpPr>
            <p:nvPr/>
          </p:nvSpPr>
          <p:spPr bwMode="auto">
            <a:xfrm>
              <a:off x="15524162"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3442" tIns="36722" rIns="73442" bIns="36722" numCol="1" anchor="ctr" anchorCtr="0" compatLnSpc="1">
              <a:prstTxWarp prst="textNoShape">
                <a:avLst/>
              </a:prstTxWarp>
            </a:bodyPr>
            <a:lstStyle/>
            <a:p>
              <a:pPr algn="ctr" defTabSz="1043394">
                <a:lnSpc>
                  <a:spcPct val="90000"/>
                </a:lnSpc>
              </a:pPr>
              <a:r>
                <a:rPr lang="en-US" sz="686" err="1">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QnA</a:t>
              </a:r>
              <a:endParaRPr lang="en-US" sz="686">
                <a:gradFill>
                  <a:gsLst>
                    <a:gs pos="125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5" name="Freeform 19">
              <a:extLst>
                <a:ext uri="{FF2B5EF4-FFF2-40B4-BE49-F238E27FC236}">
                  <a16:creationId xmlns:a16="http://schemas.microsoft.com/office/drawing/2014/main" id="{31B79BDD-F054-4293-A363-7CB459FA8075}"/>
                </a:ext>
              </a:extLst>
            </p:cNvPr>
            <p:cNvSpPr>
              <a:spLocks/>
            </p:cNvSpPr>
            <p:nvPr/>
          </p:nvSpPr>
          <p:spPr bwMode="auto">
            <a:xfrm>
              <a:off x="14276222" y="5948860"/>
              <a:ext cx="1828958" cy="745972"/>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chemeClr val="accent5">
                <a:lumMod val="50000"/>
                <a:alpha val="14000"/>
              </a:schemeClr>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sp>
          <p:nvSpPr>
            <p:cNvPr id="446" name="Freeform 21">
              <a:extLst>
                <a:ext uri="{FF2B5EF4-FFF2-40B4-BE49-F238E27FC236}">
                  <a16:creationId xmlns:a16="http://schemas.microsoft.com/office/drawing/2014/main" id="{05B7C5E9-3E42-4CEA-B011-6A3C6EA2EC2F}"/>
                </a:ext>
              </a:extLst>
            </p:cNvPr>
            <p:cNvSpPr>
              <a:spLocks/>
            </p:cNvSpPr>
            <p:nvPr/>
          </p:nvSpPr>
          <p:spPr bwMode="auto">
            <a:xfrm>
              <a:off x="13855907" y="5714087"/>
              <a:ext cx="461972" cy="117007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F0AE00"/>
            </a:solidFill>
            <a:ln>
              <a:noFill/>
            </a:ln>
          </p:spPr>
          <p:txBody>
            <a:bodyPr vert="horz" wrap="square" lIns="73442" tIns="36722" rIns="73442" bIns="36722" numCol="1" anchor="t" anchorCtr="0" compatLnSpc="1">
              <a:prstTxWarp prst="textNoShape">
                <a:avLst/>
              </a:prstTxWarp>
            </a:bodyPr>
            <a:lstStyle/>
            <a:p>
              <a:pPr defTabSz="1043394"/>
              <a:endParaRPr lang="en-US" sz="686">
                <a:gradFill>
                  <a:gsLst>
                    <a:gs pos="125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317" name="Freeform 8">
            <a:extLst>
              <a:ext uri="{FF2B5EF4-FFF2-40B4-BE49-F238E27FC236}">
                <a16:creationId xmlns:a16="http://schemas.microsoft.com/office/drawing/2014/main" id="{A8F35ABA-2194-4372-BA0D-B83F135E37C7}"/>
              </a:ext>
            </a:extLst>
          </p:cNvPr>
          <p:cNvSpPr>
            <a:spLocks/>
          </p:cNvSpPr>
          <p:nvPr/>
        </p:nvSpPr>
        <p:spPr bwMode="auto">
          <a:xfrm rot="20937747" flipH="1">
            <a:off x="10009764" y="4108466"/>
            <a:ext cx="127755" cy="336717"/>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18" name="Freeform 9">
            <a:extLst>
              <a:ext uri="{FF2B5EF4-FFF2-40B4-BE49-F238E27FC236}">
                <a16:creationId xmlns:a16="http://schemas.microsoft.com/office/drawing/2014/main" id="{39106D4D-26CD-4DF9-A8B0-05E2FED1DC1D}"/>
              </a:ext>
            </a:extLst>
          </p:cNvPr>
          <p:cNvSpPr>
            <a:spLocks/>
          </p:cNvSpPr>
          <p:nvPr/>
        </p:nvSpPr>
        <p:spPr bwMode="auto">
          <a:xfrm rot="20937747" flipH="1">
            <a:off x="10114265" y="4080050"/>
            <a:ext cx="138648" cy="346621"/>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20" name="Freeform 10">
            <a:extLst>
              <a:ext uri="{FF2B5EF4-FFF2-40B4-BE49-F238E27FC236}">
                <a16:creationId xmlns:a16="http://schemas.microsoft.com/office/drawing/2014/main" id="{80B3F6DC-7890-41BE-8572-5C77154EB0CD}"/>
              </a:ext>
            </a:extLst>
          </p:cNvPr>
          <p:cNvSpPr>
            <a:spLocks/>
          </p:cNvSpPr>
          <p:nvPr/>
        </p:nvSpPr>
        <p:spPr bwMode="auto">
          <a:xfrm rot="20937747" flipH="1">
            <a:off x="10231521" y="4073883"/>
            <a:ext cx="141619" cy="329784"/>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12" name="Rectangle 11">
            <a:extLst>
              <a:ext uri="{FF2B5EF4-FFF2-40B4-BE49-F238E27FC236}">
                <a16:creationId xmlns:a16="http://schemas.microsoft.com/office/drawing/2014/main" id="{6ED1A66F-CCEC-4CB5-AA60-4028A7673606}"/>
              </a:ext>
            </a:extLst>
          </p:cNvPr>
          <p:cNvSpPr/>
          <p:nvPr/>
        </p:nvSpPr>
        <p:spPr>
          <a:xfrm>
            <a:off x="9505260" y="2675011"/>
            <a:ext cx="150682" cy="148374"/>
          </a:xfrm>
          <a:prstGeom prst="rect">
            <a:avLst/>
          </a:prstGeom>
        </p:spPr>
        <p:txBody>
          <a:bodyPr wrap="none" lIns="0" tIns="0" rIns="0" bIns="0">
            <a:spAutoFit/>
          </a:bodyPr>
          <a:lstStyle/>
          <a:p>
            <a:pPr algn="ctr" defTabSz="1043394"/>
            <a:r>
              <a:rPr lang="en-US" sz="964">
                <a:solidFill>
                  <a:srgbClr val="0078D7"/>
                </a:solidFill>
                <a:latin typeface="Segoe UI" panose="020B0502040204020203" pitchFamily="34" charset="0"/>
                <a:ea typeface="Segoe UI" panose="020B0502040204020203" pitchFamily="34" charset="0"/>
                <a:cs typeface="Segoe UI" panose="020B0502040204020203" pitchFamily="34" charset="0"/>
              </a:rPr>
              <a:t>C#</a:t>
            </a:r>
          </a:p>
        </p:txBody>
      </p:sp>
      <p:grpSp>
        <p:nvGrpSpPr>
          <p:cNvPr id="14" name="Group 13">
            <a:extLst>
              <a:ext uri="{FF2B5EF4-FFF2-40B4-BE49-F238E27FC236}">
                <a16:creationId xmlns:a16="http://schemas.microsoft.com/office/drawing/2014/main" id="{8F094D15-7B75-4055-AA52-A5AAFB984B7B}"/>
              </a:ext>
            </a:extLst>
          </p:cNvPr>
          <p:cNvGrpSpPr/>
          <p:nvPr/>
        </p:nvGrpSpPr>
        <p:grpSpPr>
          <a:xfrm>
            <a:off x="6787882" y="2561160"/>
            <a:ext cx="1850867" cy="841929"/>
            <a:chOff x="4933542" y="2664731"/>
            <a:chExt cx="1936390" cy="880832"/>
          </a:xfrm>
        </p:grpSpPr>
        <p:sp>
          <p:nvSpPr>
            <p:cNvPr id="356" name="Freeform 15">
              <a:extLst>
                <a:ext uri="{FF2B5EF4-FFF2-40B4-BE49-F238E27FC236}">
                  <a16:creationId xmlns:a16="http://schemas.microsoft.com/office/drawing/2014/main" id="{4C43F183-E0B3-4433-AC2E-DFA3047B0415}"/>
                </a:ext>
              </a:extLst>
            </p:cNvPr>
            <p:cNvSpPr>
              <a:spLocks/>
            </p:cNvSpPr>
            <p:nvPr/>
          </p:nvSpPr>
          <p:spPr bwMode="auto">
            <a:xfrm rot="948410">
              <a:off x="6273579" y="2670195"/>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7" name="Freeform 8">
              <a:extLst>
                <a:ext uri="{FF2B5EF4-FFF2-40B4-BE49-F238E27FC236}">
                  <a16:creationId xmlns:a16="http://schemas.microsoft.com/office/drawing/2014/main" id="{624073DD-C088-4854-B86A-500810EC80BD}"/>
                </a:ext>
              </a:extLst>
            </p:cNvPr>
            <p:cNvSpPr>
              <a:spLocks/>
            </p:cNvSpPr>
            <p:nvPr/>
          </p:nvSpPr>
          <p:spPr bwMode="auto">
            <a:xfrm rot="5081325" flipH="1">
              <a:off x="5073816" y="3053312"/>
              <a:ext cx="133658" cy="35227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38" name="Freeform 9">
              <a:extLst>
                <a:ext uri="{FF2B5EF4-FFF2-40B4-BE49-F238E27FC236}">
                  <a16:creationId xmlns:a16="http://schemas.microsoft.com/office/drawing/2014/main" id="{0AD0B37A-F40A-430F-ADD7-1CA5C6F2D91E}"/>
                </a:ext>
              </a:extLst>
            </p:cNvPr>
            <p:cNvSpPr>
              <a:spLocks/>
            </p:cNvSpPr>
            <p:nvPr/>
          </p:nvSpPr>
          <p:spPr bwMode="auto">
            <a:xfrm rot="5081325" flipH="1">
              <a:off x="5081067" y="3165034"/>
              <a:ext cx="145055" cy="362637"/>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39" name="Freeform 10">
              <a:extLst>
                <a:ext uri="{FF2B5EF4-FFF2-40B4-BE49-F238E27FC236}">
                  <a16:creationId xmlns:a16="http://schemas.microsoft.com/office/drawing/2014/main" id="{F636A871-382D-41E2-8A33-A776049DA9B9}"/>
                </a:ext>
              </a:extLst>
            </p:cNvPr>
            <p:cNvSpPr>
              <a:spLocks/>
            </p:cNvSpPr>
            <p:nvPr/>
          </p:nvSpPr>
          <p:spPr bwMode="auto">
            <a:xfrm rot="5081325" flipH="1">
              <a:off x="5082301" y="3298970"/>
              <a:ext cx="148163" cy="345023"/>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41" name="Freeform 16">
              <a:extLst>
                <a:ext uri="{FF2B5EF4-FFF2-40B4-BE49-F238E27FC236}">
                  <a16:creationId xmlns:a16="http://schemas.microsoft.com/office/drawing/2014/main" id="{760D1D57-985A-4284-9DC8-52779535D6F2}"/>
                </a:ext>
              </a:extLst>
            </p:cNvPr>
            <p:cNvSpPr>
              <a:spLocks/>
            </p:cNvSpPr>
            <p:nvPr/>
          </p:nvSpPr>
          <p:spPr bwMode="auto">
            <a:xfrm rot="5081325" flipH="1">
              <a:off x="5979716" y="3153265"/>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43" name="Freeform 6">
              <a:extLst>
                <a:ext uri="{FF2B5EF4-FFF2-40B4-BE49-F238E27FC236}">
                  <a16:creationId xmlns:a16="http://schemas.microsoft.com/office/drawing/2014/main" id="{DB6B46D0-F663-4C13-BE51-B1C318C5ACD0}"/>
                </a:ext>
              </a:extLst>
            </p:cNvPr>
            <p:cNvSpPr>
              <a:spLocks/>
            </p:cNvSpPr>
            <p:nvPr/>
          </p:nvSpPr>
          <p:spPr bwMode="auto">
            <a:xfrm rot="5081325" flipH="1">
              <a:off x="5776455" y="287390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44" name="Freeform 7">
              <a:extLst>
                <a:ext uri="{FF2B5EF4-FFF2-40B4-BE49-F238E27FC236}">
                  <a16:creationId xmlns:a16="http://schemas.microsoft.com/office/drawing/2014/main" id="{618F1651-8DC6-4916-82AE-FA4A68B81BF9}"/>
                </a:ext>
              </a:extLst>
            </p:cNvPr>
            <p:cNvSpPr>
              <a:spLocks/>
            </p:cNvSpPr>
            <p:nvPr/>
          </p:nvSpPr>
          <p:spPr bwMode="auto">
            <a:xfrm rot="5081325" flipH="1">
              <a:off x="5302633" y="2939762"/>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57" name="Freeform 17">
              <a:extLst>
                <a:ext uri="{FF2B5EF4-FFF2-40B4-BE49-F238E27FC236}">
                  <a16:creationId xmlns:a16="http://schemas.microsoft.com/office/drawing/2014/main" id="{EFB00C75-ADBD-4BA0-A0B7-BDE2BE8A9D09}"/>
                </a:ext>
              </a:extLst>
            </p:cNvPr>
            <p:cNvSpPr>
              <a:spLocks/>
            </p:cNvSpPr>
            <p:nvPr/>
          </p:nvSpPr>
          <p:spPr bwMode="auto">
            <a:xfrm rot="5081325" flipH="1">
              <a:off x="6106994" y="3055836"/>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58" name="Freeform 18">
              <a:extLst>
                <a:ext uri="{FF2B5EF4-FFF2-40B4-BE49-F238E27FC236}">
                  <a16:creationId xmlns:a16="http://schemas.microsoft.com/office/drawing/2014/main" id="{BD1BCB61-FADE-4C41-AADC-6D2E63E58040}"/>
                </a:ext>
              </a:extLst>
            </p:cNvPr>
            <p:cNvSpPr>
              <a:spLocks/>
            </p:cNvSpPr>
            <p:nvPr/>
          </p:nvSpPr>
          <p:spPr bwMode="auto">
            <a:xfrm rot="5081325" flipH="1">
              <a:off x="6199253" y="3146963"/>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nvGrpSpPr>
            <p:cNvPr id="359" name="Group 358">
              <a:extLst>
                <a:ext uri="{FF2B5EF4-FFF2-40B4-BE49-F238E27FC236}">
                  <a16:creationId xmlns:a16="http://schemas.microsoft.com/office/drawing/2014/main" id="{8A0B60CD-8C54-46AC-9A46-BB1F76ABEC27}"/>
                </a:ext>
              </a:extLst>
            </p:cNvPr>
            <p:cNvGrpSpPr/>
            <p:nvPr/>
          </p:nvGrpSpPr>
          <p:grpSpPr>
            <a:xfrm rot="948410">
              <a:off x="6496934" y="2664731"/>
              <a:ext cx="372998" cy="369890"/>
              <a:chOff x="2235729" y="1077383"/>
              <a:chExt cx="571500" cy="566738"/>
            </a:xfrm>
          </p:grpSpPr>
          <p:sp>
            <p:nvSpPr>
              <p:cNvPr id="360" name="Oval 63">
                <a:extLst>
                  <a:ext uri="{FF2B5EF4-FFF2-40B4-BE49-F238E27FC236}">
                    <a16:creationId xmlns:a16="http://schemas.microsoft.com/office/drawing/2014/main" id="{4E5A5438-5950-4AE6-93D5-FDF6669394A0}"/>
                  </a:ext>
                </a:extLst>
              </p:cNvPr>
              <p:cNvSpPr>
                <a:spLocks noChangeArrowheads="1"/>
              </p:cNvSpPr>
              <p:nvPr/>
            </p:nvSpPr>
            <p:spPr bwMode="auto">
              <a:xfrm>
                <a:off x="2235729" y="1077383"/>
                <a:ext cx="571500" cy="566738"/>
              </a:xfrm>
              <a:prstGeom prst="ellipse">
                <a:avLst/>
              </a:prstGeom>
              <a:solidFill>
                <a:srgbClr val="505050">
                  <a:lumMod val="7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sp>
            <p:nvSpPr>
              <p:cNvPr id="361" name="Oval 64">
                <a:extLst>
                  <a:ext uri="{FF2B5EF4-FFF2-40B4-BE49-F238E27FC236}">
                    <a16:creationId xmlns:a16="http://schemas.microsoft.com/office/drawing/2014/main" id="{68CD3589-2D30-480D-B75F-382FA24A6829}"/>
                  </a:ext>
                </a:extLst>
              </p:cNvPr>
              <p:cNvSpPr>
                <a:spLocks noChangeArrowheads="1"/>
              </p:cNvSpPr>
              <p:nvPr/>
            </p:nvSpPr>
            <p:spPr bwMode="auto">
              <a:xfrm>
                <a:off x="2289704" y="1126595"/>
                <a:ext cx="463550" cy="465138"/>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362" name="Oval 65">
                <a:extLst>
                  <a:ext uri="{FF2B5EF4-FFF2-40B4-BE49-F238E27FC236}">
                    <a16:creationId xmlns:a16="http://schemas.microsoft.com/office/drawing/2014/main" id="{27636911-897D-4AB9-A53B-4A985350CAA3}"/>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pic>
          <p:nvPicPr>
            <p:cNvPr id="487" name="Picture 2" descr="Node.js on light background">
              <a:extLst>
                <a:ext uri="{FF2B5EF4-FFF2-40B4-BE49-F238E27FC236}">
                  <a16:creationId xmlns:a16="http://schemas.microsoft.com/office/drawing/2014/main" id="{B8E78BB1-9637-4D89-84CA-937CBE1752E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584327" y="2800350"/>
              <a:ext cx="193334" cy="118435"/>
            </a:xfrm>
            <a:prstGeom prst="rect">
              <a:avLst/>
            </a:prstGeom>
            <a:noFill/>
            <a:extLst>
              <a:ext uri="{909E8E84-426E-40DD-AFC4-6F175D3DCCD1}">
                <a14:hiddenFill xmlns:a14="http://schemas.microsoft.com/office/drawing/2010/main">
                  <a:solidFill>
                    <a:srgbClr val="FFFFFF"/>
                  </a:solidFill>
                </a14:hiddenFill>
              </a:ext>
            </a:extLst>
          </p:spPr>
        </p:pic>
        <p:grpSp>
          <p:nvGrpSpPr>
            <p:cNvPr id="534" name="Group 533">
              <a:extLst>
                <a:ext uri="{FF2B5EF4-FFF2-40B4-BE49-F238E27FC236}">
                  <a16:creationId xmlns:a16="http://schemas.microsoft.com/office/drawing/2014/main" id="{825CAF06-73F7-4E5B-94DF-ADA016C7E8F5}"/>
                </a:ext>
              </a:extLst>
            </p:cNvPr>
            <p:cNvGrpSpPr/>
            <p:nvPr/>
          </p:nvGrpSpPr>
          <p:grpSpPr>
            <a:xfrm rot="20220474">
              <a:off x="4933542" y="2846525"/>
              <a:ext cx="356035" cy="636385"/>
              <a:chOff x="3748088" y="3730625"/>
              <a:chExt cx="530225" cy="947737"/>
            </a:xfrm>
          </p:grpSpPr>
          <p:sp>
            <p:nvSpPr>
              <p:cNvPr id="535" name="Freeform 5">
                <a:extLst>
                  <a:ext uri="{FF2B5EF4-FFF2-40B4-BE49-F238E27FC236}">
                    <a16:creationId xmlns:a16="http://schemas.microsoft.com/office/drawing/2014/main" id="{53A6832F-392D-4DD5-A776-3853DD463D14}"/>
                  </a:ext>
                </a:extLst>
              </p:cNvPr>
              <p:cNvSpPr>
                <a:spLocks/>
              </p:cNvSpPr>
              <p:nvPr/>
            </p:nvSpPr>
            <p:spPr bwMode="auto">
              <a:xfrm>
                <a:off x="3748088" y="3730625"/>
                <a:ext cx="530225" cy="94773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37" name="Rectangle 6">
                <a:extLst>
                  <a:ext uri="{FF2B5EF4-FFF2-40B4-BE49-F238E27FC236}">
                    <a16:creationId xmlns:a16="http://schemas.microsoft.com/office/drawing/2014/main" id="{A8258BDF-FAA1-4F9D-AC46-3D83E73972DC}"/>
                  </a:ext>
                </a:extLst>
              </p:cNvPr>
              <p:cNvSpPr>
                <a:spLocks noChangeArrowheads="1"/>
              </p:cNvSpPr>
              <p:nvPr/>
            </p:nvSpPr>
            <p:spPr bwMode="auto">
              <a:xfrm>
                <a:off x="3773488" y="3865563"/>
                <a:ext cx="476250" cy="677862"/>
              </a:xfrm>
              <a:prstGeom prst="rect">
                <a:avLst/>
              </a:prstGeom>
              <a:solidFill>
                <a:schemeClr val="accent1"/>
              </a:solidFill>
              <a:ln>
                <a:noFill/>
              </a:ln>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44" name="Freeform 7">
                <a:extLst>
                  <a:ext uri="{FF2B5EF4-FFF2-40B4-BE49-F238E27FC236}">
                    <a16:creationId xmlns:a16="http://schemas.microsoft.com/office/drawing/2014/main" id="{2D66B14D-9DE5-4858-90FE-CC05CF0A02DF}"/>
                  </a:ext>
                </a:extLst>
              </p:cNvPr>
              <p:cNvSpPr>
                <a:spLocks/>
              </p:cNvSpPr>
              <p:nvPr/>
            </p:nvSpPr>
            <p:spPr bwMode="auto">
              <a:xfrm>
                <a:off x="3865563" y="3784600"/>
                <a:ext cx="290513" cy="14287"/>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46" name="Freeform 8">
                <a:extLst>
                  <a:ext uri="{FF2B5EF4-FFF2-40B4-BE49-F238E27FC236}">
                    <a16:creationId xmlns:a16="http://schemas.microsoft.com/office/drawing/2014/main" id="{B40A2421-36DB-426E-8058-4198D7D6F1EC}"/>
                  </a:ext>
                </a:extLst>
              </p:cNvPr>
              <p:cNvSpPr>
                <a:spLocks/>
              </p:cNvSpPr>
              <p:nvPr/>
            </p:nvSpPr>
            <p:spPr bwMode="auto">
              <a:xfrm>
                <a:off x="3773488"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51" name="Freeform 9">
                <a:extLst>
                  <a:ext uri="{FF2B5EF4-FFF2-40B4-BE49-F238E27FC236}">
                    <a16:creationId xmlns:a16="http://schemas.microsoft.com/office/drawing/2014/main" id="{EE461165-AA94-4BEF-B77C-300640EB193E}"/>
                  </a:ext>
                </a:extLst>
              </p:cNvPr>
              <p:cNvSpPr>
                <a:spLocks/>
              </p:cNvSpPr>
              <p:nvPr/>
            </p:nvSpPr>
            <p:spPr bwMode="auto">
              <a:xfrm>
                <a:off x="4195763"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sp>
            <p:nvSpPr>
              <p:cNvPr id="552" name="Freeform 10">
                <a:extLst>
                  <a:ext uri="{FF2B5EF4-FFF2-40B4-BE49-F238E27FC236}">
                    <a16:creationId xmlns:a16="http://schemas.microsoft.com/office/drawing/2014/main" id="{D44A35AC-D823-4EB1-B628-CE98945C2659}"/>
                  </a:ext>
                </a:extLst>
              </p:cNvPr>
              <p:cNvSpPr>
                <a:spLocks/>
              </p:cNvSpPr>
              <p:nvPr/>
            </p:nvSpPr>
            <p:spPr bwMode="auto">
              <a:xfrm>
                <a:off x="3954463" y="4581525"/>
                <a:ext cx="112713" cy="587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1682">
                  <a:solidFill>
                    <a:srgbClr val="353535"/>
                  </a:solidFill>
                  <a:latin typeface="Segoe UI Semilight"/>
                </a:endParaRPr>
              </a:p>
            </p:txBody>
          </p:sp>
        </p:grpSp>
        <p:sp>
          <p:nvSpPr>
            <p:cNvPr id="342" name="Freeform 5">
              <a:extLst>
                <a:ext uri="{FF2B5EF4-FFF2-40B4-BE49-F238E27FC236}">
                  <a16:creationId xmlns:a16="http://schemas.microsoft.com/office/drawing/2014/main" id="{AF8C0F39-1862-49E5-A58A-6C439637B553}"/>
                </a:ext>
              </a:extLst>
            </p:cNvPr>
            <p:cNvSpPr>
              <a:spLocks/>
            </p:cNvSpPr>
            <p:nvPr/>
          </p:nvSpPr>
          <p:spPr bwMode="auto">
            <a:xfrm rot="5081325" flipH="1">
              <a:off x="5139878" y="2947143"/>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3442" tIns="36722" rIns="73442" bIns="36722" numCol="1" anchor="t" anchorCtr="0" compatLnSpc="1">
              <a:prstTxWarp prst="textNoShape">
                <a:avLst/>
              </a:prstTxWarp>
            </a:bodyPr>
            <a:lstStyle/>
            <a:p>
              <a:pPr defTabSz="896386"/>
              <a:endParaRPr lang="en-US" sz="1682" kern="0">
                <a:solidFill>
                  <a:srgbClr val="FFFFFF"/>
                </a:solidFill>
                <a:latin typeface="Segoe UI Semilight"/>
              </a:endParaRPr>
            </a:p>
          </p:txBody>
        </p:sp>
      </p:grpSp>
      <p:sp>
        <p:nvSpPr>
          <p:cNvPr id="553" name="Rectangle 552">
            <a:extLst>
              <a:ext uri="{FF2B5EF4-FFF2-40B4-BE49-F238E27FC236}">
                <a16:creationId xmlns:a16="http://schemas.microsoft.com/office/drawing/2014/main" id="{C09048CB-D689-4900-B62A-62E0209B928D}"/>
              </a:ext>
            </a:extLst>
          </p:cNvPr>
          <p:cNvSpPr/>
          <p:nvPr/>
        </p:nvSpPr>
        <p:spPr>
          <a:xfrm flipH="1">
            <a:off x="10524598" y="1617649"/>
            <a:ext cx="1394310" cy="1027607"/>
          </a:xfrm>
          <a:prstGeom prst="rect">
            <a:avLst/>
          </a:prstGeom>
          <a:solidFill>
            <a:schemeClr val="accent6"/>
          </a:solidFill>
        </p:spPr>
        <p:txBody>
          <a:bodyPr wrap="square" lIns="36722" tIns="36722" rIns="36722" bIns="36722" anchor="ctr">
            <a:noAutofit/>
          </a:bodyPr>
          <a:lstStyle/>
          <a:p>
            <a:pPr algn="ctr" defTabSz="749141">
              <a:lnSpc>
                <a:spcPct val="90000"/>
              </a:lnSpc>
            </a:pPr>
            <a:r>
              <a:rPr lang="en-US" sz="1372" kern="0">
                <a:gradFill>
                  <a:gsLst>
                    <a:gs pos="1250">
                      <a:srgbClr val="002050"/>
                    </a:gs>
                    <a:gs pos="100000">
                      <a:srgbClr val="002050"/>
                    </a:gs>
                  </a:gsLst>
                  <a:lin ang="5400000" scaled="0"/>
                </a:gradFill>
                <a:latin typeface="Segoe UI" panose="020B0502040204020203" pitchFamily="34" charset="0"/>
                <a:cs typeface="Segoe UI" panose="020B0502040204020203" pitchFamily="34" charset="0"/>
              </a:rPr>
              <a:t>Customer’s</a:t>
            </a:r>
          </a:p>
          <a:p>
            <a:pPr algn="ctr" defTabSz="749141">
              <a:lnSpc>
                <a:spcPct val="90000"/>
              </a:lnSpc>
            </a:pPr>
            <a:r>
              <a:rPr lang="en-US" sz="1372" kern="0">
                <a:gradFill>
                  <a:gsLst>
                    <a:gs pos="1250">
                      <a:srgbClr val="002050"/>
                    </a:gs>
                    <a:gs pos="100000">
                      <a:srgbClr val="002050"/>
                    </a:gs>
                  </a:gsLst>
                  <a:lin ang="5400000" scaled="0"/>
                </a:gradFill>
                <a:latin typeface="Segoe UI" panose="020B0502040204020203" pitchFamily="34" charset="0"/>
                <a:cs typeface="Segoe UI" panose="020B0502040204020203" pitchFamily="34" charset="0"/>
              </a:rPr>
              <a:t> business logic and data</a:t>
            </a:r>
          </a:p>
        </p:txBody>
      </p:sp>
      <p:sp>
        <p:nvSpPr>
          <p:cNvPr id="554" name="Freeform: Shape 553">
            <a:extLst>
              <a:ext uri="{FF2B5EF4-FFF2-40B4-BE49-F238E27FC236}">
                <a16:creationId xmlns:a16="http://schemas.microsoft.com/office/drawing/2014/main" id="{D89A3EFB-B7EF-4CE9-8DCB-3161F4707601}"/>
              </a:ext>
            </a:extLst>
          </p:cNvPr>
          <p:cNvSpPr/>
          <p:nvPr/>
        </p:nvSpPr>
        <p:spPr bwMode="auto">
          <a:xfrm>
            <a:off x="9643685" y="1921616"/>
            <a:ext cx="837145" cy="212011"/>
          </a:xfrm>
          <a:custGeom>
            <a:avLst/>
            <a:gdLst>
              <a:gd name="connsiteX0" fmla="*/ 0 w 1794933"/>
              <a:gd name="connsiteY0" fmla="*/ 0 h 414867"/>
              <a:gd name="connsiteX1" fmla="*/ 762000 w 1794933"/>
              <a:gd name="connsiteY1" fmla="*/ 0 h 414867"/>
              <a:gd name="connsiteX2" fmla="*/ 1109133 w 1794933"/>
              <a:gd name="connsiteY2" fmla="*/ 414867 h 414867"/>
              <a:gd name="connsiteX3" fmla="*/ 1794933 w 1794933"/>
              <a:gd name="connsiteY3" fmla="*/ 414867 h 414867"/>
            </a:gdLst>
            <a:ahLst/>
            <a:cxnLst>
              <a:cxn ang="0">
                <a:pos x="connsiteX0" y="connsiteY0"/>
              </a:cxn>
              <a:cxn ang="0">
                <a:pos x="connsiteX1" y="connsiteY1"/>
              </a:cxn>
              <a:cxn ang="0">
                <a:pos x="connsiteX2" y="connsiteY2"/>
              </a:cxn>
              <a:cxn ang="0">
                <a:pos x="connsiteX3" y="connsiteY3"/>
              </a:cxn>
            </a:cxnLst>
            <a:rect l="l" t="t" r="r" b="b"/>
            <a:pathLst>
              <a:path w="1794933" h="414867">
                <a:moveTo>
                  <a:pt x="0" y="0"/>
                </a:moveTo>
                <a:lnTo>
                  <a:pt x="762000" y="0"/>
                </a:lnTo>
                <a:lnTo>
                  <a:pt x="1109133" y="414867"/>
                </a:lnTo>
                <a:lnTo>
                  <a:pt x="1794933" y="414867"/>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56" name="Speech Bubble: Rectangle 555">
            <a:extLst>
              <a:ext uri="{FF2B5EF4-FFF2-40B4-BE49-F238E27FC236}">
                <a16:creationId xmlns:a16="http://schemas.microsoft.com/office/drawing/2014/main" id="{ABA20B57-80DF-44AC-BF3F-F1B7243F4CC6}"/>
              </a:ext>
            </a:extLst>
          </p:cNvPr>
          <p:cNvSpPr/>
          <p:nvPr/>
        </p:nvSpPr>
        <p:spPr>
          <a:xfrm flipH="1">
            <a:off x="6871133" y="2021865"/>
            <a:ext cx="1410727" cy="515074"/>
          </a:xfrm>
          <a:prstGeom prst="wedgeRectCallout">
            <a:avLst>
              <a:gd name="adj1" fmla="val 40515"/>
              <a:gd name="adj2" fmla="val 102493"/>
            </a:avLst>
          </a:prstGeom>
          <a:solidFill>
            <a:schemeClr val="accent6"/>
          </a:solidFill>
        </p:spPr>
        <p:txBody>
          <a:bodyPr wrap="square" anchor="ctr">
            <a:noAutofit/>
          </a:bodyPr>
          <a:lstStyle/>
          <a:p>
            <a:pPr algn="ctr" defTabSz="749141">
              <a:lnSpc>
                <a:spcPct val="90000"/>
              </a:lnSpc>
            </a:pPr>
            <a:r>
              <a:rPr lang="en-US" sz="1372" kern="0">
                <a:gradFill>
                  <a:gsLst>
                    <a:gs pos="1250">
                      <a:srgbClr val="002050"/>
                    </a:gs>
                    <a:gs pos="100000">
                      <a:srgbClr val="002050"/>
                    </a:gs>
                  </a:gsLst>
                  <a:lin ang="5400000" scaled="0"/>
                </a:gradFill>
                <a:latin typeface="Segoe UI" panose="020B0502040204020203" pitchFamily="34" charset="0"/>
                <a:cs typeface="Segoe UI" panose="020B0502040204020203" pitchFamily="34" charset="0"/>
              </a:rPr>
              <a:t>Bot connector</a:t>
            </a:r>
          </a:p>
        </p:txBody>
      </p:sp>
      <p:sp>
        <p:nvSpPr>
          <p:cNvPr id="16" name="Freeform: Shape 15">
            <a:extLst>
              <a:ext uri="{FF2B5EF4-FFF2-40B4-BE49-F238E27FC236}">
                <a16:creationId xmlns:a16="http://schemas.microsoft.com/office/drawing/2014/main" id="{1C5E9B17-D627-433A-B6B5-43D01A7949B2}"/>
              </a:ext>
            </a:extLst>
          </p:cNvPr>
          <p:cNvSpPr/>
          <p:nvPr/>
        </p:nvSpPr>
        <p:spPr bwMode="auto">
          <a:xfrm>
            <a:off x="8088368" y="1592203"/>
            <a:ext cx="541949" cy="396383"/>
          </a:xfrm>
          <a:custGeom>
            <a:avLst/>
            <a:gdLst>
              <a:gd name="connsiteX0" fmla="*/ 0 w 518160"/>
              <a:gd name="connsiteY0" fmla="*/ 325120 h 325120"/>
              <a:gd name="connsiteX1" fmla="*/ 0 w 518160"/>
              <a:gd name="connsiteY1" fmla="*/ 81280 h 325120"/>
              <a:gd name="connsiteX2" fmla="*/ 106680 w 518160"/>
              <a:gd name="connsiteY2" fmla="*/ 0 h 325120"/>
              <a:gd name="connsiteX3" fmla="*/ 518160 w 518160"/>
              <a:gd name="connsiteY3" fmla="*/ 0 h 325120"/>
            </a:gdLst>
            <a:ahLst/>
            <a:cxnLst>
              <a:cxn ang="0">
                <a:pos x="connsiteX0" y="connsiteY0"/>
              </a:cxn>
              <a:cxn ang="0">
                <a:pos x="connsiteX1" y="connsiteY1"/>
              </a:cxn>
              <a:cxn ang="0">
                <a:pos x="connsiteX2" y="connsiteY2"/>
              </a:cxn>
              <a:cxn ang="0">
                <a:pos x="connsiteX3" y="connsiteY3"/>
              </a:cxn>
            </a:cxnLst>
            <a:rect l="l" t="t" r="r" b="b"/>
            <a:pathLst>
              <a:path w="518160" h="325120">
                <a:moveTo>
                  <a:pt x="0" y="325120"/>
                </a:moveTo>
                <a:lnTo>
                  <a:pt x="0" y="81280"/>
                </a:lnTo>
                <a:lnTo>
                  <a:pt x="106680" y="0"/>
                </a:lnTo>
                <a:lnTo>
                  <a:pt x="518160" y="0"/>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59" name="TextBox 558">
            <a:extLst>
              <a:ext uri="{FF2B5EF4-FFF2-40B4-BE49-F238E27FC236}">
                <a16:creationId xmlns:a16="http://schemas.microsoft.com/office/drawing/2014/main" id="{7A166D68-ACC7-484E-8D17-66758AF5A6EC}"/>
              </a:ext>
            </a:extLst>
          </p:cNvPr>
          <p:cNvSpPr txBox="1"/>
          <p:nvPr/>
        </p:nvSpPr>
        <p:spPr>
          <a:xfrm>
            <a:off x="7283496" y="4351911"/>
            <a:ext cx="552625" cy="108622"/>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err="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WebChat</a:t>
            </a:r>
            <a:endPar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endParaRPr>
          </a:p>
        </p:txBody>
      </p:sp>
      <p:grpSp>
        <p:nvGrpSpPr>
          <p:cNvPr id="22" name="Group 21">
            <a:extLst>
              <a:ext uri="{FF2B5EF4-FFF2-40B4-BE49-F238E27FC236}">
                <a16:creationId xmlns:a16="http://schemas.microsoft.com/office/drawing/2014/main" id="{38494F98-437D-4232-ABA9-F3E076B575B6}"/>
              </a:ext>
            </a:extLst>
          </p:cNvPr>
          <p:cNvGrpSpPr/>
          <p:nvPr/>
        </p:nvGrpSpPr>
        <p:grpSpPr>
          <a:xfrm>
            <a:off x="7382058" y="3900435"/>
            <a:ext cx="397830" cy="397830"/>
            <a:chOff x="5844490" y="4546762"/>
            <a:chExt cx="416212" cy="416212"/>
          </a:xfrm>
        </p:grpSpPr>
        <p:sp>
          <p:nvSpPr>
            <p:cNvPr id="558" name="Oval 557">
              <a:extLst>
                <a:ext uri="{FF2B5EF4-FFF2-40B4-BE49-F238E27FC236}">
                  <a16:creationId xmlns:a16="http://schemas.microsoft.com/office/drawing/2014/main" id="{76994E83-2EBB-4213-B2AD-49A83F999715}"/>
                </a:ext>
              </a:extLst>
            </p:cNvPr>
            <p:cNvSpPr/>
            <p:nvPr/>
          </p:nvSpPr>
          <p:spPr bwMode="auto">
            <a:xfrm>
              <a:off x="5844490" y="4546762"/>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60" name="Freeform: Shape 559">
              <a:extLst>
                <a:ext uri="{FF2B5EF4-FFF2-40B4-BE49-F238E27FC236}">
                  <a16:creationId xmlns:a16="http://schemas.microsoft.com/office/drawing/2014/main" id="{100B12C4-19FC-4D26-B909-260C07CF2437}"/>
                </a:ext>
              </a:extLst>
            </p:cNvPr>
            <p:cNvSpPr/>
            <p:nvPr/>
          </p:nvSpPr>
          <p:spPr bwMode="auto">
            <a:xfrm>
              <a:off x="5938142" y="4669545"/>
              <a:ext cx="228909" cy="170647"/>
            </a:xfrm>
            <a:custGeom>
              <a:avLst/>
              <a:gdLst>
                <a:gd name="connsiteX0" fmla="*/ 1368033 w 1756463"/>
                <a:gd name="connsiteY0" fmla="*/ 629136 h 1309409"/>
                <a:gd name="connsiteX1" fmla="*/ 1513077 w 1756463"/>
                <a:gd name="connsiteY1" fmla="*/ 774180 h 1309409"/>
                <a:gd name="connsiteX2" fmla="*/ 1368033 w 1756463"/>
                <a:gd name="connsiteY2" fmla="*/ 919224 h 1309409"/>
                <a:gd name="connsiteX3" fmla="*/ 1222989 w 1756463"/>
                <a:gd name="connsiteY3" fmla="*/ 774180 h 1309409"/>
                <a:gd name="connsiteX4" fmla="*/ 1368033 w 1756463"/>
                <a:gd name="connsiteY4" fmla="*/ 629136 h 1309409"/>
                <a:gd name="connsiteX5" fmla="*/ 878232 w 1756463"/>
                <a:gd name="connsiteY5" fmla="*/ 629136 h 1309409"/>
                <a:gd name="connsiteX6" fmla="*/ 1023276 w 1756463"/>
                <a:gd name="connsiteY6" fmla="*/ 774180 h 1309409"/>
                <a:gd name="connsiteX7" fmla="*/ 878232 w 1756463"/>
                <a:gd name="connsiteY7" fmla="*/ 919224 h 1309409"/>
                <a:gd name="connsiteX8" fmla="*/ 733188 w 1756463"/>
                <a:gd name="connsiteY8" fmla="*/ 774180 h 1309409"/>
                <a:gd name="connsiteX9" fmla="*/ 878232 w 1756463"/>
                <a:gd name="connsiteY9" fmla="*/ 629136 h 1309409"/>
                <a:gd name="connsiteX10" fmla="*/ 388431 w 1756463"/>
                <a:gd name="connsiteY10" fmla="*/ 629136 h 1309409"/>
                <a:gd name="connsiteX11" fmla="*/ 533475 w 1756463"/>
                <a:gd name="connsiteY11" fmla="*/ 774180 h 1309409"/>
                <a:gd name="connsiteX12" fmla="*/ 388431 w 1756463"/>
                <a:gd name="connsiteY12" fmla="*/ 919224 h 1309409"/>
                <a:gd name="connsiteX13" fmla="*/ 243387 w 1756463"/>
                <a:gd name="connsiteY13" fmla="*/ 774180 h 1309409"/>
                <a:gd name="connsiteX14" fmla="*/ 388431 w 1756463"/>
                <a:gd name="connsiteY14" fmla="*/ 629136 h 1309409"/>
                <a:gd name="connsiteX15" fmla="*/ 42625 w 1756463"/>
                <a:gd name="connsiteY15" fmla="*/ 284798 h 1309409"/>
                <a:gd name="connsiteX16" fmla="*/ 42625 w 1756463"/>
                <a:gd name="connsiteY16" fmla="*/ 1263560 h 1309409"/>
                <a:gd name="connsiteX17" fmla="*/ 1713838 w 1756463"/>
                <a:gd name="connsiteY17" fmla="*/ 1263560 h 1309409"/>
                <a:gd name="connsiteX18" fmla="*/ 1713838 w 1756463"/>
                <a:gd name="connsiteY18" fmla="*/ 284798 h 1309409"/>
                <a:gd name="connsiteX19" fmla="*/ 1513442 w 1756463"/>
                <a:gd name="connsiteY19" fmla="*/ 66921 h 1309409"/>
                <a:gd name="connsiteX20" fmla="*/ 1458142 w 1756463"/>
                <a:gd name="connsiteY20" fmla="*/ 122221 h 1309409"/>
                <a:gd name="connsiteX21" fmla="*/ 1513442 w 1756463"/>
                <a:gd name="connsiteY21" fmla="*/ 177521 h 1309409"/>
                <a:gd name="connsiteX22" fmla="*/ 1568742 w 1756463"/>
                <a:gd name="connsiteY22" fmla="*/ 122221 h 1309409"/>
                <a:gd name="connsiteX23" fmla="*/ 1513442 w 1756463"/>
                <a:gd name="connsiteY23" fmla="*/ 66921 h 1309409"/>
                <a:gd name="connsiteX24" fmla="*/ 1326698 w 1756463"/>
                <a:gd name="connsiteY24" fmla="*/ 66921 h 1309409"/>
                <a:gd name="connsiteX25" fmla="*/ 1271398 w 1756463"/>
                <a:gd name="connsiteY25" fmla="*/ 122221 h 1309409"/>
                <a:gd name="connsiteX26" fmla="*/ 1326698 w 1756463"/>
                <a:gd name="connsiteY26" fmla="*/ 177521 h 1309409"/>
                <a:gd name="connsiteX27" fmla="*/ 1381998 w 1756463"/>
                <a:gd name="connsiteY27" fmla="*/ 122221 h 1309409"/>
                <a:gd name="connsiteX28" fmla="*/ 1326698 w 1756463"/>
                <a:gd name="connsiteY28" fmla="*/ 66921 h 1309409"/>
                <a:gd name="connsiteX29" fmla="*/ 54498 w 1756463"/>
                <a:gd name="connsiteY29" fmla="*/ 66920 h 1309409"/>
                <a:gd name="connsiteX30" fmla="*/ 54498 w 1756463"/>
                <a:gd name="connsiteY30" fmla="*/ 176921 h 1309409"/>
                <a:gd name="connsiteX31" fmla="*/ 654969 w 1756463"/>
                <a:gd name="connsiteY31" fmla="*/ 176921 h 1309409"/>
                <a:gd name="connsiteX32" fmla="*/ 654969 w 1756463"/>
                <a:gd name="connsiteY32" fmla="*/ 66920 h 1309409"/>
                <a:gd name="connsiteX33" fmla="*/ 1 w 1756463"/>
                <a:gd name="connsiteY33" fmla="*/ 0 h 1309409"/>
                <a:gd name="connsiteX34" fmla="*/ 1756463 w 1756463"/>
                <a:gd name="connsiteY34" fmla="*/ 0 h 1309409"/>
                <a:gd name="connsiteX35" fmla="*/ 1756463 w 1756463"/>
                <a:gd name="connsiteY35" fmla="*/ 243840 h 1309409"/>
                <a:gd name="connsiteX36" fmla="*/ 1756462 w 1756463"/>
                <a:gd name="connsiteY36" fmla="*/ 243840 h 1309409"/>
                <a:gd name="connsiteX37" fmla="*/ 1756462 w 1756463"/>
                <a:gd name="connsiteY37" fmla="*/ 1309409 h 1309409"/>
                <a:gd name="connsiteX38" fmla="*/ 0 w 1756463"/>
                <a:gd name="connsiteY38" fmla="*/ 1309409 h 1309409"/>
                <a:gd name="connsiteX39" fmla="*/ 0 w 1756463"/>
                <a:gd name="connsiteY39" fmla="*/ 238950 h 1309409"/>
                <a:gd name="connsiteX40" fmla="*/ 1 w 1756463"/>
                <a:gd name="connsiteY40" fmla="*/ 238950 h 130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6463" h="1309409">
                  <a:moveTo>
                    <a:pt x="1368033" y="629136"/>
                  </a:moveTo>
                  <a:cubicBezTo>
                    <a:pt x="1448139" y="629136"/>
                    <a:pt x="1513077" y="694074"/>
                    <a:pt x="1513077" y="774180"/>
                  </a:cubicBezTo>
                  <a:cubicBezTo>
                    <a:pt x="1513077" y="854286"/>
                    <a:pt x="1448139" y="919224"/>
                    <a:pt x="1368033" y="919224"/>
                  </a:cubicBezTo>
                  <a:cubicBezTo>
                    <a:pt x="1287927" y="919224"/>
                    <a:pt x="1222989" y="854286"/>
                    <a:pt x="1222989" y="774180"/>
                  </a:cubicBezTo>
                  <a:cubicBezTo>
                    <a:pt x="1222989" y="694074"/>
                    <a:pt x="1287927" y="629136"/>
                    <a:pt x="1368033" y="629136"/>
                  </a:cubicBezTo>
                  <a:close/>
                  <a:moveTo>
                    <a:pt x="878232" y="629136"/>
                  </a:moveTo>
                  <a:cubicBezTo>
                    <a:pt x="958338" y="629136"/>
                    <a:pt x="1023276" y="694074"/>
                    <a:pt x="1023276" y="774180"/>
                  </a:cubicBezTo>
                  <a:cubicBezTo>
                    <a:pt x="1023276" y="854286"/>
                    <a:pt x="958338" y="919224"/>
                    <a:pt x="878232" y="919224"/>
                  </a:cubicBezTo>
                  <a:cubicBezTo>
                    <a:pt x="798126" y="919224"/>
                    <a:pt x="733188" y="854286"/>
                    <a:pt x="733188" y="774180"/>
                  </a:cubicBezTo>
                  <a:cubicBezTo>
                    <a:pt x="733188" y="694074"/>
                    <a:pt x="798126" y="629136"/>
                    <a:pt x="878232" y="629136"/>
                  </a:cubicBezTo>
                  <a:close/>
                  <a:moveTo>
                    <a:pt x="388431" y="629136"/>
                  </a:moveTo>
                  <a:cubicBezTo>
                    <a:pt x="468537" y="629136"/>
                    <a:pt x="533475" y="694074"/>
                    <a:pt x="533475" y="774180"/>
                  </a:cubicBezTo>
                  <a:cubicBezTo>
                    <a:pt x="533475" y="854286"/>
                    <a:pt x="468537" y="919224"/>
                    <a:pt x="388431" y="919224"/>
                  </a:cubicBezTo>
                  <a:cubicBezTo>
                    <a:pt x="308325" y="919224"/>
                    <a:pt x="243387" y="854286"/>
                    <a:pt x="243387" y="774180"/>
                  </a:cubicBezTo>
                  <a:cubicBezTo>
                    <a:pt x="243387" y="694074"/>
                    <a:pt x="308325" y="629136"/>
                    <a:pt x="388431" y="629136"/>
                  </a:cubicBezTo>
                  <a:close/>
                  <a:moveTo>
                    <a:pt x="42625" y="284798"/>
                  </a:moveTo>
                  <a:lnTo>
                    <a:pt x="42625" y="1263560"/>
                  </a:lnTo>
                  <a:lnTo>
                    <a:pt x="1713838" y="1263560"/>
                  </a:lnTo>
                  <a:lnTo>
                    <a:pt x="1713838" y="284798"/>
                  </a:lnTo>
                  <a:close/>
                  <a:moveTo>
                    <a:pt x="1513442" y="66921"/>
                  </a:moveTo>
                  <a:cubicBezTo>
                    <a:pt x="1482901" y="66921"/>
                    <a:pt x="1458142" y="91680"/>
                    <a:pt x="1458142" y="122221"/>
                  </a:cubicBezTo>
                  <a:cubicBezTo>
                    <a:pt x="1458142" y="152762"/>
                    <a:pt x="1482901" y="177521"/>
                    <a:pt x="1513442" y="177521"/>
                  </a:cubicBezTo>
                  <a:cubicBezTo>
                    <a:pt x="1543983" y="177521"/>
                    <a:pt x="1568742" y="152762"/>
                    <a:pt x="1568742" y="122221"/>
                  </a:cubicBezTo>
                  <a:cubicBezTo>
                    <a:pt x="1568742" y="91680"/>
                    <a:pt x="1543983" y="66921"/>
                    <a:pt x="1513442" y="66921"/>
                  </a:cubicBezTo>
                  <a:close/>
                  <a:moveTo>
                    <a:pt x="1326698" y="66921"/>
                  </a:moveTo>
                  <a:cubicBezTo>
                    <a:pt x="1296157" y="66921"/>
                    <a:pt x="1271398" y="91680"/>
                    <a:pt x="1271398" y="122221"/>
                  </a:cubicBezTo>
                  <a:cubicBezTo>
                    <a:pt x="1271398" y="152762"/>
                    <a:pt x="1296157" y="177521"/>
                    <a:pt x="1326698" y="177521"/>
                  </a:cubicBezTo>
                  <a:cubicBezTo>
                    <a:pt x="1357239" y="177521"/>
                    <a:pt x="1381998" y="152762"/>
                    <a:pt x="1381998" y="122221"/>
                  </a:cubicBezTo>
                  <a:cubicBezTo>
                    <a:pt x="1381998" y="91680"/>
                    <a:pt x="1357239" y="66921"/>
                    <a:pt x="1326698" y="66921"/>
                  </a:cubicBezTo>
                  <a:close/>
                  <a:moveTo>
                    <a:pt x="54498" y="66920"/>
                  </a:moveTo>
                  <a:lnTo>
                    <a:pt x="54498" y="176921"/>
                  </a:lnTo>
                  <a:lnTo>
                    <a:pt x="654969" y="176921"/>
                  </a:lnTo>
                  <a:lnTo>
                    <a:pt x="654969" y="66920"/>
                  </a:lnTo>
                  <a:close/>
                  <a:moveTo>
                    <a:pt x="1" y="0"/>
                  </a:moveTo>
                  <a:lnTo>
                    <a:pt x="1756463" y="0"/>
                  </a:lnTo>
                  <a:lnTo>
                    <a:pt x="1756463" y="243840"/>
                  </a:lnTo>
                  <a:lnTo>
                    <a:pt x="1756462" y="243840"/>
                  </a:lnTo>
                  <a:lnTo>
                    <a:pt x="1756462" y="1309409"/>
                  </a:lnTo>
                  <a:lnTo>
                    <a:pt x="0" y="1309409"/>
                  </a:lnTo>
                  <a:lnTo>
                    <a:pt x="0" y="238950"/>
                  </a:lnTo>
                  <a:lnTo>
                    <a:pt x="1" y="23895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886" tIns="117509" rIns="146886" bIns="117509" numCol="1" spcCol="0" rtlCol="0" fromWordArt="0" anchor="t" anchorCtr="0" forceAA="0" compatLnSpc="1">
              <a:prstTxWarp prst="textNoShape">
                <a:avLst/>
              </a:prstTxWarp>
              <a:noAutofit/>
            </a:bodyPr>
            <a:lstStyle/>
            <a:p>
              <a:pPr algn="ctr" defTabSz="748924" fontAlgn="base">
                <a:lnSpc>
                  <a:spcPct val="90000"/>
                </a:lnSpc>
                <a:spcBef>
                  <a:spcPct val="0"/>
                </a:spcBef>
                <a:spcAft>
                  <a:spcPct val="0"/>
                </a:spcAft>
                <a:defRPr/>
              </a:pPr>
              <a:endParaRPr lang="en-US" sz="84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74" name="Oval 573">
            <a:extLst>
              <a:ext uri="{FF2B5EF4-FFF2-40B4-BE49-F238E27FC236}">
                <a16:creationId xmlns:a16="http://schemas.microsoft.com/office/drawing/2014/main" id="{DBCF50DE-2F95-406A-931F-7B865473D7CD}"/>
              </a:ext>
            </a:extLst>
          </p:cNvPr>
          <p:cNvSpPr/>
          <p:nvPr/>
        </p:nvSpPr>
        <p:spPr bwMode="auto">
          <a:xfrm>
            <a:off x="6444552" y="4600254"/>
            <a:ext cx="397830" cy="397830"/>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682">
              <a:solidFill>
                <a:srgbClr val="FFFFFF"/>
              </a:solidFill>
              <a:latin typeface="Segoe UI" panose="020B0502040204020203" pitchFamily="34" charset="0"/>
              <a:cs typeface="Segoe UI" panose="020B0502040204020203" pitchFamily="34" charset="0"/>
            </a:endParaRPr>
          </a:p>
        </p:txBody>
      </p:sp>
      <p:sp>
        <p:nvSpPr>
          <p:cNvPr id="575" name="TextBox 574">
            <a:extLst>
              <a:ext uri="{FF2B5EF4-FFF2-40B4-BE49-F238E27FC236}">
                <a16:creationId xmlns:a16="http://schemas.microsoft.com/office/drawing/2014/main" id="{B94C2952-688F-4953-B8B9-01638B7268CB}"/>
              </a:ext>
            </a:extLst>
          </p:cNvPr>
          <p:cNvSpPr txBox="1"/>
          <p:nvPr/>
        </p:nvSpPr>
        <p:spPr>
          <a:xfrm>
            <a:off x="6367156" y="5051731"/>
            <a:ext cx="552625" cy="108622"/>
          </a:xfrm>
          <a:prstGeom prst="rect">
            <a:avLst/>
          </a:prstGeom>
          <a:no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Cortana</a:t>
            </a:r>
          </a:p>
        </p:txBody>
      </p:sp>
      <p:pic>
        <p:nvPicPr>
          <p:cNvPr id="576" name="Picture 575">
            <a:extLst>
              <a:ext uri="{FF2B5EF4-FFF2-40B4-BE49-F238E27FC236}">
                <a16:creationId xmlns:a16="http://schemas.microsoft.com/office/drawing/2014/main" id="{7C375A54-FAF1-4026-BE1A-5DA79D5AAD4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528354" y="4684057"/>
            <a:ext cx="230225" cy="230225"/>
          </a:xfrm>
          <a:prstGeom prst="rect">
            <a:avLst/>
          </a:prstGeom>
          <a:ln>
            <a:noFill/>
          </a:ln>
        </p:spPr>
      </p:pic>
      <p:grpSp>
        <p:nvGrpSpPr>
          <p:cNvPr id="40" name="Group 39">
            <a:extLst>
              <a:ext uri="{FF2B5EF4-FFF2-40B4-BE49-F238E27FC236}">
                <a16:creationId xmlns:a16="http://schemas.microsoft.com/office/drawing/2014/main" id="{9A5FE0B3-A418-40AF-A7F2-A9E638B0CA26}"/>
              </a:ext>
            </a:extLst>
          </p:cNvPr>
          <p:cNvGrpSpPr/>
          <p:nvPr/>
        </p:nvGrpSpPr>
        <p:grpSpPr>
          <a:xfrm>
            <a:off x="6367156" y="3900428"/>
            <a:ext cx="552625" cy="560098"/>
            <a:chOff x="5851487" y="4065890"/>
            <a:chExt cx="578161" cy="585979"/>
          </a:xfrm>
        </p:grpSpPr>
        <p:sp>
          <p:nvSpPr>
            <p:cNvPr id="578" name="TextBox 577">
              <a:extLst>
                <a:ext uri="{FF2B5EF4-FFF2-40B4-BE49-F238E27FC236}">
                  <a16:creationId xmlns:a16="http://schemas.microsoft.com/office/drawing/2014/main" id="{6FB49664-D06F-4564-B0FD-5D5D91F0540D}"/>
                </a:ext>
              </a:extLst>
            </p:cNvPr>
            <p:cNvSpPr txBox="1"/>
            <p:nvPr/>
          </p:nvSpPr>
          <p:spPr>
            <a:xfrm>
              <a:off x="5851487" y="4538228"/>
              <a:ext cx="578161" cy="113641"/>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Bing</a:t>
              </a:r>
            </a:p>
          </p:txBody>
        </p:sp>
        <p:grpSp>
          <p:nvGrpSpPr>
            <p:cNvPr id="579" name="Group 578">
              <a:extLst>
                <a:ext uri="{FF2B5EF4-FFF2-40B4-BE49-F238E27FC236}">
                  <a16:creationId xmlns:a16="http://schemas.microsoft.com/office/drawing/2014/main" id="{EBD324CE-E80E-4111-8146-F1EF820C9EA0}"/>
                </a:ext>
              </a:extLst>
            </p:cNvPr>
            <p:cNvGrpSpPr/>
            <p:nvPr/>
          </p:nvGrpSpPr>
          <p:grpSpPr>
            <a:xfrm>
              <a:off x="5932461" y="4065890"/>
              <a:ext cx="416212" cy="416212"/>
              <a:chOff x="2990684" y="5259981"/>
              <a:chExt cx="416212" cy="416212"/>
            </a:xfrm>
          </p:grpSpPr>
          <p:sp>
            <p:nvSpPr>
              <p:cNvPr id="580" name="Oval 579">
                <a:extLst>
                  <a:ext uri="{FF2B5EF4-FFF2-40B4-BE49-F238E27FC236}">
                    <a16:creationId xmlns:a16="http://schemas.microsoft.com/office/drawing/2014/main" id="{D580AEB8-C94A-4CED-A616-7DDB58C091C1}"/>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765">
                  <a:solidFill>
                    <a:srgbClr val="FFFFFF"/>
                  </a:solidFill>
                  <a:latin typeface="Segoe UI" panose="020B0502040204020203" pitchFamily="34" charset="0"/>
                  <a:cs typeface="Segoe UI" panose="020B0502040204020203" pitchFamily="34" charset="0"/>
                </a:endParaRPr>
              </a:p>
            </p:txBody>
          </p:sp>
          <p:pic>
            <p:nvPicPr>
              <p:cNvPr id="581" name="Picture 12" descr="Image result for bing logo">
                <a:extLst>
                  <a:ext uri="{FF2B5EF4-FFF2-40B4-BE49-F238E27FC236}">
                    <a16:creationId xmlns:a16="http://schemas.microsoft.com/office/drawing/2014/main" id="{EDA11DD1-BEE5-47FA-A976-CE0F54BE833A}"/>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563" name="TextBox 562">
            <a:extLst>
              <a:ext uri="{FF2B5EF4-FFF2-40B4-BE49-F238E27FC236}">
                <a16:creationId xmlns:a16="http://schemas.microsoft.com/office/drawing/2014/main" id="{CC5D64BE-4088-4A7B-88B1-84258643B80F}"/>
              </a:ext>
            </a:extLst>
          </p:cNvPr>
          <p:cNvSpPr txBox="1"/>
          <p:nvPr/>
        </p:nvSpPr>
        <p:spPr>
          <a:xfrm>
            <a:off x="7304662" y="5051731"/>
            <a:ext cx="552625" cy="95044"/>
          </a:xfrm>
          <a:prstGeom prst="rect">
            <a:avLst/>
          </a:prstGeom>
          <a:noFill/>
          <a:ln>
            <a:noFill/>
          </a:ln>
        </p:spPr>
        <p:txBody>
          <a:bodyPr wrap="square" lIns="0" tIns="0" rIns="0" bIns="0" rtlCol="0">
            <a:spAutoFit/>
          </a:bodyPr>
          <a:lstStyle/>
          <a:p>
            <a:pPr algn="ctr" defTabSz="1043394">
              <a:lnSpc>
                <a:spcPct val="90000"/>
              </a:lnSpc>
              <a:spcAft>
                <a:spcPts val="482"/>
              </a:spcAft>
            </a:pPr>
            <a:r>
              <a:rPr lang="en-US" sz="686" b="1">
                <a:gradFill>
                  <a:gsLst>
                    <a:gs pos="1250">
                      <a:srgbClr val="002050"/>
                    </a:gs>
                    <a:gs pos="100000">
                      <a:srgbClr val="002050"/>
                    </a:gs>
                  </a:gsLst>
                  <a:lin ang="5400000" scaled="0"/>
                </a:gradFill>
                <a:latin typeface="Segoe UI" panose="020B0502040204020203" pitchFamily="34" charset="0"/>
                <a:ea typeface="Segoe UI" panose="020B0502040204020203" pitchFamily="34" charset="0"/>
                <a:cs typeface="Segoe UI" panose="020B0502040204020203" pitchFamily="34" charset="0"/>
              </a:rPr>
              <a:t>Direct Line</a:t>
            </a:r>
          </a:p>
        </p:txBody>
      </p:sp>
      <p:grpSp>
        <p:nvGrpSpPr>
          <p:cNvPr id="31" name="Group 30">
            <a:extLst>
              <a:ext uri="{FF2B5EF4-FFF2-40B4-BE49-F238E27FC236}">
                <a16:creationId xmlns:a16="http://schemas.microsoft.com/office/drawing/2014/main" id="{96B16878-F4B8-4148-85A2-8A5BC158D019}"/>
              </a:ext>
            </a:extLst>
          </p:cNvPr>
          <p:cNvGrpSpPr/>
          <p:nvPr/>
        </p:nvGrpSpPr>
        <p:grpSpPr>
          <a:xfrm>
            <a:off x="7382058" y="4600254"/>
            <a:ext cx="397830" cy="397830"/>
            <a:chOff x="6475335" y="4546762"/>
            <a:chExt cx="416212" cy="416212"/>
          </a:xfrm>
        </p:grpSpPr>
        <p:sp>
          <p:nvSpPr>
            <p:cNvPr id="562" name="Oval 561">
              <a:extLst>
                <a:ext uri="{FF2B5EF4-FFF2-40B4-BE49-F238E27FC236}">
                  <a16:creationId xmlns:a16="http://schemas.microsoft.com/office/drawing/2014/main" id="{DF3920FB-F1DC-4BB8-A8CC-E2AB4235ABBB}"/>
                </a:ext>
              </a:extLst>
            </p:cNvPr>
            <p:cNvSpPr/>
            <p:nvPr/>
          </p:nvSpPr>
          <p:spPr bwMode="auto">
            <a:xfrm>
              <a:off x="6475335" y="4546762"/>
              <a:ext cx="416212" cy="416212"/>
            </a:xfrm>
            <a:prstGeom prst="ellipse">
              <a:avLst/>
            </a:prstGeom>
            <a:solidFill>
              <a:schemeClr val="accent1"/>
            </a:solidFill>
            <a:ln w="12700" cap="flat">
              <a:no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64" name="Freeform 10">
              <a:extLst>
                <a:ext uri="{FF2B5EF4-FFF2-40B4-BE49-F238E27FC236}">
                  <a16:creationId xmlns:a16="http://schemas.microsoft.com/office/drawing/2014/main" id="{E5F6700D-68D2-4134-865A-AEF905DD7786}"/>
                </a:ext>
              </a:extLst>
            </p:cNvPr>
            <p:cNvSpPr/>
            <p:nvPr/>
          </p:nvSpPr>
          <p:spPr>
            <a:xfrm rot="16200000">
              <a:off x="6542034" y="4613462"/>
              <a:ext cx="282814" cy="282814"/>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w="10795" cap="flat" cmpd="sng" algn="ctr">
              <a:noFill/>
              <a:prstDash val="solid"/>
            </a:ln>
            <a:effectLst/>
          </p:spPr>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defRPr/>
              </a:pPr>
              <a:endParaRPr lang="en-US" sz="843" kern="0">
                <a:solidFill>
                  <a:srgbClr val="353535"/>
                </a:solidFill>
                <a:latin typeface="Segoe UI Semilight"/>
              </a:endParaRPr>
            </a:p>
          </p:txBody>
        </p:sp>
      </p:grpSp>
      <p:sp>
        <p:nvSpPr>
          <p:cNvPr id="52" name="Freeform: Shape 51">
            <a:extLst>
              <a:ext uri="{FF2B5EF4-FFF2-40B4-BE49-F238E27FC236}">
                <a16:creationId xmlns:a16="http://schemas.microsoft.com/office/drawing/2014/main" id="{F7688B24-CF01-4229-97C5-0811E131E3B4}"/>
              </a:ext>
            </a:extLst>
          </p:cNvPr>
          <p:cNvSpPr/>
          <p:nvPr/>
        </p:nvSpPr>
        <p:spPr bwMode="auto">
          <a:xfrm>
            <a:off x="5821588" y="3058699"/>
            <a:ext cx="960838" cy="2031649"/>
          </a:xfrm>
          <a:custGeom>
            <a:avLst/>
            <a:gdLst>
              <a:gd name="connsiteX0" fmla="*/ 1005235 w 1005235"/>
              <a:gd name="connsiteY0" fmla="*/ 0 h 2125526"/>
              <a:gd name="connsiteX1" fmla="*/ 0 w 1005235"/>
              <a:gd name="connsiteY1" fmla="*/ 0 h 2125526"/>
              <a:gd name="connsiteX2" fmla="*/ 0 w 1005235"/>
              <a:gd name="connsiteY2" fmla="*/ 2125526 h 2125526"/>
            </a:gdLst>
            <a:ahLst/>
            <a:cxnLst>
              <a:cxn ang="0">
                <a:pos x="connsiteX0" y="connsiteY0"/>
              </a:cxn>
              <a:cxn ang="0">
                <a:pos x="connsiteX1" y="connsiteY1"/>
              </a:cxn>
              <a:cxn ang="0">
                <a:pos x="connsiteX2" y="connsiteY2"/>
              </a:cxn>
            </a:cxnLst>
            <a:rect l="l" t="t" r="r" b="b"/>
            <a:pathLst>
              <a:path w="1005235" h="2125526">
                <a:moveTo>
                  <a:pt x="1005235" y="0"/>
                </a:moveTo>
                <a:lnTo>
                  <a:pt x="0" y="0"/>
                </a:lnTo>
                <a:lnTo>
                  <a:pt x="0" y="2125526"/>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sp>
        <p:nvSpPr>
          <p:cNvPr id="594" name="TextBox 593">
            <a:extLst>
              <a:ext uri="{FF2B5EF4-FFF2-40B4-BE49-F238E27FC236}">
                <a16:creationId xmlns:a16="http://schemas.microsoft.com/office/drawing/2014/main" id="{130E20AB-F2B8-461C-87E7-0A334E6A268E}"/>
              </a:ext>
            </a:extLst>
          </p:cNvPr>
          <p:cNvSpPr txBox="1"/>
          <p:nvPr/>
        </p:nvSpPr>
        <p:spPr>
          <a:xfrm>
            <a:off x="5544388" y="5051732"/>
            <a:ext cx="552625" cy="217243"/>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Skype for Business</a:t>
            </a:r>
          </a:p>
        </p:txBody>
      </p:sp>
      <p:sp>
        <p:nvSpPr>
          <p:cNvPr id="596" name="Oval 595">
            <a:extLst>
              <a:ext uri="{FF2B5EF4-FFF2-40B4-BE49-F238E27FC236}">
                <a16:creationId xmlns:a16="http://schemas.microsoft.com/office/drawing/2014/main" id="{A2CD193A-1512-4343-B858-50C3E7319CEC}"/>
              </a:ext>
            </a:extLst>
          </p:cNvPr>
          <p:cNvSpPr/>
          <p:nvPr/>
        </p:nvSpPr>
        <p:spPr bwMode="auto">
          <a:xfrm>
            <a:off x="5621783" y="4600254"/>
            <a:ext cx="397830" cy="397830"/>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682">
              <a:solidFill>
                <a:srgbClr val="FFFFFF"/>
              </a:solidFill>
              <a:latin typeface="Segoe UI" panose="020B0502040204020203" pitchFamily="34" charset="0"/>
              <a:cs typeface="Segoe UI" panose="020B0502040204020203" pitchFamily="34" charset="0"/>
            </a:endParaRPr>
          </a:p>
        </p:txBody>
      </p:sp>
      <p:grpSp>
        <p:nvGrpSpPr>
          <p:cNvPr id="57" name="Group 56">
            <a:extLst>
              <a:ext uri="{FF2B5EF4-FFF2-40B4-BE49-F238E27FC236}">
                <a16:creationId xmlns:a16="http://schemas.microsoft.com/office/drawing/2014/main" id="{181F20D8-7CA2-41DA-B502-DB28BF1089BD}"/>
              </a:ext>
            </a:extLst>
          </p:cNvPr>
          <p:cNvGrpSpPr/>
          <p:nvPr/>
        </p:nvGrpSpPr>
        <p:grpSpPr>
          <a:xfrm>
            <a:off x="5544388" y="3900428"/>
            <a:ext cx="552625" cy="560098"/>
            <a:chOff x="5075277" y="4065890"/>
            <a:chExt cx="578161" cy="585979"/>
          </a:xfrm>
        </p:grpSpPr>
        <p:sp>
          <p:nvSpPr>
            <p:cNvPr id="589" name="TextBox 588">
              <a:extLst>
                <a:ext uri="{FF2B5EF4-FFF2-40B4-BE49-F238E27FC236}">
                  <a16:creationId xmlns:a16="http://schemas.microsoft.com/office/drawing/2014/main" id="{6C53759B-7B18-4BF4-82D2-FDC0F19D447E}"/>
                </a:ext>
              </a:extLst>
            </p:cNvPr>
            <p:cNvSpPr txBox="1"/>
            <p:nvPr/>
          </p:nvSpPr>
          <p:spPr>
            <a:xfrm>
              <a:off x="5075277" y="4538228"/>
              <a:ext cx="578161" cy="113641"/>
            </a:xfrm>
            <a:prstGeom prst="rect">
              <a:avLst/>
            </a:prstGeom>
            <a:solidFill>
              <a:schemeClr val="bg1"/>
            </a:solidFill>
            <a:ln>
              <a:noFill/>
            </a:ln>
          </p:spPr>
          <p:txBody>
            <a:bodyPr wrap="square" lIns="36722" tIns="0" rIns="0" bIns="0" rtlCol="0">
              <a:spAutoFit/>
            </a:bodyPr>
            <a:lstStyle/>
            <a:p>
              <a:pPr algn="ctr" defTabSz="1043394">
                <a:lnSpc>
                  <a:spcPct val="90000"/>
                </a:lnSpc>
                <a:spcAft>
                  <a:spcPts val="482"/>
                </a:spcAft>
              </a:pPr>
              <a:r>
                <a:rPr lang="en-US" sz="784">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Skype</a:t>
              </a:r>
            </a:p>
          </p:txBody>
        </p:sp>
        <p:grpSp>
          <p:nvGrpSpPr>
            <p:cNvPr id="55" name="Group 54">
              <a:extLst>
                <a:ext uri="{FF2B5EF4-FFF2-40B4-BE49-F238E27FC236}">
                  <a16:creationId xmlns:a16="http://schemas.microsoft.com/office/drawing/2014/main" id="{40990B1D-7DA3-44B7-B0EE-DB3B23A72F10}"/>
                </a:ext>
              </a:extLst>
            </p:cNvPr>
            <p:cNvGrpSpPr/>
            <p:nvPr/>
          </p:nvGrpSpPr>
          <p:grpSpPr>
            <a:xfrm>
              <a:off x="5156251" y="4065890"/>
              <a:ext cx="416212" cy="416212"/>
              <a:chOff x="5156251" y="4065890"/>
              <a:chExt cx="416212" cy="416212"/>
            </a:xfrm>
          </p:grpSpPr>
          <p:sp>
            <p:nvSpPr>
              <p:cNvPr id="591" name="Oval 590">
                <a:extLst>
                  <a:ext uri="{FF2B5EF4-FFF2-40B4-BE49-F238E27FC236}">
                    <a16:creationId xmlns:a16="http://schemas.microsoft.com/office/drawing/2014/main" id="{E26360B2-21D1-46D8-B4C4-4C44A1779E73}"/>
                  </a:ext>
                </a:extLst>
              </p:cNvPr>
              <p:cNvSpPr/>
              <p:nvPr/>
            </p:nvSpPr>
            <p:spPr bwMode="auto">
              <a:xfrm>
                <a:off x="5156251" y="4065890"/>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lnSpc>
                    <a:spcPct val="90000"/>
                  </a:lnSpc>
                </a:pPr>
                <a:endParaRPr lang="en-US" sz="1765">
                  <a:solidFill>
                    <a:srgbClr val="FFFFFF"/>
                  </a:solidFill>
                  <a:latin typeface="Segoe UI" panose="020B0502040204020203" pitchFamily="34" charset="0"/>
                  <a:cs typeface="Segoe UI" panose="020B0502040204020203" pitchFamily="34" charset="0"/>
                </a:endParaRPr>
              </a:p>
            </p:txBody>
          </p:sp>
          <p:pic>
            <p:nvPicPr>
              <p:cNvPr id="572" name="Picture 571">
                <a:extLst>
                  <a:ext uri="{FF2B5EF4-FFF2-40B4-BE49-F238E27FC236}">
                    <a16:creationId xmlns:a16="http://schemas.microsoft.com/office/drawing/2014/main" id="{2034009A-BE56-4B6F-9B7F-91E94C38C688}"/>
                  </a:ext>
                </a:extLst>
              </p:cNvPr>
              <p:cNvPicPr>
                <a:picLocks noChangeAspect="1"/>
              </p:cNvPicPr>
              <p:nvPr/>
            </p:nvPicPr>
            <p:blipFill>
              <a:blip r:embed="rId8"/>
              <a:stretch>
                <a:fillRect/>
              </a:stretch>
            </p:blipFill>
            <p:spPr>
              <a:xfrm>
                <a:off x="5252645" y="4160587"/>
                <a:ext cx="223424" cy="226819"/>
              </a:xfrm>
              <a:prstGeom prst="rect">
                <a:avLst/>
              </a:prstGeom>
              <a:ln>
                <a:noFill/>
              </a:ln>
            </p:spPr>
          </p:pic>
        </p:grpSp>
      </p:grpSp>
      <p:pic>
        <p:nvPicPr>
          <p:cNvPr id="568" name="Picture 567">
            <a:extLst>
              <a:ext uri="{FF2B5EF4-FFF2-40B4-BE49-F238E27FC236}">
                <a16:creationId xmlns:a16="http://schemas.microsoft.com/office/drawing/2014/main" id="{EA2178DD-6612-4CC0-8173-7E6EEC08E3D6}"/>
              </a:ext>
            </a:extLst>
          </p:cNvPr>
          <p:cNvPicPr>
            <a:picLocks noChangeAspect="1"/>
          </p:cNvPicPr>
          <p:nvPr/>
        </p:nvPicPr>
        <p:blipFill>
          <a:blip r:embed="rId9"/>
          <a:stretch>
            <a:fillRect/>
          </a:stretch>
        </p:blipFill>
        <p:spPr>
          <a:xfrm>
            <a:off x="5707871" y="4686341"/>
            <a:ext cx="225659" cy="225659"/>
          </a:xfrm>
          <a:prstGeom prst="rect">
            <a:avLst/>
          </a:prstGeom>
          <a:ln>
            <a:noFill/>
          </a:ln>
        </p:spPr>
      </p:pic>
    </p:spTree>
    <p:extLst>
      <p:ext uri="{BB962C8B-B14F-4D97-AF65-F5344CB8AC3E}">
        <p14:creationId xmlns:p14="http://schemas.microsoft.com/office/powerpoint/2010/main" val="35094141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769053E-B9F7-4A1D-92A7-0BFFB0F13062}"/>
              </a:ext>
            </a:extLst>
          </p:cNvPr>
          <p:cNvGrpSpPr/>
          <p:nvPr/>
        </p:nvGrpSpPr>
        <p:grpSpPr>
          <a:xfrm>
            <a:off x="6243367" y="5342407"/>
            <a:ext cx="3462883" cy="1020094"/>
            <a:chOff x="6368559" y="5449036"/>
            <a:chExt cx="3532321" cy="1040549"/>
          </a:xfrm>
        </p:grpSpPr>
        <p:sp>
          <p:nvSpPr>
            <p:cNvPr id="56" name="Rectangle 55">
              <a:extLst>
                <a:ext uri="{FF2B5EF4-FFF2-40B4-BE49-F238E27FC236}">
                  <a16:creationId xmlns:a16="http://schemas.microsoft.com/office/drawing/2014/main" id="{414E0362-1491-4F49-B07C-5E46D6D26CB1}"/>
                </a:ext>
              </a:extLst>
            </p:cNvPr>
            <p:cNvSpPr/>
            <p:nvPr/>
          </p:nvSpPr>
          <p:spPr bwMode="auto">
            <a:xfrm>
              <a:off x="6368559" y="5449378"/>
              <a:ext cx="3532321" cy="1040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DirectLine</a:t>
              </a:r>
              <a:endParaRPr lang="en-US" sz="2353">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F90B6A1D-ECC7-42A7-92D3-5BC1128E3D16}"/>
                </a:ext>
              </a:extLst>
            </p:cNvPr>
            <p:cNvSpPr/>
            <p:nvPr/>
          </p:nvSpPr>
          <p:spPr bwMode="auto">
            <a:xfrm>
              <a:off x="6374657" y="5449036"/>
              <a:ext cx="3520125" cy="471628"/>
            </a:xfrm>
            <a:prstGeom prst="rect">
              <a:avLst/>
            </a:prstGeom>
            <a:gradFill>
              <a:gsLst>
                <a:gs pos="0">
                  <a:srgbClr val="000000"/>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DFCCB4D6-D0F7-4699-9F68-2B3C6B7BE0AF}"/>
              </a:ext>
            </a:extLst>
          </p:cNvPr>
          <p:cNvGrpSpPr/>
          <p:nvPr/>
        </p:nvGrpSpPr>
        <p:grpSpPr>
          <a:xfrm>
            <a:off x="2485751" y="5342407"/>
            <a:ext cx="3462883" cy="1020094"/>
            <a:chOff x="2535594" y="5449036"/>
            <a:chExt cx="3532321" cy="1040549"/>
          </a:xfrm>
        </p:grpSpPr>
        <p:sp>
          <p:nvSpPr>
            <p:cNvPr id="9" name="Rectangle 8">
              <a:extLst>
                <a:ext uri="{FF2B5EF4-FFF2-40B4-BE49-F238E27FC236}">
                  <a16:creationId xmlns:a16="http://schemas.microsoft.com/office/drawing/2014/main" id="{09840C7E-9FC4-4F9B-B575-46E5F6216F08}"/>
                </a:ext>
              </a:extLst>
            </p:cNvPr>
            <p:cNvSpPr/>
            <p:nvPr/>
          </p:nvSpPr>
          <p:spPr bwMode="auto">
            <a:xfrm>
              <a:off x="2535594" y="5449378"/>
              <a:ext cx="3532321" cy="1040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WebChat</a:t>
              </a:r>
              <a:endParaRPr lang="en-US" sz="2353">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AB977DDC-6881-46BD-9B5B-8A64A5B5F3CF}"/>
                </a:ext>
              </a:extLst>
            </p:cNvPr>
            <p:cNvSpPr/>
            <p:nvPr/>
          </p:nvSpPr>
          <p:spPr bwMode="auto">
            <a:xfrm>
              <a:off x="2541692" y="5449036"/>
              <a:ext cx="3520125" cy="471628"/>
            </a:xfrm>
            <a:prstGeom prst="rect">
              <a:avLst/>
            </a:prstGeom>
            <a:gradFill>
              <a:gsLst>
                <a:gs pos="0">
                  <a:srgbClr val="000000"/>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F1E251AB-5304-430C-B7D0-1C1EF13A6BAD}"/>
              </a:ext>
            </a:extLst>
          </p:cNvPr>
          <p:cNvSpPr/>
          <p:nvPr/>
        </p:nvSpPr>
        <p:spPr bwMode="auto">
          <a:xfrm>
            <a:off x="1" y="1760231"/>
            <a:ext cx="12191999" cy="38338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9241" y="289957"/>
            <a:ext cx="11655840" cy="899537"/>
          </a:xfrm>
        </p:spPr>
        <p:txBody>
          <a:bodyPr/>
          <a:lstStyle/>
          <a:p>
            <a:r>
              <a:rPr lang="en-US" sz="1961" b="1" spc="294">
                <a:solidFill>
                  <a:srgbClr val="0078D7"/>
                </a:solidFill>
                <a:latin typeface="Segoe UI" panose="020B0502040204020203" pitchFamily="34" charset="0"/>
              </a:rPr>
              <a:t>UX SUPPORT</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Channels</a:t>
            </a:r>
            <a:endParaRPr lang="en-US"/>
          </a:p>
        </p:txBody>
      </p:sp>
      <p:grpSp>
        <p:nvGrpSpPr>
          <p:cNvPr id="8" name="Group 7">
            <a:extLst>
              <a:ext uri="{FF2B5EF4-FFF2-40B4-BE49-F238E27FC236}">
                <a16:creationId xmlns:a16="http://schemas.microsoft.com/office/drawing/2014/main" id="{D0B0F94D-CDA0-44E3-9221-7CE6094C8DE5}"/>
              </a:ext>
            </a:extLst>
          </p:cNvPr>
          <p:cNvGrpSpPr/>
          <p:nvPr/>
        </p:nvGrpSpPr>
        <p:grpSpPr>
          <a:xfrm>
            <a:off x="1539311" y="4221013"/>
            <a:ext cx="9123499" cy="891772"/>
            <a:chOff x="460211" y="3837050"/>
            <a:chExt cx="9306444" cy="909654"/>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840" y="3837050"/>
              <a:ext cx="909654" cy="909654"/>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303" y="3837050"/>
              <a:ext cx="909654" cy="909654"/>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7001" y="3837050"/>
              <a:ext cx="909654" cy="909654"/>
            </a:xfrm>
            <a:prstGeom prst="rect">
              <a:avLst/>
            </a:prstGeom>
          </p:spPr>
        </p:pic>
        <p:pic>
          <p:nvPicPr>
            <p:cNvPr id="82" name="Picture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764" y="3837050"/>
              <a:ext cx="909654" cy="909654"/>
            </a:xfrm>
            <a:prstGeom prst="rect">
              <a:avLst/>
            </a:prstGeom>
          </p:spPr>
        </p:pic>
        <p:pic>
          <p:nvPicPr>
            <p:cNvPr id="85" name="Picture 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211" y="3837050"/>
              <a:ext cx="909654" cy="909654"/>
            </a:xfrm>
            <a:prstGeom prst="rect">
              <a:avLst/>
            </a:prstGeom>
          </p:spPr>
        </p:pic>
      </p:grpSp>
      <p:sp>
        <p:nvSpPr>
          <p:cNvPr id="49" name="Telemarketer_E7B9">
            <a:extLst>
              <a:ext uri="{FF2B5EF4-FFF2-40B4-BE49-F238E27FC236}">
                <a16:creationId xmlns:a16="http://schemas.microsoft.com/office/drawing/2014/main" id="{88AA41C4-71CA-44F2-BF32-AD67D7230D16}"/>
              </a:ext>
            </a:extLst>
          </p:cNvPr>
          <p:cNvSpPr>
            <a:spLocks noChangeAspect="1" noEditPoints="1"/>
          </p:cNvSpPr>
          <p:nvPr/>
        </p:nvSpPr>
        <p:spPr bwMode="auto">
          <a:xfrm>
            <a:off x="2395266" y="410940"/>
            <a:ext cx="157055" cy="1873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6C5D5162-E66C-416B-B11D-DE95E47C5521}"/>
              </a:ext>
            </a:extLst>
          </p:cNvPr>
          <p:cNvGrpSpPr/>
          <p:nvPr/>
        </p:nvGrpSpPr>
        <p:grpSpPr>
          <a:xfrm>
            <a:off x="1559552" y="2010377"/>
            <a:ext cx="9083017" cy="932925"/>
            <a:chOff x="501505" y="1582087"/>
            <a:chExt cx="9265150" cy="951632"/>
          </a:xfrm>
        </p:grpSpPr>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7001" y="1582087"/>
              <a:ext cx="909654" cy="909654"/>
            </a:xfrm>
            <a:prstGeom prst="rect">
              <a:avLst/>
            </a:prstGeom>
          </p:spPr>
        </p:pic>
        <p:pic>
          <p:nvPicPr>
            <p:cNvPr id="88" name="Picture 8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1670" y="1620798"/>
              <a:ext cx="912921" cy="912921"/>
            </a:xfrm>
            <a:prstGeom prst="rect">
              <a:avLst/>
            </a:prstGeom>
          </p:spPr>
        </p:pic>
        <p:pic>
          <p:nvPicPr>
            <p:cNvPr id="46" name="Picture 45">
              <a:extLst>
                <a:ext uri="{FF2B5EF4-FFF2-40B4-BE49-F238E27FC236}">
                  <a16:creationId xmlns:a16="http://schemas.microsoft.com/office/drawing/2014/main" id="{058D8AD2-6813-460D-8A10-7EB3B1A229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505" y="1683714"/>
              <a:ext cx="827066" cy="827066"/>
            </a:xfrm>
            <a:prstGeom prst="rect">
              <a:avLst/>
            </a:prstGeom>
          </p:spPr>
        </p:pic>
        <p:pic>
          <p:nvPicPr>
            <p:cNvPr id="2050" name="Picture 2" descr="Image result for bing logo">
              <a:extLst>
                <a:ext uri="{FF2B5EF4-FFF2-40B4-BE49-F238E27FC236}">
                  <a16:creationId xmlns:a16="http://schemas.microsoft.com/office/drawing/2014/main" id="{674709F5-24B1-4553-81C1-9DAF2BC375F0}"/>
                </a:ext>
              </a:extLst>
            </p:cNvPr>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a:stretch/>
          </p:blipFill>
          <p:spPr bwMode="auto">
            <a:xfrm>
              <a:off x="2793527" y="1722120"/>
              <a:ext cx="500280" cy="710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kype for business logo">
              <a:extLst>
                <a:ext uri="{FF2B5EF4-FFF2-40B4-BE49-F238E27FC236}">
                  <a16:creationId xmlns:a16="http://schemas.microsoft.com/office/drawing/2014/main" id="{5C186C14-7160-4C62-93E6-65B764AE2FB9}"/>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4637046" y="1683714"/>
              <a:ext cx="787090" cy="7870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929F6C-3A96-40EE-97A9-EDBE8FDE104C}"/>
              </a:ext>
            </a:extLst>
          </p:cNvPr>
          <p:cNvGrpSpPr/>
          <p:nvPr/>
        </p:nvGrpSpPr>
        <p:grpSpPr>
          <a:xfrm>
            <a:off x="1539311" y="3136272"/>
            <a:ext cx="9123499" cy="891772"/>
            <a:chOff x="460211" y="2694576"/>
            <a:chExt cx="9306444" cy="909654"/>
          </a:xfrm>
        </p:grpSpPr>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0211" y="2694576"/>
              <a:ext cx="909654" cy="909654"/>
            </a:xfrm>
            <a:prstGeom prst="rect">
              <a:avLst/>
            </a:prstGeom>
          </p:spPr>
        </p:pic>
        <p:pic>
          <p:nvPicPr>
            <p:cNvPr id="70" name="Picture 6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57001" y="2694576"/>
              <a:ext cx="909654" cy="909654"/>
            </a:xfrm>
            <a:prstGeom prst="rect">
              <a:avLst/>
            </a:prstGeom>
          </p:spPr>
        </p:pic>
        <p:pic>
          <p:nvPicPr>
            <p:cNvPr id="73" name="Picture 72"/>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6638233" y="2875083"/>
              <a:ext cx="999794" cy="548641"/>
            </a:xfrm>
            <a:prstGeom prst="rect">
              <a:avLst/>
            </a:prstGeom>
          </p:spPr>
        </p:pic>
        <p:pic>
          <p:nvPicPr>
            <p:cNvPr id="76" name="Picture 7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8840" y="2694576"/>
              <a:ext cx="909654" cy="909654"/>
            </a:xfrm>
            <a:prstGeom prst="rect">
              <a:avLst/>
            </a:prstGeom>
          </p:spPr>
        </p:pic>
        <p:pic>
          <p:nvPicPr>
            <p:cNvPr id="2054" name="Picture 6" descr="Image result for facebooklogo">
              <a:extLst>
                <a:ext uri="{FF2B5EF4-FFF2-40B4-BE49-F238E27FC236}">
                  <a16:creationId xmlns:a16="http://schemas.microsoft.com/office/drawing/2014/main" id="{E178B68E-DE75-4D4A-84F3-8ADD4973B3BD}"/>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4738559" y="2857371"/>
              <a:ext cx="584064" cy="5840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2797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6"/>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7"/>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8"/>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600"/>
                                  </p:stCondLst>
                                  <p:childTnLst>
                                    <p:animMotion origin="layout" path="M 4.4192E-6 -0.04494 L 4.4192E-6 2.41943E-6 " pathEditMode="relative" rAng="0" ptsTypes="AA">
                                      <p:cBhvr>
                                        <p:cTn id="24" dur="600" fill="hold"/>
                                        <p:tgtEl>
                                          <p:spTgt spid="12"/>
                                        </p:tgtEl>
                                        <p:attrNameLst>
                                          <p:attrName>ppt_x</p:attrName>
                                          <p:attrName>ppt_y</p:attrName>
                                        </p:attrNameLst>
                                      </p:cBhvr>
                                      <p:rCtr x="0" y="2247"/>
                                    </p:animMotion>
                                  </p:childTnLst>
                                </p:cTn>
                              </p:par>
                              <p:par>
                                <p:cTn id="25" presetID="10" presetClass="entr" presetSubtype="0" fill="hold" nodeType="withEffect">
                                  <p:stCondLst>
                                    <p:cond delay="6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nodeType="withEffect">
                                  <p:stCondLst>
                                    <p:cond delay="600"/>
                                  </p:stCondLst>
                                  <p:childTnLst>
                                    <p:animMotion origin="layout" path="M 4.4192E-6 -0.04494 L 4.4192E-6 2.41943E-6 " pathEditMode="relative" rAng="0" ptsTypes="AA">
                                      <p:cBhvr>
                                        <p:cTn id="29"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086669" y="-871685"/>
            <a:ext cx="2818648" cy="590392"/>
          </a:xfrm>
          <a:prstGeom prst="rect">
            <a:avLst/>
          </a:prstGeom>
        </p:spPr>
      </p:pic>
      <p:sp>
        <p:nvSpPr>
          <p:cNvPr id="3" name="Rectangle 2"/>
          <p:cNvSpPr/>
          <p:nvPr/>
        </p:nvSpPr>
        <p:spPr bwMode="auto">
          <a:xfrm>
            <a:off x="865" y="487"/>
            <a:ext cx="12190271" cy="685702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075CC600-508D-4DFF-9E27-BB03E49D63C8}"/>
              </a:ext>
            </a:extLst>
          </p:cNvPr>
          <p:cNvGrpSpPr/>
          <p:nvPr/>
        </p:nvGrpSpPr>
        <p:grpSpPr>
          <a:xfrm>
            <a:off x="4225840" y="686189"/>
            <a:ext cx="3729780" cy="6022342"/>
            <a:chOff x="4225840" y="686189"/>
            <a:chExt cx="3729780" cy="6022342"/>
          </a:xfrm>
        </p:grpSpPr>
        <p:sp>
          <p:nvSpPr>
            <p:cNvPr id="7" name="Rectangle 6"/>
            <p:cNvSpPr/>
            <p:nvPr/>
          </p:nvSpPr>
          <p:spPr bwMode="auto">
            <a:xfrm>
              <a:off x="4225840" y="686189"/>
              <a:ext cx="3729780" cy="6022342"/>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4553156" y="1513963"/>
              <a:ext cx="3075148" cy="683224"/>
            </a:xfrm>
            <a:prstGeom prst="rect">
              <a:avLst/>
            </a:prstGeom>
            <a:noFill/>
          </p:spPr>
          <p:txBody>
            <a:bodyPr wrap="none" lIns="182854" tIns="146284" rIns="182854" bIns="146284" rtlCol="0">
              <a:spAutoFit/>
            </a:bodyPr>
            <a:lstStyle/>
            <a:p>
              <a:pPr>
                <a:lnSpc>
                  <a:spcPct val="90000"/>
                </a:lnSpc>
                <a:spcAft>
                  <a:spcPts val="600"/>
                </a:spcAft>
              </a:pPr>
              <a:r>
                <a:rPr lang="en-US" sz="2800" dirty="0">
                  <a:solidFill>
                    <a:srgbClr val="747474"/>
                  </a:solidFill>
                </a:rPr>
                <a:t>Azure Bot Service</a:t>
              </a:r>
            </a:p>
          </p:txBody>
        </p:sp>
        <p:sp>
          <p:nvSpPr>
            <p:cNvPr id="16" name="TextBox 15"/>
            <p:cNvSpPr txBox="1"/>
            <p:nvPr/>
          </p:nvSpPr>
          <p:spPr>
            <a:xfrm>
              <a:off x="4469344" y="2135739"/>
              <a:ext cx="3266192" cy="426020"/>
            </a:xfrm>
            <a:prstGeom prst="rect">
              <a:avLst/>
            </a:prstGeom>
            <a:noFill/>
          </p:spPr>
          <p:txBody>
            <a:bodyPr wrap="square" lIns="0" tIns="91427" rIns="0" bIns="91427" rtlCol="0">
              <a:spAutoFit/>
            </a:bodyPr>
            <a:lstStyle>
              <a:defPPr>
                <a:defRPr lang="en-US"/>
              </a:defPPr>
              <a:lvl1pPr algn="ctr">
                <a:defRPr sz="1400"/>
              </a:lvl1pPr>
            </a:lstStyle>
            <a:p>
              <a:r>
                <a:rPr lang="en-US" sz="1568">
                  <a:solidFill>
                    <a:srgbClr val="969696"/>
                  </a:solidFill>
                </a:rPr>
                <a:t>Connect your bots</a:t>
              </a:r>
            </a:p>
          </p:txBody>
        </p:sp>
        <p:sp>
          <p:nvSpPr>
            <p:cNvPr id="19" name="TextBox 18"/>
            <p:cNvSpPr txBox="1"/>
            <p:nvPr/>
          </p:nvSpPr>
          <p:spPr>
            <a:xfrm>
              <a:off x="4447098" y="2944575"/>
              <a:ext cx="3385213" cy="2393258"/>
            </a:xfrm>
            <a:prstGeom prst="rect">
              <a:avLst/>
            </a:prstGeom>
            <a:noFill/>
          </p:spPr>
          <p:txBody>
            <a:bodyPr wrap="square" lIns="0" tIns="91427" rIns="0" bIns="91427" rtlCol="0">
              <a:spAutoFit/>
            </a:bodyPr>
            <a:lstStyle/>
            <a:p>
              <a:pPr marL="285695" indent="-285695">
                <a:lnSpc>
                  <a:spcPct val="90000"/>
                </a:lnSpc>
                <a:spcAft>
                  <a:spcPts val="600"/>
                </a:spcAft>
                <a:buFont typeface="Arial" panose="020B0604020202020204" pitchFamily="34" charset="0"/>
                <a:buChar char="•"/>
              </a:pPr>
              <a:r>
                <a:rPr lang="en-US" sz="1961"/>
                <a:t>Register, connect, publish and manage your bot</a:t>
              </a:r>
            </a:p>
            <a:p>
              <a:pPr marL="285695" indent="-285695">
                <a:lnSpc>
                  <a:spcPct val="90000"/>
                </a:lnSpc>
                <a:spcAft>
                  <a:spcPts val="600"/>
                </a:spcAft>
                <a:buFont typeface="Arial" panose="020B0604020202020204" pitchFamily="34" charset="0"/>
                <a:buChar char="•"/>
              </a:pPr>
              <a:r>
                <a:rPr lang="en-US" sz="1961"/>
                <a:t>Automatic card normalization</a:t>
              </a:r>
            </a:p>
            <a:p>
              <a:pPr marL="285695" indent="-285695">
                <a:lnSpc>
                  <a:spcPct val="90000"/>
                </a:lnSpc>
                <a:spcAft>
                  <a:spcPts val="600"/>
                </a:spcAft>
                <a:buFont typeface="Arial" panose="020B0604020202020204" pitchFamily="34" charset="0"/>
                <a:buChar char="•"/>
              </a:pPr>
              <a:r>
                <a:rPr lang="en-US" sz="1961"/>
                <a:t>Embeddable Web chat</a:t>
              </a:r>
            </a:p>
            <a:p>
              <a:pPr marL="285695" indent="-285695">
                <a:lnSpc>
                  <a:spcPct val="90000"/>
                </a:lnSpc>
                <a:spcAft>
                  <a:spcPts val="600"/>
                </a:spcAft>
                <a:buFont typeface="Arial" panose="020B0604020202020204" pitchFamily="34" charset="0"/>
                <a:buChar char="•"/>
              </a:pPr>
              <a:r>
                <a:rPr lang="en-US" sz="1961"/>
                <a:t>Direct Line API</a:t>
              </a:r>
            </a:p>
            <a:p>
              <a:pPr marL="285695" indent="-285695">
                <a:lnSpc>
                  <a:spcPct val="90000"/>
                </a:lnSpc>
                <a:spcAft>
                  <a:spcPts val="600"/>
                </a:spcAft>
                <a:buFont typeface="Arial" panose="020B0604020202020204" pitchFamily="34" charset="0"/>
                <a:buChar char="•"/>
              </a:pPr>
              <a:r>
                <a:rPr lang="en-US" sz="1961"/>
                <a:t>Bot Directory</a:t>
              </a:r>
            </a:p>
          </p:txBody>
        </p:sp>
        <p:pic>
          <p:nvPicPr>
            <p:cNvPr id="20" name="Picture 19"/>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2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225840" y="6312772"/>
              <a:ext cx="3711265" cy="371126"/>
            </a:xfrm>
            <a:prstGeom prst="rect">
              <a:avLst/>
            </a:prstGeom>
            <a:solidFill>
              <a:schemeClr val="tx2"/>
            </a:solidFill>
          </p:spPr>
        </p:pic>
        <p:pic>
          <p:nvPicPr>
            <p:cNvPr id="25" name="Picture 24"/>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780952" y="1024505"/>
              <a:ext cx="601041" cy="601041"/>
            </a:xfrm>
            <a:prstGeom prst="rect">
              <a:avLst/>
            </a:prstGeom>
          </p:spPr>
        </p:pic>
      </p:grpSp>
      <p:grpSp>
        <p:nvGrpSpPr>
          <p:cNvPr id="2" name="Group 1">
            <a:extLst>
              <a:ext uri="{FF2B5EF4-FFF2-40B4-BE49-F238E27FC236}">
                <a16:creationId xmlns:a16="http://schemas.microsoft.com/office/drawing/2014/main" id="{A7635F6F-832C-4984-971F-30DF92D32FED}"/>
              </a:ext>
            </a:extLst>
          </p:cNvPr>
          <p:cNvGrpSpPr/>
          <p:nvPr/>
        </p:nvGrpSpPr>
        <p:grpSpPr>
          <a:xfrm>
            <a:off x="148367" y="744593"/>
            <a:ext cx="3729780" cy="5963939"/>
            <a:chOff x="148367" y="744593"/>
            <a:chExt cx="3729780" cy="5963939"/>
          </a:xfrm>
        </p:grpSpPr>
        <p:sp>
          <p:nvSpPr>
            <p:cNvPr id="8" name="Rectangle 7"/>
            <p:cNvSpPr/>
            <p:nvPr/>
          </p:nvSpPr>
          <p:spPr bwMode="auto">
            <a:xfrm>
              <a:off x="148367" y="744593"/>
              <a:ext cx="3729780" cy="5963939"/>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932412" y="1513963"/>
              <a:ext cx="2057242" cy="683224"/>
            </a:xfrm>
            <a:prstGeom prst="rect">
              <a:avLst/>
            </a:prstGeom>
            <a:noFill/>
          </p:spPr>
          <p:txBody>
            <a:bodyPr wrap="none" lIns="182854" tIns="146284" rIns="182854" bIns="146284" rtlCol="0">
              <a:spAutoFit/>
            </a:bodyPr>
            <a:lstStyle/>
            <a:p>
              <a:pPr>
                <a:lnSpc>
                  <a:spcPct val="90000"/>
                </a:lnSpc>
                <a:spcAft>
                  <a:spcPts val="600"/>
                </a:spcAft>
              </a:pPr>
              <a:r>
                <a:rPr lang="en-US" sz="2800" dirty="0">
                  <a:solidFill>
                    <a:srgbClr val="747474"/>
                  </a:solidFill>
                </a:rPr>
                <a:t>Bot Builder</a:t>
              </a:r>
            </a:p>
          </p:txBody>
        </p:sp>
        <p:sp>
          <p:nvSpPr>
            <p:cNvPr id="17" name="TextBox 16"/>
            <p:cNvSpPr txBox="1"/>
            <p:nvPr/>
          </p:nvSpPr>
          <p:spPr>
            <a:xfrm>
              <a:off x="354263" y="2135739"/>
              <a:ext cx="3266192" cy="426020"/>
            </a:xfrm>
            <a:prstGeom prst="rect">
              <a:avLst/>
            </a:prstGeom>
            <a:noFill/>
          </p:spPr>
          <p:txBody>
            <a:bodyPr wrap="square" lIns="0" tIns="91427" rIns="0" bIns="91427" rtlCol="0">
              <a:spAutoFit/>
            </a:bodyPr>
            <a:lstStyle/>
            <a:p>
              <a:pPr algn="ctr"/>
              <a:r>
                <a:rPr lang="en-US" sz="1568">
                  <a:solidFill>
                    <a:srgbClr val="969696"/>
                  </a:solidFill>
                </a:rPr>
                <a:t>Tools and services</a:t>
              </a:r>
            </a:p>
          </p:txBody>
        </p:sp>
        <p:sp>
          <p:nvSpPr>
            <p:cNvPr id="23" name="TextBox 22"/>
            <p:cNvSpPr txBox="1"/>
            <p:nvPr/>
          </p:nvSpPr>
          <p:spPr>
            <a:xfrm>
              <a:off x="328365" y="2944575"/>
              <a:ext cx="3317987" cy="2387241"/>
            </a:xfrm>
            <a:prstGeom prst="rect">
              <a:avLst/>
            </a:prstGeom>
            <a:noFill/>
          </p:spPr>
          <p:txBody>
            <a:bodyPr wrap="square" lIns="0" tIns="91427" rIns="0" bIns="91427" rtlCol="0">
              <a:spAutoFit/>
            </a:bodyPr>
            <a:lstStyle/>
            <a:p>
              <a:pPr marL="285695" indent="-285695">
                <a:lnSpc>
                  <a:spcPct val="90000"/>
                </a:lnSpc>
                <a:spcAft>
                  <a:spcPts val="600"/>
                </a:spcAft>
                <a:buFont typeface="Arial" panose="020B0604020202020204" pitchFamily="34" charset="0"/>
                <a:buChar char="•"/>
              </a:pPr>
              <a:r>
                <a:rPr lang="en-US" sz="1961" dirty="0"/>
                <a:t>Open source </a:t>
              </a:r>
            </a:p>
            <a:p>
              <a:pPr marL="285695" indent="-285695">
                <a:lnSpc>
                  <a:spcPct val="90000"/>
                </a:lnSpc>
                <a:spcAft>
                  <a:spcPts val="600"/>
                </a:spcAft>
                <a:buFont typeface="Arial" panose="020B0604020202020204" pitchFamily="34" charset="0"/>
                <a:buChar char="•"/>
              </a:pPr>
              <a:r>
                <a:rPr lang="en-US" sz="1961" dirty="0"/>
                <a:t>From prompts &amp; dialogs to form flows</a:t>
              </a:r>
            </a:p>
            <a:p>
              <a:pPr marL="285695" indent="-285695">
                <a:lnSpc>
                  <a:spcPct val="90000"/>
                </a:lnSpc>
                <a:spcAft>
                  <a:spcPts val="600"/>
                </a:spcAft>
                <a:buFont typeface="Arial" panose="020B0604020202020204" pitchFamily="34" charset="0"/>
                <a:buChar char="•"/>
              </a:pPr>
              <a:r>
                <a:rPr lang="en-US" sz="1961" dirty="0"/>
                <a:t>Rich attachments</a:t>
              </a:r>
            </a:p>
            <a:p>
              <a:pPr marL="285695" indent="-285695">
                <a:lnSpc>
                  <a:spcPct val="90000"/>
                </a:lnSpc>
                <a:spcAft>
                  <a:spcPts val="600"/>
                </a:spcAft>
                <a:buFont typeface="Arial" panose="020B0604020202020204" pitchFamily="34" charset="0"/>
                <a:buChar char="•"/>
              </a:pPr>
              <a:r>
                <a:rPr lang="en-US" sz="1961" dirty="0"/>
                <a:t>Online/offline chat emulator</a:t>
              </a:r>
            </a:p>
            <a:p>
              <a:pPr marL="285695" indent="-285695">
                <a:lnSpc>
                  <a:spcPct val="90000"/>
                </a:lnSpc>
                <a:spcAft>
                  <a:spcPts val="600"/>
                </a:spcAft>
                <a:buFont typeface="Arial" panose="020B0604020202020204" pitchFamily="34" charset="0"/>
                <a:buChar char="•"/>
              </a:pPr>
              <a:r>
                <a:rPr lang="en-US" sz="1961" dirty="0"/>
                <a:t>Add bot smarts for language understanding</a:t>
              </a:r>
            </a:p>
          </p:txBody>
        </p:sp>
        <p:pic>
          <p:nvPicPr>
            <p:cNvPr id="27" name="Picture 26"/>
            <p:cNvPicPr>
              <a:picLocks noChangeAspect="1"/>
            </p:cNvPicPr>
            <p:nvPr/>
          </p:nvPicPr>
          <p:blipFill>
            <a:blip r:embed="rId8">
              <a:duotone>
                <a:prstClr val="black"/>
                <a:schemeClr val="tx2">
                  <a:tint val="45000"/>
                  <a:satMod val="400000"/>
                </a:schemeClr>
              </a:duotone>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686837" y="988971"/>
              <a:ext cx="601041" cy="592693"/>
            </a:xfrm>
            <a:prstGeom prst="rect">
              <a:avLst/>
            </a:prstGeom>
          </p:spPr>
        </p:pic>
      </p:grpSp>
      <p:grpSp>
        <p:nvGrpSpPr>
          <p:cNvPr id="11" name="Group 10">
            <a:extLst>
              <a:ext uri="{FF2B5EF4-FFF2-40B4-BE49-F238E27FC236}">
                <a16:creationId xmlns:a16="http://schemas.microsoft.com/office/drawing/2014/main" id="{B52FE68F-A5F0-465F-AB73-C8FA13B882C9}"/>
              </a:ext>
            </a:extLst>
          </p:cNvPr>
          <p:cNvGrpSpPr/>
          <p:nvPr/>
        </p:nvGrpSpPr>
        <p:grpSpPr>
          <a:xfrm>
            <a:off x="8303314" y="744593"/>
            <a:ext cx="3729780" cy="5963939"/>
            <a:chOff x="8303314" y="744593"/>
            <a:chExt cx="3729780" cy="5963939"/>
          </a:xfrm>
        </p:grpSpPr>
        <p:sp>
          <p:nvSpPr>
            <p:cNvPr id="9" name="Rectangle 8"/>
            <p:cNvSpPr/>
            <p:nvPr/>
          </p:nvSpPr>
          <p:spPr bwMode="auto">
            <a:xfrm>
              <a:off x="8303314" y="744593"/>
              <a:ext cx="3729780" cy="5963939"/>
            </a:xfrm>
            <a:prstGeom prst="rect">
              <a:avLst/>
            </a:prstGeom>
            <a:solidFill>
              <a:schemeClr val="bg1"/>
            </a:solidFill>
            <a:ln>
              <a:noFill/>
              <a:headEnd type="none" w="med" len="med"/>
              <a:tailEnd type="none" w="med" len="med"/>
            </a:ln>
            <a:effectLst>
              <a:outerShdw blurRad="38100" sx="101000" sy="101000" algn="ctr" rotWithShape="0">
                <a:srgbClr val="E0E0E0"/>
              </a:outerShdw>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8630649" y="1513963"/>
              <a:ext cx="3165942" cy="683224"/>
            </a:xfrm>
            <a:prstGeom prst="rect">
              <a:avLst/>
            </a:prstGeom>
            <a:noFill/>
          </p:spPr>
          <p:txBody>
            <a:bodyPr wrap="none" lIns="182854" tIns="146284" rIns="182854" bIns="146284" rtlCol="0">
              <a:spAutoFit/>
            </a:bodyPr>
            <a:lstStyle/>
            <a:p>
              <a:pPr>
                <a:lnSpc>
                  <a:spcPct val="90000"/>
                </a:lnSpc>
                <a:spcAft>
                  <a:spcPts val="600"/>
                </a:spcAft>
              </a:pPr>
              <a:r>
                <a:rPr lang="en-US" sz="2800">
                  <a:solidFill>
                    <a:srgbClr val="747474"/>
                  </a:solidFill>
                </a:rPr>
                <a:t>Cognitive Services</a:t>
              </a:r>
            </a:p>
          </p:txBody>
        </p:sp>
        <p:sp>
          <p:nvSpPr>
            <p:cNvPr id="18" name="TextBox 17"/>
            <p:cNvSpPr txBox="1"/>
            <p:nvPr/>
          </p:nvSpPr>
          <p:spPr>
            <a:xfrm>
              <a:off x="8562624" y="2135739"/>
              <a:ext cx="3266192" cy="426020"/>
            </a:xfrm>
            <a:prstGeom prst="rect">
              <a:avLst/>
            </a:prstGeom>
            <a:noFill/>
          </p:spPr>
          <p:txBody>
            <a:bodyPr wrap="square" lIns="0" tIns="91427" rIns="0" bIns="91427" rtlCol="0">
              <a:spAutoFit/>
            </a:bodyPr>
            <a:lstStyle>
              <a:defPPr>
                <a:defRPr lang="en-US"/>
              </a:defPPr>
              <a:lvl1pPr algn="ctr">
                <a:defRPr sz="1400"/>
              </a:lvl1pPr>
            </a:lstStyle>
            <a:p>
              <a:r>
                <a:rPr lang="en-US" sz="1568">
                  <a:solidFill>
                    <a:srgbClr val="969696"/>
                  </a:solidFill>
                </a:rPr>
                <a:t>AI services to add intelligence</a:t>
              </a:r>
            </a:p>
          </p:txBody>
        </p:sp>
        <p:sp>
          <p:nvSpPr>
            <p:cNvPr id="24" name="TextBox 23"/>
            <p:cNvSpPr txBox="1"/>
            <p:nvPr/>
          </p:nvSpPr>
          <p:spPr>
            <a:xfrm>
              <a:off x="8474922" y="2944575"/>
              <a:ext cx="3320244" cy="2387241"/>
            </a:xfrm>
            <a:prstGeom prst="rect">
              <a:avLst/>
            </a:prstGeom>
            <a:noFill/>
          </p:spPr>
          <p:txBody>
            <a:bodyPr wrap="square" lIns="0" tIns="91427" rIns="0" bIns="91427" rtlCol="0">
              <a:spAutoFit/>
            </a:bodyPr>
            <a:lstStyle/>
            <a:p>
              <a:pPr marL="285695" indent="-285695">
                <a:lnSpc>
                  <a:spcPct val="90000"/>
                </a:lnSpc>
                <a:spcAft>
                  <a:spcPts val="600"/>
                </a:spcAft>
                <a:buFont typeface="Arial" panose="020B0604020202020204" pitchFamily="34" charset="0"/>
                <a:buChar char="•"/>
              </a:pPr>
              <a:r>
                <a:rPr lang="en-US" sz="1961"/>
                <a:t>Parse natural language</a:t>
              </a:r>
            </a:p>
            <a:p>
              <a:pPr marL="285695" indent="-285695">
                <a:lnSpc>
                  <a:spcPct val="90000"/>
                </a:lnSpc>
                <a:spcAft>
                  <a:spcPts val="600"/>
                </a:spcAft>
                <a:buFont typeface="Arial" panose="020B0604020202020204" pitchFamily="34" charset="0"/>
                <a:buChar char="•"/>
              </a:pPr>
              <a:r>
                <a:rPr lang="en-US" sz="1961"/>
                <a:t>Real-time transcription and translation services for voice</a:t>
              </a:r>
            </a:p>
            <a:p>
              <a:pPr marL="285695" indent="-285695">
                <a:lnSpc>
                  <a:spcPct val="90000"/>
                </a:lnSpc>
                <a:spcAft>
                  <a:spcPts val="600"/>
                </a:spcAft>
                <a:buFont typeface="Arial" panose="020B0604020202020204" pitchFamily="34" charset="0"/>
                <a:buChar char="•"/>
              </a:pPr>
              <a:r>
                <a:rPr lang="en-US" sz="1961"/>
                <a:t>Vision and face detection algorithms</a:t>
              </a:r>
            </a:p>
            <a:p>
              <a:pPr marL="285695" indent="-285695">
                <a:lnSpc>
                  <a:spcPct val="90000"/>
                </a:lnSpc>
                <a:spcAft>
                  <a:spcPts val="600"/>
                </a:spcAft>
                <a:buFont typeface="Arial" panose="020B0604020202020204" pitchFamily="34" charset="0"/>
                <a:buChar char="•"/>
              </a:pPr>
              <a:r>
                <a:rPr lang="en-US" sz="1961"/>
                <a:t>Sentence diagramming</a:t>
              </a:r>
            </a:p>
            <a:p>
              <a:pPr marL="285695" indent="-285695">
                <a:lnSpc>
                  <a:spcPct val="90000"/>
                </a:lnSpc>
                <a:spcAft>
                  <a:spcPts val="600"/>
                </a:spcAft>
                <a:buFont typeface="Arial" panose="020B0604020202020204" pitchFamily="34" charset="0"/>
                <a:buChar char="•"/>
              </a:pPr>
              <a:r>
                <a:rPr lang="en-US" sz="1961"/>
                <a:t>Web language parsing</a:t>
              </a:r>
            </a:p>
          </p:txBody>
        </p:sp>
        <p:pic>
          <p:nvPicPr>
            <p:cNvPr id="26" name="Picture 25"/>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771903" y="1024505"/>
              <a:ext cx="964780" cy="575483"/>
            </a:xfrm>
            <a:prstGeom prst="rect">
              <a:avLst/>
            </a:prstGeom>
          </p:spPr>
        </p:pic>
      </p:grpSp>
      <p:sp>
        <p:nvSpPr>
          <p:cNvPr id="5" name="Rectangle 4"/>
          <p:cNvSpPr/>
          <p:nvPr/>
        </p:nvSpPr>
        <p:spPr bwMode="auto">
          <a:xfrm>
            <a:off x="865" y="-2068"/>
            <a:ext cx="12190271" cy="75826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900213" y="65822"/>
            <a:ext cx="2362517" cy="627824"/>
          </a:xfrm>
          <a:prstGeom prst="rect">
            <a:avLst/>
          </a:prstGeom>
          <a:noFill/>
        </p:spPr>
        <p:txBody>
          <a:bodyPr wrap="none" lIns="182854" tIns="146284" rIns="182854" bIns="146284" rtlCol="0">
            <a:spAutoFit/>
          </a:bodyPr>
          <a:lstStyle/>
          <a:p>
            <a:pPr>
              <a:lnSpc>
                <a:spcPct val="90000"/>
              </a:lnSpc>
              <a:spcAft>
                <a:spcPts val="600"/>
              </a:spcAft>
            </a:pPr>
            <a:r>
              <a:rPr lang="en-US" sz="2400" dirty="0">
                <a:solidFill>
                  <a:schemeClr val="bg1"/>
                </a:solidFill>
              </a:rPr>
              <a:t>Bot Framework</a:t>
            </a:r>
          </a:p>
        </p:txBody>
      </p:sp>
    </p:spTree>
    <p:extLst>
      <p:ext uri="{BB962C8B-B14F-4D97-AF65-F5344CB8AC3E}">
        <p14:creationId xmlns:p14="http://schemas.microsoft.com/office/powerpoint/2010/main" val="14412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A3F5941-2B8E-4EB8-9F84-FE9094E94D15}"/>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BDA3A7B-0CE7-4EDC-9CD3-8588C0DF4AA5}"/>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BUSINESS USER ACCESSIBILITY</a:t>
            </a:r>
            <a:br>
              <a:rPr lang="en-US" sz="1961" b="1" spc="294">
                <a:solidFill>
                  <a:srgbClr val="0078D7"/>
                </a:solidFill>
                <a:latin typeface="Segoe UI" panose="020B0502040204020203" pitchFamily="34" charset="0"/>
              </a:rPr>
            </a:br>
            <a:r>
              <a:rPr lang="it-IT">
                <a:gradFill>
                  <a:gsLst>
                    <a:gs pos="1250">
                      <a:srgbClr val="353535"/>
                    </a:gs>
                    <a:gs pos="100000">
                      <a:srgbClr val="353535"/>
                    </a:gs>
                  </a:gsLst>
                  <a:lin ang="5400000" scaled="0"/>
                </a:gradFill>
              </a:rPr>
              <a:t>QnA Maker</a:t>
            </a:r>
            <a:endParaRPr lang="en-US"/>
          </a:p>
        </p:txBody>
      </p:sp>
      <p:pic>
        <p:nvPicPr>
          <p:cNvPr id="7" name="Picture" descr="QnAMaker QnAMaker knowledge base table">
            <a:extLst>
              <a:ext uri="{FF2B5EF4-FFF2-40B4-BE49-F238E27FC236}">
                <a16:creationId xmlns:a16="http://schemas.microsoft.com/office/drawing/2014/main" id="{C384D23F-5BCE-48D5-AB5F-6E929C0F33E5}"/>
              </a:ext>
            </a:extLst>
          </p:cNvPr>
          <p:cNvPicPr>
            <a:picLocks noChangeAspect="1"/>
          </p:cNvPicPr>
          <p:nvPr/>
        </p:nvPicPr>
        <p:blipFill>
          <a:blip r:embed="rId3"/>
          <a:stretch>
            <a:fillRect/>
          </a:stretch>
        </p:blipFill>
        <p:spPr bwMode="auto">
          <a:xfrm>
            <a:off x="7121183" y="2243545"/>
            <a:ext cx="3854627" cy="2370911"/>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8" name="Picture" descr="QnAMaker Test greetings">
            <a:extLst>
              <a:ext uri="{FF2B5EF4-FFF2-40B4-BE49-F238E27FC236}">
                <a16:creationId xmlns:a16="http://schemas.microsoft.com/office/drawing/2014/main" id="{BE8736F1-459E-4101-A92D-BD33012F42D3}"/>
              </a:ext>
            </a:extLst>
          </p:cNvPr>
          <p:cNvPicPr>
            <a:picLocks noChangeAspect="1"/>
          </p:cNvPicPr>
          <p:nvPr/>
        </p:nvPicPr>
        <p:blipFill>
          <a:blip r:embed="rId4"/>
          <a:stretch>
            <a:fillRect/>
          </a:stretch>
        </p:blipFill>
        <p:spPr bwMode="auto">
          <a:xfrm>
            <a:off x="7408465" y="3639819"/>
            <a:ext cx="4496253" cy="2539312"/>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6" name="Picture" descr="QnAMaker Website">
            <a:extLst>
              <a:ext uri="{FF2B5EF4-FFF2-40B4-BE49-F238E27FC236}">
                <a16:creationId xmlns:a16="http://schemas.microsoft.com/office/drawing/2014/main" id="{A6F96D59-DC3F-4B8F-84E8-CD55AD90CF98}"/>
              </a:ext>
            </a:extLst>
          </p:cNvPr>
          <p:cNvPicPr>
            <a:picLocks noChangeAspect="1"/>
          </p:cNvPicPr>
          <p:nvPr/>
        </p:nvPicPr>
        <p:blipFill>
          <a:blip r:embed="rId5"/>
          <a:stretch>
            <a:fillRect/>
          </a:stretch>
        </p:blipFill>
        <p:spPr bwMode="auto">
          <a:xfrm>
            <a:off x="448213" y="2243544"/>
            <a:ext cx="6318605" cy="393558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
        <p:nvSpPr>
          <p:cNvPr id="12" name="Text Placeholder 10">
            <a:extLst>
              <a:ext uri="{FF2B5EF4-FFF2-40B4-BE49-F238E27FC236}">
                <a16:creationId xmlns:a16="http://schemas.microsoft.com/office/drawing/2014/main" id="{4CC05FE2-7840-4E3E-A3CB-0168ED0A6B16}"/>
              </a:ext>
            </a:extLst>
          </p:cNvPr>
          <p:cNvSpPr txBox="1">
            <a:spLocks/>
          </p:cNvSpPr>
          <p:nvPr/>
        </p:nvSpPr>
        <p:spPr>
          <a:xfrm>
            <a:off x="269239" y="1461682"/>
            <a:ext cx="11653523" cy="506893"/>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353"/>
              <a:t>Distill information into conversational, easy-to-navigate answers</a:t>
            </a:r>
          </a:p>
        </p:txBody>
      </p:sp>
      <p:sp>
        <p:nvSpPr>
          <p:cNvPr id="13" name="people_4">
            <a:extLst>
              <a:ext uri="{FF2B5EF4-FFF2-40B4-BE49-F238E27FC236}">
                <a16:creationId xmlns:a16="http://schemas.microsoft.com/office/drawing/2014/main" id="{977AC3F2-52CF-40C2-9942-A57D43D2C012}"/>
              </a:ext>
            </a:extLst>
          </p:cNvPr>
          <p:cNvSpPr>
            <a:spLocks noChangeAspect="1" noEditPoints="1"/>
          </p:cNvSpPr>
          <p:nvPr/>
        </p:nvSpPr>
        <p:spPr bwMode="auto">
          <a:xfrm>
            <a:off x="5185697" y="409481"/>
            <a:ext cx="159290" cy="17808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176">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46090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hlinkClick r:id="rId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err="1"/>
              <a:t>Litware</a:t>
            </a:r>
            <a:r>
              <a:rPr lang="en-US"/>
              <a:t> Insurance Bot Demo</a:t>
            </a:r>
            <a:endParaRPr lang="en-US" sz="4400"/>
          </a:p>
        </p:txBody>
      </p:sp>
    </p:spTree>
    <p:extLst>
      <p:ext uri="{BB962C8B-B14F-4D97-AF65-F5344CB8AC3E}">
        <p14:creationId xmlns:p14="http://schemas.microsoft.com/office/powerpoint/2010/main" val="539728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lowchart: Process 8"/>
          <p:cNvSpPr/>
          <p:nvPr/>
        </p:nvSpPr>
        <p:spPr bwMode="auto">
          <a:xfrm>
            <a:off x="405548" y="2307139"/>
            <a:ext cx="2531917" cy="2257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t" anchorCtr="0"/>
          <a:lstStyle/>
          <a:p>
            <a:pPr algn="ctr" defTabSz="895515">
              <a:defRPr/>
            </a:pPr>
            <a:r>
              <a:rPr lang="en-US" sz="1765" kern="0">
                <a:solidFill>
                  <a:srgbClr val="FFFFFF"/>
                </a:solidFill>
                <a:latin typeface="+mj-lt"/>
                <a:ea typeface="Segoe UI" pitchFamily="34" charset="0"/>
                <a:cs typeface="Segoe UI" pitchFamily="34" charset="0"/>
              </a:rPr>
              <a:t>Bot web service</a:t>
            </a:r>
          </a:p>
        </p:txBody>
      </p:sp>
      <p:sp>
        <p:nvSpPr>
          <p:cNvPr id="7" name="Flowchart: Process 8"/>
          <p:cNvSpPr/>
          <p:nvPr/>
        </p:nvSpPr>
        <p:spPr bwMode="auto">
          <a:xfrm>
            <a:off x="636290" y="2764504"/>
            <a:ext cx="2088825" cy="9652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a:solidFill>
                  <a:srgbClr val="FFFFFF"/>
                </a:solidFill>
                <a:latin typeface="+mj-lt"/>
                <a:ea typeface="Segoe UI" pitchFamily="34" charset="0"/>
                <a:cs typeface="Segoe UI" pitchFamily="34" charset="0"/>
              </a:rPr>
              <a:t>Your bot code</a:t>
            </a:r>
          </a:p>
        </p:txBody>
      </p:sp>
      <p:sp>
        <p:nvSpPr>
          <p:cNvPr id="8" name="Rectangle 7"/>
          <p:cNvSpPr/>
          <p:nvPr/>
        </p:nvSpPr>
        <p:spPr>
          <a:xfrm>
            <a:off x="3965759" y="4729126"/>
            <a:ext cx="4805436" cy="1663894"/>
          </a:xfrm>
          <a:prstGeom prst="rect">
            <a:avLst/>
          </a:prstGeom>
          <a:solidFill>
            <a:schemeClr val="bg1">
              <a:lumMod val="95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765" kern="0">
              <a:solidFill>
                <a:srgbClr val="FFFFFF"/>
              </a:solidFill>
              <a:latin typeface="+mj-lt"/>
            </a:endParaRPr>
          </a:p>
        </p:txBody>
      </p:sp>
      <p:sp>
        <p:nvSpPr>
          <p:cNvPr id="9" name="Rectangle 8"/>
          <p:cNvSpPr/>
          <p:nvPr/>
        </p:nvSpPr>
        <p:spPr>
          <a:xfrm>
            <a:off x="5220658"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Entity</a:t>
            </a:r>
            <a:br>
              <a:rPr lang="en-US" sz="1176" kern="0">
                <a:solidFill>
                  <a:srgbClr val="FFFFFF"/>
                </a:solidFill>
                <a:latin typeface="+mj-lt"/>
                <a:cs typeface="Segoe UI Light" panose="020B0502040204020203" pitchFamily="34" charset="0"/>
              </a:rPr>
            </a:br>
            <a:r>
              <a:rPr lang="en-US" sz="1176" kern="0">
                <a:solidFill>
                  <a:srgbClr val="FFFFFF"/>
                </a:solidFill>
                <a:latin typeface="+mj-lt"/>
                <a:cs typeface="Segoe UI Light" panose="020B0502040204020203" pitchFamily="34" charset="0"/>
              </a:rPr>
              <a:t>Extraction</a:t>
            </a:r>
          </a:p>
        </p:txBody>
      </p:sp>
      <p:sp>
        <p:nvSpPr>
          <p:cNvPr id="10" name="Rectangle 9"/>
          <p:cNvSpPr/>
          <p:nvPr/>
        </p:nvSpPr>
        <p:spPr>
          <a:xfrm>
            <a:off x="4182592"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Speech</a:t>
            </a:r>
          </a:p>
        </p:txBody>
      </p:sp>
      <p:sp>
        <p:nvSpPr>
          <p:cNvPr id="11" name="Rectangle 10"/>
          <p:cNvSpPr/>
          <p:nvPr/>
        </p:nvSpPr>
        <p:spPr>
          <a:xfrm>
            <a:off x="6258723"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Vision/Face</a:t>
            </a:r>
          </a:p>
        </p:txBody>
      </p:sp>
      <p:sp>
        <p:nvSpPr>
          <p:cNvPr id="12" name="Rectangle 11"/>
          <p:cNvSpPr/>
          <p:nvPr/>
        </p:nvSpPr>
        <p:spPr>
          <a:xfrm>
            <a:off x="4182592"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Natural Language</a:t>
            </a:r>
          </a:p>
        </p:txBody>
      </p:sp>
      <p:sp>
        <p:nvSpPr>
          <p:cNvPr id="13" name="Rectangle 12"/>
          <p:cNvSpPr/>
          <p:nvPr/>
        </p:nvSpPr>
        <p:spPr>
          <a:xfrm>
            <a:off x="5220658"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Translation</a:t>
            </a:r>
          </a:p>
        </p:txBody>
      </p:sp>
      <p:sp>
        <p:nvSpPr>
          <p:cNvPr id="14" name="Rectangle 13"/>
          <p:cNvSpPr/>
          <p:nvPr/>
        </p:nvSpPr>
        <p:spPr>
          <a:xfrm>
            <a:off x="5123484" y="4377666"/>
            <a:ext cx="2722220" cy="333617"/>
          </a:xfrm>
          <a:prstGeom prst="rect">
            <a:avLst/>
          </a:prstGeom>
        </p:spPr>
        <p:txBody>
          <a:bodyPr wrap="none">
            <a:spAutoFit/>
          </a:bodyPr>
          <a:lstStyle/>
          <a:p>
            <a:pPr algn="ctr" defTabSz="896215">
              <a:defRPr/>
            </a:pPr>
            <a:r>
              <a:rPr lang="en-US" sz="1568" kern="0">
                <a:solidFill>
                  <a:srgbClr val="505050"/>
                </a:solidFill>
                <a:latin typeface="+mj-lt"/>
                <a:cs typeface="Segoe UI Light" panose="020B0502040204020203" pitchFamily="34" charset="0"/>
              </a:rPr>
              <a:t>+ Microsoft Cognitive Services</a:t>
            </a:r>
          </a:p>
        </p:txBody>
      </p:sp>
      <p:sp>
        <p:nvSpPr>
          <p:cNvPr id="15" name="Rectangle 14"/>
          <p:cNvSpPr/>
          <p:nvPr/>
        </p:nvSpPr>
        <p:spPr>
          <a:xfrm>
            <a:off x="6258723"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Search</a:t>
            </a:r>
          </a:p>
        </p:txBody>
      </p:sp>
      <p:sp>
        <p:nvSpPr>
          <p:cNvPr id="16" name="Rectangle 15"/>
          <p:cNvSpPr/>
          <p:nvPr/>
        </p:nvSpPr>
        <p:spPr>
          <a:xfrm>
            <a:off x="7296788" y="4902189"/>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Emotion</a:t>
            </a:r>
          </a:p>
        </p:txBody>
      </p:sp>
      <p:sp>
        <p:nvSpPr>
          <p:cNvPr id="18" name="Rectangle 17"/>
          <p:cNvSpPr/>
          <p:nvPr/>
        </p:nvSpPr>
        <p:spPr>
          <a:xfrm>
            <a:off x="7296788" y="5593162"/>
            <a:ext cx="986067" cy="627497"/>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176" kern="0">
                <a:solidFill>
                  <a:srgbClr val="FFFFFF"/>
                </a:solidFill>
                <a:latin typeface="+mj-lt"/>
                <a:cs typeface="Segoe UI Light" panose="020B0502040204020203" pitchFamily="34" charset="0"/>
              </a:rPr>
              <a:t>Knowledge API</a:t>
            </a:r>
          </a:p>
        </p:txBody>
      </p:sp>
      <p:sp>
        <p:nvSpPr>
          <p:cNvPr id="19" name="Rectangle 18"/>
          <p:cNvSpPr/>
          <p:nvPr/>
        </p:nvSpPr>
        <p:spPr>
          <a:xfrm>
            <a:off x="8264533" y="5151487"/>
            <a:ext cx="424618" cy="512935"/>
          </a:xfrm>
          <a:prstGeom prst="rect">
            <a:avLst/>
          </a:prstGeom>
        </p:spPr>
        <p:txBody>
          <a:bodyPr wrap="none">
            <a:spAutoFit/>
          </a:bodyPr>
          <a:lstStyle/>
          <a:p>
            <a:pPr defTabSz="896215">
              <a:defRPr/>
            </a:pPr>
            <a:r>
              <a:rPr lang="en-US" sz="2745" b="1" kern="0">
                <a:solidFill>
                  <a:srgbClr val="0078D7">
                    <a:lumMod val="75000"/>
                  </a:srgbClr>
                </a:solidFill>
                <a:latin typeface="+mj-lt"/>
                <a:cs typeface="Segoe UI Light" panose="020B0502040204020203" pitchFamily="34" charset="0"/>
              </a:rPr>
              <a:t>…</a:t>
            </a:r>
            <a:endParaRPr lang="en-US" sz="2745" b="1" kern="0">
              <a:solidFill>
                <a:srgbClr val="0078D7">
                  <a:lumMod val="75000"/>
                </a:srgbClr>
              </a:solidFill>
              <a:latin typeface="+mj-lt"/>
            </a:endParaRPr>
          </a:p>
        </p:txBody>
      </p:sp>
      <p:sp>
        <p:nvSpPr>
          <p:cNvPr id="20" name="Rectangle 19"/>
          <p:cNvSpPr/>
          <p:nvPr/>
        </p:nvSpPr>
        <p:spPr>
          <a:xfrm>
            <a:off x="3934113" y="2117791"/>
            <a:ext cx="4805436" cy="131785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endParaRPr lang="en-US" sz="1568" kern="0">
              <a:solidFill>
                <a:srgbClr val="FFFFFF"/>
              </a:solidFill>
              <a:latin typeface="+mj-lt"/>
              <a:cs typeface="Segoe UI Light" panose="020B0502040204020203" pitchFamily="34" charset="0"/>
            </a:endParaRPr>
          </a:p>
          <a:p>
            <a:pPr algn="ctr" defTabSz="896215">
              <a:defRPr/>
            </a:pPr>
            <a:r>
              <a:rPr lang="en-US" sz="1568" kern="0">
                <a:solidFill>
                  <a:srgbClr val="FFFFFF"/>
                </a:solidFill>
                <a:latin typeface="+mj-lt"/>
                <a:cs typeface="Segoe UI Light" panose="020B0502040204020203" pitchFamily="34" charset="0"/>
              </a:rPr>
              <a:t>Message input &lt;&gt; output</a:t>
            </a:r>
          </a:p>
          <a:p>
            <a:pPr algn="ctr" defTabSz="896215">
              <a:defRPr/>
            </a:pPr>
            <a:r>
              <a:rPr lang="en-US" sz="1568" kern="0">
                <a:solidFill>
                  <a:srgbClr val="FFFFFF"/>
                </a:solidFill>
                <a:latin typeface="+mj-lt"/>
                <a:cs typeface="Segoe UI Light" panose="020B0502040204020203" pitchFamily="34" charset="0"/>
              </a:rPr>
              <a:t>State Management</a:t>
            </a:r>
          </a:p>
          <a:p>
            <a:pPr defTabSz="896215">
              <a:defRPr/>
            </a:pPr>
            <a:endParaRPr lang="en-US" sz="1765" kern="0">
              <a:solidFill>
                <a:srgbClr val="FFFFFF"/>
              </a:solidFill>
              <a:latin typeface="+mj-lt"/>
              <a:cs typeface="Segoe UI Light" panose="020B0502040204020203" pitchFamily="34" charset="0"/>
            </a:endParaRPr>
          </a:p>
        </p:txBody>
      </p:sp>
      <p:sp>
        <p:nvSpPr>
          <p:cNvPr id="21" name="TextBox 20"/>
          <p:cNvSpPr txBox="1"/>
          <p:nvPr/>
        </p:nvSpPr>
        <p:spPr>
          <a:xfrm>
            <a:off x="5103530" y="1662069"/>
            <a:ext cx="2628708" cy="392245"/>
          </a:xfrm>
          <a:prstGeom prst="rect">
            <a:avLst/>
          </a:prstGeom>
          <a:noFill/>
        </p:spPr>
        <p:txBody>
          <a:bodyPr wrap="square" rtlCol="0">
            <a:spAutoFit/>
          </a:bodyPr>
          <a:lstStyle/>
          <a:p>
            <a:pPr defTabSz="896215">
              <a:defRPr/>
            </a:pPr>
            <a:r>
              <a:rPr lang="en-US" sz="1961" kern="0">
                <a:solidFill>
                  <a:srgbClr val="505050"/>
                </a:solidFill>
                <a:latin typeface="+mj-lt"/>
                <a:cs typeface="Segoe UI Light" panose="020B0502040204020203" pitchFamily="34" charset="0"/>
              </a:rPr>
              <a:t>Bot Connector Service</a:t>
            </a:r>
          </a:p>
        </p:txBody>
      </p:sp>
      <p:sp>
        <p:nvSpPr>
          <p:cNvPr id="22" name="TextBox 21"/>
          <p:cNvSpPr txBox="1"/>
          <p:nvPr/>
        </p:nvSpPr>
        <p:spPr>
          <a:xfrm>
            <a:off x="8870289" y="739755"/>
            <a:ext cx="2814855" cy="331899"/>
          </a:xfrm>
          <a:prstGeom prst="rect">
            <a:avLst/>
          </a:prstGeom>
          <a:noFill/>
        </p:spPr>
        <p:txBody>
          <a:bodyPr wrap="none" rtlCol="0">
            <a:spAutoFit/>
          </a:bodyPr>
          <a:lstStyle/>
          <a:p>
            <a:pPr defTabSz="896215">
              <a:defRPr/>
            </a:pPr>
            <a:r>
              <a:rPr lang="en-US" sz="1568" kern="0">
                <a:solidFill>
                  <a:srgbClr val="505050"/>
                </a:solidFill>
                <a:latin typeface="+mj-lt"/>
                <a:cs typeface="Segoe UI Light" panose="020B0502040204020203" pitchFamily="34" charset="0"/>
              </a:rPr>
              <a:t>Conversation Canvas/Channels</a:t>
            </a:r>
          </a:p>
        </p:txBody>
      </p:sp>
      <p:sp>
        <p:nvSpPr>
          <p:cNvPr id="23" name="Rectangle 22"/>
          <p:cNvSpPr/>
          <p:nvPr/>
        </p:nvSpPr>
        <p:spPr>
          <a:xfrm>
            <a:off x="9209623" y="5828016"/>
            <a:ext cx="2072271" cy="358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a:t>
            </a:r>
          </a:p>
        </p:txBody>
      </p:sp>
      <p:sp>
        <p:nvSpPr>
          <p:cNvPr id="24" name="Rectangle 23"/>
          <p:cNvSpPr/>
          <p:nvPr/>
        </p:nvSpPr>
        <p:spPr>
          <a:xfrm>
            <a:off x="9285583" y="5923706"/>
            <a:ext cx="2072271" cy="358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a:t>
            </a:r>
          </a:p>
        </p:txBody>
      </p:sp>
      <p:sp>
        <p:nvSpPr>
          <p:cNvPr id="25" name="Rectangle 24"/>
          <p:cNvSpPr/>
          <p:nvPr/>
        </p:nvSpPr>
        <p:spPr>
          <a:xfrm>
            <a:off x="9356648" y="6034451"/>
            <a:ext cx="2072271" cy="358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    …</a:t>
            </a:r>
          </a:p>
        </p:txBody>
      </p:sp>
      <p:cxnSp>
        <p:nvCxnSpPr>
          <p:cNvPr id="27" name="Straight Arrow Connector 26"/>
          <p:cNvCxnSpPr>
            <a:cxnSpLocks/>
          </p:cNvCxnSpPr>
          <p:nvPr/>
        </p:nvCxnSpPr>
        <p:spPr>
          <a:xfrm>
            <a:off x="2782785" y="3612052"/>
            <a:ext cx="1164326" cy="1117075"/>
          </a:xfrm>
          <a:prstGeom prst="straightConnector1">
            <a:avLst/>
          </a:prstGeom>
          <a:ln w="3492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704312" y="3150038"/>
            <a:ext cx="1229801" cy="0"/>
          </a:xfrm>
          <a:prstGeom prst="straightConnector1">
            <a:avLst/>
          </a:prstGeom>
          <a:ln w="3492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8" idx="2"/>
          </p:cNvCxnSpPr>
          <p:nvPr/>
        </p:nvCxnSpPr>
        <p:spPr>
          <a:xfrm>
            <a:off x="1686124" y="3729708"/>
            <a:ext cx="0" cy="1071486"/>
          </a:xfrm>
          <a:prstGeom prst="straightConnector1">
            <a:avLst/>
          </a:prstGeom>
          <a:ln w="34925">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Flowchart: Process 8"/>
          <p:cNvSpPr/>
          <p:nvPr/>
        </p:nvSpPr>
        <p:spPr bwMode="auto">
          <a:xfrm>
            <a:off x="392659" y="4801194"/>
            <a:ext cx="2540041" cy="15827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7842" tIns="87842" rIns="32944" bIns="32944" rtlCol="0" anchor="ctr" anchorCtr="0"/>
          <a:lstStyle/>
          <a:p>
            <a:pPr algn="ctr" defTabSz="895515">
              <a:defRPr/>
            </a:pPr>
            <a:r>
              <a:rPr lang="en-US" sz="1765" kern="0">
                <a:solidFill>
                  <a:srgbClr val="FFFFFF"/>
                </a:solidFill>
                <a:latin typeface="+mj-lt"/>
                <a:ea typeface="Segoe UI" pitchFamily="34" charset="0"/>
                <a:cs typeface="Segoe UI" pitchFamily="34" charset="0"/>
              </a:rPr>
              <a:t>Other services, APIs,</a:t>
            </a:r>
          </a:p>
          <a:p>
            <a:pPr algn="ctr" defTabSz="895515">
              <a:defRPr/>
            </a:pPr>
            <a:r>
              <a:rPr lang="en-US" sz="1765" kern="0">
                <a:solidFill>
                  <a:srgbClr val="FFFFFF"/>
                </a:solidFill>
                <a:latin typeface="+mj-lt"/>
                <a:ea typeface="Segoe UI" pitchFamily="34" charset="0"/>
                <a:cs typeface="Segoe UI" pitchFamily="34" charset="0"/>
              </a:rPr>
              <a:t>Databases, Azure Machine Learning, Azure Search, </a:t>
            </a:r>
            <a:r>
              <a:rPr lang="en-US" sz="1765" kern="0" err="1">
                <a:solidFill>
                  <a:srgbClr val="FFFFFF"/>
                </a:solidFill>
                <a:latin typeface="+mj-lt"/>
                <a:ea typeface="Segoe UI" pitchFamily="34" charset="0"/>
                <a:cs typeface="Segoe UI" pitchFamily="34" charset="0"/>
              </a:rPr>
              <a:t>etc</a:t>
            </a:r>
            <a:r>
              <a:rPr lang="en-US" sz="1765" kern="0">
                <a:solidFill>
                  <a:srgbClr val="FFFFFF"/>
                </a:solidFill>
                <a:latin typeface="+mj-lt"/>
                <a:ea typeface="Segoe UI" pitchFamily="34" charset="0"/>
                <a:cs typeface="Segoe UI" pitchFamily="34" charset="0"/>
              </a:rPr>
              <a:t>…</a:t>
            </a:r>
          </a:p>
        </p:txBody>
      </p:sp>
      <p:sp>
        <p:nvSpPr>
          <p:cNvPr id="31" name="TextBox 30"/>
          <p:cNvSpPr txBox="1"/>
          <p:nvPr/>
        </p:nvSpPr>
        <p:spPr>
          <a:xfrm>
            <a:off x="2902369" y="2682752"/>
            <a:ext cx="1735538" cy="452590"/>
          </a:xfrm>
          <a:prstGeom prst="rect">
            <a:avLst/>
          </a:prstGeom>
          <a:noFill/>
        </p:spPr>
        <p:txBody>
          <a:bodyPr wrap="square" rtlCol="0">
            <a:spAutoFit/>
          </a:bodyPr>
          <a:lstStyle/>
          <a:p>
            <a:pPr defTabSz="896215">
              <a:defRPr/>
            </a:pPr>
            <a:r>
              <a:rPr lang="en-US" sz="1176" kern="0">
                <a:solidFill>
                  <a:srgbClr val="505050"/>
                </a:solidFill>
                <a:latin typeface="+mj-lt"/>
                <a:cs typeface="Segoe UI Light" panose="020B0502040204020203" pitchFamily="34" charset="0"/>
              </a:rPr>
              <a:t>Bot Builder </a:t>
            </a:r>
            <a:br>
              <a:rPr lang="en-US" sz="1176" kern="0">
                <a:solidFill>
                  <a:srgbClr val="505050"/>
                </a:solidFill>
                <a:latin typeface="+mj-lt"/>
                <a:cs typeface="Segoe UI Light" panose="020B0502040204020203" pitchFamily="34" charset="0"/>
              </a:rPr>
            </a:br>
            <a:r>
              <a:rPr lang="en-US" sz="1176" kern="0">
                <a:solidFill>
                  <a:srgbClr val="505050"/>
                </a:solidFill>
                <a:latin typeface="+mj-lt"/>
                <a:cs typeface="Segoe UI Light" panose="020B0502040204020203" pitchFamily="34" charset="0"/>
              </a:rPr>
              <a:t>SDK</a:t>
            </a:r>
          </a:p>
        </p:txBody>
      </p:sp>
      <p:sp>
        <p:nvSpPr>
          <p:cNvPr id="32" name="TextBox 31"/>
          <p:cNvSpPr txBox="1"/>
          <p:nvPr/>
        </p:nvSpPr>
        <p:spPr>
          <a:xfrm rot="2554578">
            <a:off x="2847798" y="4079163"/>
            <a:ext cx="1735538" cy="271554"/>
          </a:xfrm>
          <a:prstGeom prst="rect">
            <a:avLst/>
          </a:prstGeom>
          <a:noFill/>
        </p:spPr>
        <p:txBody>
          <a:bodyPr wrap="square" rtlCol="0">
            <a:spAutoFit/>
          </a:bodyPr>
          <a:lstStyle/>
          <a:p>
            <a:pPr defTabSz="896215">
              <a:defRPr/>
            </a:pPr>
            <a:r>
              <a:rPr lang="en-US" sz="1176" kern="0">
                <a:solidFill>
                  <a:srgbClr val="505050"/>
                </a:solidFill>
                <a:latin typeface="+mj-lt"/>
                <a:cs typeface="Segoe UI Light" panose="020B0502040204020203" pitchFamily="34" charset="0"/>
              </a:rPr>
              <a:t>API, SDK calls</a:t>
            </a:r>
          </a:p>
        </p:txBody>
      </p:sp>
      <p:cxnSp>
        <p:nvCxnSpPr>
          <p:cNvPr id="33" name="Straight Arrow Connector 32"/>
          <p:cNvCxnSpPr/>
          <p:nvPr/>
        </p:nvCxnSpPr>
        <p:spPr>
          <a:xfrm flipV="1">
            <a:off x="8813020" y="1656453"/>
            <a:ext cx="302137" cy="59858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8813021" y="2562758"/>
            <a:ext cx="342156" cy="8403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831219" y="2977934"/>
            <a:ext cx="296007" cy="36010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806319" y="3385988"/>
            <a:ext cx="348858" cy="128617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9209624" y="1243966"/>
            <a:ext cx="2075348" cy="359874"/>
            <a:chOff x="9146658" y="1243275"/>
            <a:chExt cx="2116963" cy="367090"/>
          </a:xfrm>
          <a:solidFill>
            <a:schemeClr val="accent5"/>
          </a:solidFill>
        </p:grpSpPr>
        <p:sp>
          <p:nvSpPr>
            <p:cNvPr id="38" name="Rectangle 37"/>
            <p:cNvSpPr/>
            <p:nvPr/>
          </p:nvSpPr>
          <p:spPr>
            <a:xfrm>
              <a:off x="9149797" y="1243275"/>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Web Chat</a:t>
              </a:r>
            </a:p>
          </p:txBody>
        </p:sp>
        <p:pic>
          <p:nvPicPr>
            <p:cNvPr id="39" name="Picture 38"/>
            <p:cNvPicPr>
              <a:picLocks noChangeAspect="1"/>
            </p:cNvPicPr>
            <p:nvPr/>
          </p:nvPicPr>
          <p:blipFill>
            <a:blip r:embed="rId3"/>
            <a:stretch>
              <a:fillRect/>
            </a:stretch>
          </p:blipFill>
          <p:spPr>
            <a:xfrm>
              <a:off x="9146658" y="1244605"/>
              <a:ext cx="365760" cy="365760"/>
            </a:xfrm>
            <a:prstGeom prst="rect">
              <a:avLst/>
            </a:prstGeom>
            <a:grpFill/>
            <a:ln>
              <a:noFill/>
            </a:ln>
          </p:spPr>
        </p:pic>
      </p:grpSp>
      <p:grpSp>
        <p:nvGrpSpPr>
          <p:cNvPr id="40" name="Group 39"/>
          <p:cNvGrpSpPr/>
          <p:nvPr/>
        </p:nvGrpSpPr>
        <p:grpSpPr>
          <a:xfrm>
            <a:off x="9209623" y="5370006"/>
            <a:ext cx="2072271" cy="358747"/>
            <a:chOff x="9151129" y="5503401"/>
            <a:chExt cx="2113824" cy="365941"/>
          </a:xfrm>
          <a:solidFill>
            <a:schemeClr val="accent5"/>
          </a:solidFill>
        </p:grpSpPr>
        <p:sp>
          <p:nvSpPr>
            <p:cNvPr id="41" name="Rectangle 40"/>
            <p:cNvSpPr/>
            <p:nvPr/>
          </p:nvSpPr>
          <p:spPr>
            <a:xfrm>
              <a:off x="9151129" y="5503582"/>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Direct Line</a:t>
              </a:r>
            </a:p>
          </p:txBody>
        </p:sp>
        <p:pic>
          <p:nvPicPr>
            <p:cNvPr id="42" name="Picture 41"/>
            <p:cNvPicPr>
              <a:picLocks noChangeAspect="1"/>
            </p:cNvPicPr>
            <p:nvPr/>
          </p:nvPicPr>
          <p:blipFill>
            <a:blip r:embed="rId3"/>
            <a:stretch>
              <a:fillRect/>
            </a:stretch>
          </p:blipFill>
          <p:spPr>
            <a:xfrm>
              <a:off x="9151809" y="5503401"/>
              <a:ext cx="365760" cy="365760"/>
            </a:xfrm>
            <a:prstGeom prst="rect">
              <a:avLst/>
            </a:prstGeom>
            <a:grpFill/>
            <a:ln>
              <a:noFill/>
            </a:ln>
          </p:spPr>
        </p:pic>
      </p:grpSp>
      <p:grpSp>
        <p:nvGrpSpPr>
          <p:cNvPr id="43" name="Group 42"/>
          <p:cNvGrpSpPr/>
          <p:nvPr/>
        </p:nvGrpSpPr>
        <p:grpSpPr>
          <a:xfrm>
            <a:off x="9209623" y="1703101"/>
            <a:ext cx="2072271" cy="358570"/>
            <a:chOff x="9145084" y="1800597"/>
            <a:chExt cx="2113824" cy="365760"/>
          </a:xfrm>
          <a:solidFill>
            <a:schemeClr val="accent5"/>
          </a:solidFill>
        </p:grpSpPr>
        <p:sp>
          <p:nvSpPr>
            <p:cNvPr id="44" name="Rectangle 43"/>
            <p:cNvSpPr/>
            <p:nvPr/>
          </p:nvSpPr>
          <p:spPr>
            <a:xfrm>
              <a:off x="9145084" y="1800597"/>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Email</a:t>
              </a:r>
            </a:p>
          </p:txBody>
        </p:sp>
        <p:pic>
          <p:nvPicPr>
            <p:cNvPr id="45" name="Picture 44"/>
            <p:cNvPicPr>
              <a:picLocks noChangeAspect="1"/>
            </p:cNvPicPr>
            <p:nvPr/>
          </p:nvPicPr>
          <p:blipFill>
            <a:blip r:embed="rId4"/>
            <a:stretch>
              <a:fillRect/>
            </a:stretch>
          </p:blipFill>
          <p:spPr>
            <a:xfrm>
              <a:off x="9145084" y="1800597"/>
              <a:ext cx="365760" cy="365760"/>
            </a:xfrm>
            <a:prstGeom prst="rect">
              <a:avLst/>
            </a:prstGeom>
            <a:grpFill/>
            <a:ln>
              <a:noFill/>
            </a:ln>
          </p:spPr>
        </p:pic>
      </p:grpSp>
      <p:grpSp>
        <p:nvGrpSpPr>
          <p:cNvPr id="46" name="Group 45"/>
          <p:cNvGrpSpPr/>
          <p:nvPr/>
        </p:nvGrpSpPr>
        <p:grpSpPr>
          <a:xfrm>
            <a:off x="9209623" y="2160931"/>
            <a:ext cx="2072271" cy="359172"/>
            <a:chOff x="9136040" y="2257257"/>
            <a:chExt cx="2113824" cy="366374"/>
          </a:xfrm>
          <a:solidFill>
            <a:schemeClr val="accent5"/>
          </a:solidFill>
        </p:grpSpPr>
        <p:sp>
          <p:nvSpPr>
            <p:cNvPr id="47" name="Rectangle 46"/>
            <p:cNvSpPr/>
            <p:nvPr/>
          </p:nvSpPr>
          <p:spPr>
            <a:xfrm>
              <a:off x="9136040" y="2257257"/>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Facebook</a:t>
              </a:r>
            </a:p>
          </p:txBody>
        </p:sp>
        <p:pic>
          <p:nvPicPr>
            <p:cNvPr id="48" name="Picture 47"/>
            <p:cNvPicPr>
              <a:picLocks noChangeAspect="1"/>
            </p:cNvPicPr>
            <p:nvPr/>
          </p:nvPicPr>
          <p:blipFill>
            <a:blip r:embed="rId5"/>
            <a:stretch>
              <a:fillRect/>
            </a:stretch>
          </p:blipFill>
          <p:spPr>
            <a:xfrm>
              <a:off x="9136040" y="2257871"/>
              <a:ext cx="365760" cy="365760"/>
            </a:xfrm>
            <a:prstGeom prst="rect">
              <a:avLst/>
            </a:prstGeom>
            <a:grpFill/>
            <a:ln>
              <a:noFill/>
            </a:ln>
          </p:spPr>
        </p:pic>
      </p:grpSp>
      <p:grpSp>
        <p:nvGrpSpPr>
          <p:cNvPr id="49" name="Group 48"/>
          <p:cNvGrpSpPr/>
          <p:nvPr/>
        </p:nvGrpSpPr>
        <p:grpSpPr>
          <a:xfrm>
            <a:off x="9209623" y="2619364"/>
            <a:ext cx="2072271" cy="358570"/>
            <a:chOff x="9172072" y="2722128"/>
            <a:chExt cx="2113824" cy="365760"/>
          </a:xfrm>
          <a:solidFill>
            <a:schemeClr val="accent5"/>
          </a:solidFill>
        </p:grpSpPr>
        <p:sp>
          <p:nvSpPr>
            <p:cNvPr id="50" name="Rectangle 49"/>
            <p:cNvSpPr/>
            <p:nvPr/>
          </p:nvSpPr>
          <p:spPr>
            <a:xfrm>
              <a:off x="9172072" y="2722128"/>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GroupMe</a:t>
              </a:r>
            </a:p>
          </p:txBody>
        </p:sp>
        <p:pic>
          <p:nvPicPr>
            <p:cNvPr id="51" name="Picture 50"/>
            <p:cNvPicPr>
              <a:picLocks noChangeAspect="1"/>
            </p:cNvPicPr>
            <p:nvPr/>
          </p:nvPicPr>
          <p:blipFill>
            <a:blip r:embed="rId6"/>
            <a:stretch>
              <a:fillRect/>
            </a:stretch>
          </p:blipFill>
          <p:spPr>
            <a:xfrm>
              <a:off x="9172072" y="2722128"/>
              <a:ext cx="365760" cy="365760"/>
            </a:xfrm>
            <a:prstGeom prst="rect">
              <a:avLst/>
            </a:prstGeom>
            <a:grpFill/>
            <a:ln>
              <a:noFill/>
            </a:ln>
          </p:spPr>
        </p:pic>
      </p:grpSp>
      <p:grpSp>
        <p:nvGrpSpPr>
          <p:cNvPr id="52" name="Group 51"/>
          <p:cNvGrpSpPr/>
          <p:nvPr/>
        </p:nvGrpSpPr>
        <p:grpSpPr>
          <a:xfrm>
            <a:off x="9209623" y="3077194"/>
            <a:ext cx="2073555" cy="358570"/>
            <a:chOff x="9170762" y="3168308"/>
            <a:chExt cx="2115134" cy="365760"/>
          </a:xfrm>
          <a:solidFill>
            <a:schemeClr val="accent5"/>
          </a:solidFill>
        </p:grpSpPr>
        <p:sp>
          <p:nvSpPr>
            <p:cNvPr id="53" name="Rectangle 52"/>
            <p:cNvSpPr/>
            <p:nvPr/>
          </p:nvSpPr>
          <p:spPr>
            <a:xfrm>
              <a:off x="9172072" y="3168308"/>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Kik</a:t>
              </a:r>
            </a:p>
          </p:txBody>
        </p:sp>
        <p:pic>
          <p:nvPicPr>
            <p:cNvPr id="54" name="Picture 53"/>
            <p:cNvPicPr>
              <a:picLocks noChangeAspect="1"/>
            </p:cNvPicPr>
            <p:nvPr/>
          </p:nvPicPr>
          <p:blipFill>
            <a:blip r:embed="rId7"/>
            <a:stretch>
              <a:fillRect/>
            </a:stretch>
          </p:blipFill>
          <p:spPr>
            <a:xfrm>
              <a:off x="9170762" y="3168308"/>
              <a:ext cx="365760" cy="365760"/>
            </a:xfrm>
            <a:prstGeom prst="rect">
              <a:avLst/>
            </a:prstGeom>
            <a:grpFill/>
            <a:ln>
              <a:noFill/>
            </a:ln>
          </p:spPr>
        </p:pic>
      </p:grpSp>
      <p:grpSp>
        <p:nvGrpSpPr>
          <p:cNvPr id="55" name="Group 54"/>
          <p:cNvGrpSpPr/>
          <p:nvPr/>
        </p:nvGrpSpPr>
        <p:grpSpPr>
          <a:xfrm>
            <a:off x="9209623" y="3535025"/>
            <a:ext cx="2072271" cy="359072"/>
            <a:chOff x="9151808" y="3646179"/>
            <a:chExt cx="2113824" cy="366272"/>
          </a:xfrm>
          <a:solidFill>
            <a:schemeClr val="accent5"/>
          </a:solidFill>
        </p:grpSpPr>
        <p:sp>
          <p:nvSpPr>
            <p:cNvPr id="56" name="Rectangle 55"/>
            <p:cNvSpPr/>
            <p:nvPr/>
          </p:nvSpPr>
          <p:spPr>
            <a:xfrm>
              <a:off x="9151808" y="3646691"/>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Skype</a:t>
              </a:r>
            </a:p>
          </p:txBody>
        </p:sp>
        <p:pic>
          <p:nvPicPr>
            <p:cNvPr id="57" name="Picture 56"/>
            <p:cNvPicPr>
              <a:picLocks noChangeAspect="1"/>
            </p:cNvPicPr>
            <p:nvPr/>
          </p:nvPicPr>
          <p:blipFill>
            <a:blip r:embed="rId8"/>
            <a:stretch>
              <a:fillRect/>
            </a:stretch>
          </p:blipFill>
          <p:spPr>
            <a:xfrm>
              <a:off x="9151808" y="3646179"/>
              <a:ext cx="365760" cy="365760"/>
            </a:xfrm>
            <a:prstGeom prst="rect">
              <a:avLst/>
            </a:prstGeom>
            <a:grpFill/>
            <a:ln>
              <a:noFill/>
            </a:ln>
          </p:spPr>
        </p:pic>
      </p:grpSp>
      <p:grpSp>
        <p:nvGrpSpPr>
          <p:cNvPr id="58" name="Group 57"/>
          <p:cNvGrpSpPr/>
          <p:nvPr/>
        </p:nvGrpSpPr>
        <p:grpSpPr>
          <a:xfrm>
            <a:off x="9209623" y="3993357"/>
            <a:ext cx="2072271" cy="358570"/>
            <a:chOff x="9150497" y="4108418"/>
            <a:chExt cx="2113824" cy="365760"/>
          </a:xfrm>
          <a:solidFill>
            <a:schemeClr val="accent5"/>
          </a:solidFill>
        </p:grpSpPr>
        <p:sp>
          <p:nvSpPr>
            <p:cNvPr id="59" name="Rectangle 58"/>
            <p:cNvSpPr/>
            <p:nvPr/>
          </p:nvSpPr>
          <p:spPr>
            <a:xfrm>
              <a:off x="9150497" y="4108418"/>
              <a:ext cx="2113824" cy="365760"/>
            </a:xfrm>
            <a:prstGeom prst="rect">
              <a:avLst/>
            </a:prstGeom>
            <a:grp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Slack</a:t>
              </a:r>
            </a:p>
          </p:txBody>
        </p:sp>
        <p:pic>
          <p:nvPicPr>
            <p:cNvPr id="60" name="Picture 59"/>
            <p:cNvPicPr>
              <a:picLocks noChangeAspect="1"/>
            </p:cNvPicPr>
            <p:nvPr/>
          </p:nvPicPr>
          <p:blipFill>
            <a:blip r:embed="rId9"/>
            <a:stretch>
              <a:fillRect/>
            </a:stretch>
          </p:blipFill>
          <p:spPr>
            <a:xfrm>
              <a:off x="9151808" y="4108418"/>
              <a:ext cx="365760" cy="365760"/>
            </a:xfrm>
            <a:prstGeom prst="rect">
              <a:avLst/>
            </a:prstGeom>
            <a:grpFill/>
            <a:ln>
              <a:noFill/>
            </a:ln>
          </p:spPr>
        </p:pic>
      </p:grpSp>
      <p:grpSp>
        <p:nvGrpSpPr>
          <p:cNvPr id="61" name="Group 60"/>
          <p:cNvGrpSpPr/>
          <p:nvPr/>
        </p:nvGrpSpPr>
        <p:grpSpPr>
          <a:xfrm>
            <a:off x="9209623" y="4451188"/>
            <a:ext cx="2072271" cy="359131"/>
            <a:chOff x="9165609" y="4567677"/>
            <a:chExt cx="2113824" cy="366332"/>
          </a:xfrm>
          <a:solidFill>
            <a:schemeClr val="accent5"/>
          </a:solidFill>
        </p:grpSpPr>
        <p:sp>
          <p:nvSpPr>
            <p:cNvPr id="62" name="Rectangle 61"/>
            <p:cNvSpPr/>
            <p:nvPr/>
          </p:nvSpPr>
          <p:spPr>
            <a:xfrm>
              <a:off x="9165609" y="4568249"/>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Telegram</a:t>
              </a:r>
            </a:p>
          </p:txBody>
        </p:sp>
        <p:pic>
          <p:nvPicPr>
            <p:cNvPr id="63" name="Picture 62"/>
            <p:cNvPicPr>
              <a:picLocks noChangeAspect="1"/>
            </p:cNvPicPr>
            <p:nvPr/>
          </p:nvPicPr>
          <p:blipFill>
            <a:blip r:embed="rId10"/>
            <a:stretch>
              <a:fillRect/>
            </a:stretch>
          </p:blipFill>
          <p:spPr>
            <a:xfrm>
              <a:off x="9168897" y="4567677"/>
              <a:ext cx="365760" cy="365760"/>
            </a:xfrm>
            <a:prstGeom prst="rect">
              <a:avLst/>
            </a:prstGeom>
            <a:grpFill/>
            <a:ln>
              <a:noFill/>
            </a:ln>
          </p:spPr>
        </p:pic>
      </p:grpSp>
      <p:grpSp>
        <p:nvGrpSpPr>
          <p:cNvPr id="64" name="Group 63"/>
          <p:cNvGrpSpPr/>
          <p:nvPr/>
        </p:nvGrpSpPr>
        <p:grpSpPr>
          <a:xfrm>
            <a:off x="9209623" y="4909579"/>
            <a:ext cx="2072271" cy="361166"/>
            <a:chOff x="9147045" y="5033145"/>
            <a:chExt cx="2113824" cy="368408"/>
          </a:xfrm>
          <a:solidFill>
            <a:schemeClr val="accent5"/>
          </a:solidFill>
        </p:grpSpPr>
        <p:sp>
          <p:nvSpPr>
            <p:cNvPr id="65" name="Rectangle 64"/>
            <p:cNvSpPr/>
            <p:nvPr/>
          </p:nvSpPr>
          <p:spPr>
            <a:xfrm>
              <a:off x="9147045" y="5033145"/>
              <a:ext cx="2113824" cy="36576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568" kern="0">
                  <a:solidFill>
                    <a:srgbClr val="FFFFFF"/>
                  </a:solidFill>
                  <a:latin typeface="+mj-lt"/>
                  <a:cs typeface="Segoe UI Light" panose="020B0502040204020203" pitchFamily="34" charset="0"/>
                </a:rPr>
                <a:t>Twilio (SMS)</a:t>
              </a:r>
            </a:p>
          </p:txBody>
        </p:sp>
        <p:pic>
          <p:nvPicPr>
            <p:cNvPr id="66" name="Picture 65"/>
            <p:cNvPicPr>
              <a:picLocks noChangeAspect="1"/>
            </p:cNvPicPr>
            <p:nvPr/>
          </p:nvPicPr>
          <p:blipFill>
            <a:blip r:embed="rId11"/>
            <a:stretch>
              <a:fillRect/>
            </a:stretch>
          </p:blipFill>
          <p:spPr>
            <a:xfrm>
              <a:off x="9148217" y="5035793"/>
              <a:ext cx="365760" cy="365760"/>
            </a:xfrm>
            <a:prstGeom prst="rect">
              <a:avLst/>
            </a:prstGeom>
            <a:grpFill/>
            <a:ln>
              <a:noFill/>
            </a:ln>
          </p:spPr>
        </p:pic>
      </p:grpSp>
      <p:sp>
        <p:nvSpPr>
          <p:cNvPr id="68" name="Rectangle 67"/>
          <p:cNvSpPr/>
          <p:nvPr/>
        </p:nvSpPr>
        <p:spPr>
          <a:xfrm>
            <a:off x="632179" y="3735701"/>
            <a:ext cx="2096159" cy="672151"/>
          </a:xfrm>
          <a:prstGeom prst="rect">
            <a:avLst/>
          </a:prstGeom>
          <a:solidFill>
            <a:schemeClr val="tx2"/>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65" kern="0">
                <a:solidFill>
                  <a:srgbClr val="FFFFFF"/>
                </a:solidFill>
                <a:latin typeface="+mj-lt"/>
                <a:cs typeface="Segoe UI Light" panose="020B0502040204020203" pitchFamily="34" charset="0"/>
              </a:rPr>
              <a:t>Bot Builder SDK</a:t>
            </a:r>
          </a:p>
        </p:txBody>
      </p:sp>
      <p:sp>
        <p:nvSpPr>
          <p:cNvPr id="69" name="Oval 68"/>
          <p:cNvSpPr/>
          <p:nvPr/>
        </p:nvSpPr>
        <p:spPr bwMode="auto">
          <a:xfrm>
            <a:off x="312971" y="2207598"/>
            <a:ext cx="2734406" cy="2281173"/>
          </a:xfrm>
          <a:prstGeom prst="ellipse">
            <a:avLst/>
          </a:prstGeom>
          <a:noFill/>
          <a:ln w="317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solidFill>
                <a:srgbClr val="FFFFFF"/>
              </a:solidFill>
              <a:latin typeface="+mj-lt"/>
              <a:ea typeface="Segoe UI" pitchFamily="34" charset="0"/>
              <a:cs typeface="Segoe UI" pitchFamily="34" charset="0"/>
            </a:endParaRPr>
          </a:p>
        </p:txBody>
      </p:sp>
      <p:cxnSp>
        <p:nvCxnSpPr>
          <p:cNvPr id="70" name="Straight Arrow Connector 69"/>
          <p:cNvCxnSpPr>
            <a:cxnSpLocks/>
          </p:cNvCxnSpPr>
          <p:nvPr/>
        </p:nvCxnSpPr>
        <p:spPr>
          <a:xfrm flipH="1">
            <a:off x="2197413" y="1942781"/>
            <a:ext cx="373510" cy="373510"/>
          </a:xfrm>
          <a:prstGeom prst="straightConnector1">
            <a:avLst/>
          </a:prstGeom>
          <a:ln w="28575">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41558" y="1288179"/>
            <a:ext cx="3470358" cy="615516"/>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a:solidFill>
                  <a:srgbClr val="505050"/>
                </a:solidFill>
                <a:latin typeface="+mj-lt"/>
              </a:rPr>
              <a:t>Your bot code goes here</a:t>
            </a:r>
          </a:p>
        </p:txBody>
      </p:sp>
      <p:sp>
        <p:nvSpPr>
          <p:cNvPr id="4" name="Title 3"/>
          <p:cNvSpPr>
            <a:spLocks noGrp="1"/>
          </p:cNvSpPr>
          <p:nvPr>
            <p:ph type="title"/>
          </p:nvPr>
        </p:nvSpPr>
        <p:spPr/>
        <p:txBody>
          <a:bodyPr/>
          <a:lstStyle/>
          <a:p>
            <a:r>
              <a:rPr lang="en-US"/>
              <a:t>Anatomy of a typical bot</a:t>
            </a:r>
          </a:p>
        </p:txBody>
      </p:sp>
      <p:pic>
        <p:nvPicPr>
          <p:cNvPr id="67" name="Picture 6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59574" y="6041307"/>
            <a:ext cx="369856" cy="369856"/>
          </a:xfrm>
          <a:prstGeom prst="rect">
            <a:avLst/>
          </a:prstGeom>
        </p:spPr>
      </p:pic>
      <p:pic>
        <p:nvPicPr>
          <p:cNvPr id="2" name="Picture 1"/>
          <p:cNvPicPr>
            <a:picLocks noChangeAspect="1"/>
          </p:cNvPicPr>
          <p:nvPr/>
        </p:nvPicPr>
        <p:blipFill>
          <a:blip r:embed="rId13"/>
          <a:stretch>
            <a:fillRect/>
          </a:stretch>
        </p:blipFill>
        <p:spPr>
          <a:xfrm>
            <a:off x="9596479" y="6051364"/>
            <a:ext cx="592062" cy="332578"/>
          </a:xfrm>
          <a:prstGeom prst="rect">
            <a:avLst/>
          </a:prstGeom>
          <a:noFill/>
          <a:ln>
            <a:noFill/>
          </a:ln>
        </p:spPr>
      </p:pic>
      <p:pic>
        <p:nvPicPr>
          <p:cNvPr id="3" name="Picture 2"/>
          <p:cNvPicPr>
            <a:picLocks noChangeAspect="1"/>
          </p:cNvPicPr>
          <p:nvPr/>
        </p:nvPicPr>
        <p:blipFill>
          <a:blip r:embed="rId14"/>
          <a:stretch>
            <a:fillRect/>
          </a:stretch>
        </p:blipFill>
        <p:spPr>
          <a:xfrm>
            <a:off x="10050962" y="6041308"/>
            <a:ext cx="346226" cy="346226"/>
          </a:xfrm>
          <a:prstGeom prst="rect">
            <a:avLst/>
          </a:prstGeom>
        </p:spPr>
      </p:pic>
    </p:spTree>
    <p:extLst>
      <p:ext uri="{BB962C8B-B14F-4D97-AF65-F5344CB8AC3E}">
        <p14:creationId xmlns:p14="http://schemas.microsoft.com/office/powerpoint/2010/main" val="50484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2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par>
                                <p:cTn id="43" presetID="22" presetClass="entr" presetSubtype="8"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par>
                                <p:cTn id="49" presetID="22" presetClass="entr" presetSubtype="8"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500"/>
                                        <p:tgtEl>
                                          <p:spTgt spid="3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fade">
                                      <p:cBhvr>
                                        <p:cTn id="84" dur="500"/>
                                        <p:tgtEl>
                                          <p:spTgt spid="55"/>
                                        </p:tgtEl>
                                      </p:cBhvr>
                                    </p:animEffect>
                                  </p:childTnLst>
                                </p:cTn>
                              </p:par>
                              <p:par>
                                <p:cTn id="85" presetID="10" presetClass="entr" presetSubtype="0"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par>
                                <p:cTn id="94" presetID="10" presetClass="entr" presetSubtype="0" fill="hold"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par>
                                <p:cTn id="97" presetID="10" presetClass="entr" presetSubtype="0" fill="hold"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nodeType="with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left)">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animEffect transition="in" filter="fade">
                                      <p:cBhvr>
                                        <p:cTn id="113" dur="500"/>
                                        <p:tgtEl>
                                          <p:spTgt spid="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fade">
                                      <p:cBhvr>
                                        <p:cTn id="116" dur="500"/>
                                        <p:tgtEl>
                                          <p:spTgt spid="1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fade">
                                      <p:cBhvr>
                                        <p:cTn id="119" dur="500"/>
                                        <p:tgtEl>
                                          <p:spTgt spid="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500"/>
                                        <p:tgtEl>
                                          <p:spTgt spid="1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fade">
                                      <p:cBhvr>
                                        <p:cTn id="128" dur="500"/>
                                        <p:tgtEl>
                                          <p:spTgt spid="1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
                                        </p:tgtEl>
                                        <p:attrNameLst>
                                          <p:attrName>style.visibility</p:attrName>
                                        </p:attrNameLst>
                                      </p:cBhvr>
                                      <p:to>
                                        <p:strVal val="visible"/>
                                      </p:to>
                                    </p:set>
                                    <p:animEffect transition="in" filter="fade">
                                      <p:cBhvr>
                                        <p:cTn id="131" dur="500"/>
                                        <p:tgtEl>
                                          <p:spTgt spid="1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6"/>
                                        </p:tgtEl>
                                        <p:attrNameLst>
                                          <p:attrName>style.visibility</p:attrName>
                                        </p:attrNameLst>
                                      </p:cBhvr>
                                      <p:to>
                                        <p:strVal val="visible"/>
                                      </p:to>
                                    </p:set>
                                    <p:animEffect transition="in" filter="fade">
                                      <p:cBhvr>
                                        <p:cTn id="134" dur="500"/>
                                        <p:tgtEl>
                                          <p:spTgt spid="1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8"/>
                                        </p:tgtEl>
                                        <p:attrNameLst>
                                          <p:attrName>style.visibility</p:attrName>
                                        </p:attrNameLst>
                                      </p:cBhvr>
                                      <p:to>
                                        <p:strVal val="visible"/>
                                      </p:to>
                                    </p:set>
                                    <p:animEffect transition="in" filter="fade">
                                      <p:cBhvr>
                                        <p:cTn id="137" dur="500"/>
                                        <p:tgtEl>
                                          <p:spTgt spid="1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fade">
                                      <p:cBhvr>
                                        <p:cTn id="140" dur="500"/>
                                        <p:tgtEl>
                                          <p:spTgt spid="1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fade">
                                      <p:cBhvr>
                                        <p:cTn id="143" dur="500"/>
                                        <p:tgtEl>
                                          <p:spTgt spid="32"/>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29"/>
                                        </p:tgtEl>
                                        <p:attrNameLst>
                                          <p:attrName>style.visibility</p:attrName>
                                        </p:attrNameLst>
                                      </p:cBhvr>
                                      <p:to>
                                        <p:strVal val="visible"/>
                                      </p:to>
                                    </p:set>
                                    <p:animEffect transition="in" filter="wipe(up)">
                                      <p:cBhvr>
                                        <p:cTn id="148" dur="500"/>
                                        <p:tgtEl>
                                          <p:spTgt spid="2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 grpId="0" animBg="1"/>
      <p:bldP spid="8" grpId="0" animBg="1"/>
      <p:bldP spid="9" grpId="0" animBg="1"/>
      <p:bldP spid="10" grpId="0" animBg="1"/>
      <p:bldP spid="11" grpId="0" animBg="1"/>
      <p:bldP spid="12" grpId="0" animBg="1"/>
      <p:bldP spid="13" grpId="0" animBg="1"/>
      <p:bldP spid="14" grpId="0"/>
      <p:bldP spid="15" grpId="0" animBg="1"/>
      <p:bldP spid="16" grpId="0" animBg="1"/>
      <p:bldP spid="18" grpId="0" animBg="1"/>
      <p:bldP spid="19" grpId="0"/>
      <p:bldP spid="20" grpId="0" animBg="1"/>
      <p:bldP spid="21" grpId="0"/>
      <p:bldP spid="22" grpId="0"/>
      <p:bldP spid="23" grpId="0" animBg="1"/>
      <p:bldP spid="24" grpId="0" animBg="1"/>
      <p:bldP spid="25" grpId="0" animBg="1"/>
      <p:bldP spid="30" grpId="0" animBg="1"/>
      <p:bldP spid="31" grpId="0"/>
      <p:bldP spid="32" grpId="0"/>
      <p:bldP spid="68" grpId="0" animBg="1"/>
      <p:bldP spid="69" grpId="0" animBg="1"/>
      <p:bldP spid="7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Lab 1, 1.1 &amp; 1.2 – Develop bots with Bot Builder &amp; </a:t>
            </a:r>
            <a:r>
              <a:rPr lang="en-US" err="1"/>
              <a:t>QnA</a:t>
            </a:r>
            <a:r>
              <a:rPr lang="en-US"/>
              <a:t> Maker with rich cards in .NET</a:t>
            </a:r>
            <a:endParaRPr lang="en-US" sz="4400"/>
          </a:p>
        </p:txBody>
      </p:sp>
    </p:spTree>
    <p:extLst>
      <p:ext uri="{BB962C8B-B14F-4D97-AF65-F5344CB8AC3E}">
        <p14:creationId xmlns:p14="http://schemas.microsoft.com/office/powerpoint/2010/main" val="210903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Lunch</a:t>
            </a:r>
            <a:endParaRPr lang="en-US" sz="4400"/>
          </a:p>
        </p:txBody>
      </p:sp>
    </p:spTree>
    <p:extLst>
      <p:ext uri="{BB962C8B-B14F-4D97-AF65-F5344CB8AC3E}">
        <p14:creationId xmlns:p14="http://schemas.microsoft.com/office/powerpoint/2010/main" val="301561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58EE04AE-EB9F-445D-BD52-D2DFDBE88789}"/>
              </a:ext>
            </a:extLst>
          </p:cNvPr>
          <p:cNvSpPr txBox="1">
            <a:spLocks/>
          </p:cNvSpPr>
          <p:nvPr/>
        </p:nvSpPr>
        <p:spPr>
          <a:xfrm>
            <a:off x="857573" y="1733550"/>
            <a:ext cx="2632601"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Bryan Starbuck</a:t>
            </a:r>
            <a:endParaRPr lang="en-US" dirty="0"/>
          </a:p>
        </p:txBody>
      </p:sp>
      <p:sp>
        <p:nvSpPr>
          <p:cNvPr id="3" name="Text Placeholder 15">
            <a:extLst>
              <a:ext uri="{FF2B5EF4-FFF2-40B4-BE49-F238E27FC236}">
                <a16:creationId xmlns:a16="http://schemas.microsoft.com/office/drawing/2014/main" id="{E7894713-914A-4654-9685-870015EFF691}"/>
              </a:ext>
            </a:extLst>
          </p:cNvPr>
          <p:cNvSpPr txBox="1">
            <a:spLocks/>
          </p:cNvSpPr>
          <p:nvPr/>
        </p:nvSpPr>
        <p:spPr>
          <a:xfrm>
            <a:off x="863817" y="2154237"/>
            <a:ext cx="4819228"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Senior Software Engineer</a:t>
            </a:r>
            <a:endParaRPr lang="en-US" dirty="0"/>
          </a:p>
        </p:txBody>
      </p:sp>
      <p:sp>
        <p:nvSpPr>
          <p:cNvPr id="4" name="Text Placeholder 15">
            <a:extLst>
              <a:ext uri="{FF2B5EF4-FFF2-40B4-BE49-F238E27FC236}">
                <a16:creationId xmlns:a16="http://schemas.microsoft.com/office/drawing/2014/main" id="{22FD959F-AF77-471F-8EA5-811A4DDDDD4C}"/>
              </a:ext>
            </a:extLst>
          </p:cNvPr>
          <p:cNvSpPr txBox="1">
            <a:spLocks/>
          </p:cNvSpPr>
          <p:nvPr/>
        </p:nvSpPr>
        <p:spPr>
          <a:xfrm>
            <a:off x="857573" y="2586691"/>
            <a:ext cx="5442643" cy="4206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BlueMetal, a division of Insight </a:t>
            </a:r>
          </a:p>
        </p:txBody>
      </p:sp>
    </p:spTree>
    <p:extLst>
      <p:ext uri="{BB962C8B-B14F-4D97-AF65-F5344CB8AC3E}">
        <p14:creationId xmlns:p14="http://schemas.microsoft.com/office/powerpoint/2010/main" val="676035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1782-46C2-4BE0-AF13-840BC2FC0F51}"/>
              </a:ext>
            </a:extLst>
          </p:cNvPr>
          <p:cNvSpPr>
            <a:spLocks noGrp="1"/>
          </p:cNvSpPr>
          <p:nvPr>
            <p:ph type="title"/>
          </p:nvPr>
        </p:nvSpPr>
        <p:spPr/>
        <p:txBody>
          <a:bodyPr/>
          <a:lstStyle/>
          <a:p>
            <a:r>
              <a:rPr lang="en-US"/>
              <a:t>Lunch Topics</a:t>
            </a:r>
          </a:p>
        </p:txBody>
      </p:sp>
      <p:sp>
        <p:nvSpPr>
          <p:cNvPr id="4" name="Text Placeholder 3">
            <a:extLst>
              <a:ext uri="{FF2B5EF4-FFF2-40B4-BE49-F238E27FC236}">
                <a16:creationId xmlns:a16="http://schemas.microsoft.com/office/drawing/2014/main" id="{716E27DE-4397-4312-8F7C-C2389C33E601}"/>
              </a:ext>
            </a:extLst>
          </p:cNvPr>
          <p:cNvSpPr>
            <a:spLocks noGrp="1"/>
          </p:cNvSpPr>
          <p:nvPr>
            <p:ph type="body" sz="quarter" idx="10"/>
          </p:nvPr>
        </p:nvSpPr>
        <p:spPr>
          <a:xfrm>
            <a:off x="269239" y="1189177"/>
            <a:ext cx="11653523" cy="3382529"/>
          </a:xfrm>
        </p:spPr>
        <p:txBody>
          <a:bodyPr/>
          <a:lstStyle/>
          <a:p>
            <a:pPr marL="571500" indent="-571500">
              <a:buFont typeface="Arial" panose="020B0604020202020204" pitchFamily="34" charset="0"/>
              <a:buChar char="•"/>
            </a:pPr>
            <a:r>
              <a:rPr lang="en-US">
                <a:hlinkClick r:id="rId3"/>
              </a:rPr>
              <a:t>LearnAnalytics@MS</a:t>
            </a:r>
            <a:endParaRPr lang="en-US"/>
          </a:p>
          <a:p>
            <a:pPr marL="571500" indent="-571500">
              <a:buFont typeface="Arial" panose="020B0604020202020204" pitchFamily="34" charset="0"/>
              <a:buChar char="•"/>
            </a:pPr>
            <a:r>
              <a:rPr lang="en-US">
                <a:hlinkClick r:id="rId4"/>
              </a:rPr>
              <a:t>Microsoft AI School</a:t>
            </a:r>
            <a:endParaRPr lang="en-US"/>
          </a:p>
          <a:p>
            <a:pPr marL="571500" indent="-571500">
              <a:buFont typeface="Arial" panose="020B0604020202020204" pitchFamily="34" charset="0"/>
              <a:buChar char="•"/>
            </a:pPr>
            <a:r>
              <a:rPr lang="en-US">
                <a:hlinkClick r:id="rId5"/>
              </a:rPr>
              <a:t>Bot Service Documentation</a:t>
            </a:r>
            <a:endParaRPr lang="en-US"/>
          </a:p>
          <a:p>
            <a:pPr marL="571500" indent="-571500">
              <a:buFont typeface="Arial" panose="020B0604020202020204" pitchFamily="34" charset="0"/>
              <a:buChar char="•"/>
            </a:pPr>
            <a:r>
              <a:rPr lang="en-US">
                <a:hlinkClick r:id="rId6"/>
              </a:rPr>
              <a:t>Microsoft Virtual Academy</a:t>
            </a:r>
            <a:endParaRPr lang="en-US"/>
          </a:p>
          <a:p>
            <a:pPr marL="571500" indent="-571500">
              <a:buFont typeface="Arial" panose="020B0604020202020204" pitchFamily="34" charset="0"/>
              <a:buChar char="•"/>
            </a:pPr>
            <a:r>
              <a:rPr lang="en-US"/>
              <a:t>Partner Demos</a:t>
            </a:r>
          </a:p>
        </p:txBody>
      </p:sp>
    </p:spTree>
    <p:extLst>
      <p:ext uri="{BB962C8B-B14F-4D97-AF65-F5344CB8AC3E}">
        <p14:creationId xmlns:p14="http://schemas.microsoft.com/office/powerpoint/2010/main" val="1400255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E48B-EC61-4ABB-B4DA-BBDB66E1A4F6}"/>
              </a:ext>
            </a:extLst>
          </p:cNvPr>
          <p:cNvSpPr>
            <a:spLocks noGrp="1"/>
          </p:cNvSpPr>
          <p:nvPr>
            <p:ph type="title"/>
          </p:nvPr>
        </p:nvSpPr>
        <p:spPr>
          <a:xfrm>
            <a:off x="269239" y="2108566"/>
            <a:ext cx="4531361" cy="875413"/>
          </a:xfrm>
        </p:spPr>
        <p:txBody>
          <a:bodyPr/>
          <a:lstStyle/>
          <a:p>
            <a:r>
              <a:rPr lang="en-US" sz="4613" spc="-100" dirty="0">
                <a:ln w="3175">
                  <a:noFill/>
                </a:ln>
                <a:ea typeface="+mn-ea"/>
                <a:cs typeface="Segoe UI" pitchFamily="34" charset="0"/>
              </a:rPr>
              <a:t>Interacting</a:t>
            </a:r>
            <a:r>
              <a:rPr lang="en-US" dirty="0"/>
              <a:t> with the User</a:t>
            </a:r>
          </a:p>
        </p:txBody>
      </p:sp>
    </p:spTree>
    <p:extLst>
      <p:ext uri="{BB962C8B-B14F-4D97-AF65-F5344CB8AC3E}">
        <p14:creationId xmlns:p14="http://schemas.microsoft.com/office/powerpoint/2010/main" val="229893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Dialogs are for bots like screens are for apps</a:t>
            </a:r>
          </a:p>
        </p:txBody>
      </p:sp>
      <p:pic>
        <p:nvPicPr>
          <p:cNvPr id="20" name="Picture 19" descr="A screenshot of a cell phone&#10;&#10;Description generated with very high confidence">
            <a:extLst>
              <a:ext uri="{FF2B5EF4-FFF2-40B4-BE49-F238E27FC236}">
                <a16:creationId xmlns:a16="http://schemas.microsoft.com/office/drawing/2014/main" id="{36C112C0-7FCD-4525-A17B-379674D73B8F}"/>
              </a:ext>
            </a:extLst>
          </p:cNvPr>
          <p:cNvPicPr/>
          <p:nvPr/>
        </p:nvPicPr>
        <p:blipFill rotWithShape="1">
          <a:blip r:embed="rId3">
            <a:extLst>
              <a:ext uri="{28A0092B-C50C-407E-A947-70E740481C1C}">
                <a14:useLocalDpi xmlns:a14="http://schemas.microsoft.com/office/drawing/2010/main" val="0"/>
              </a:ext>
            </a:extLst>
          </a:blip>
          <a:srcRect r="50561"/>
          <a:stretch/>
        </p:blipFill>
        <p:spPr>
          <a:xfrm>
            <a:off x="385615" y="1407230"/>
            <a:ext cx="5187199" cy="4629241"/>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CD1A6F92-149A-41A0-BB14-E14BA15A142E}"/>
              </a:ext>
            </a:extLst>
          </p:cNvPr>
          <p:cNvPicPr/>
          <p:nvPr/>
        </p:nvPicPr>
        <p:blipFill rotWithShape="1">
          <a:blip r:embed="rId3">
            <a:extLst>
              <a:ext uri="{28A0092B-C50C-407E-A947-70E740481C1C}">
                <a14:useLocalDpi xmlns:a14="http://schemas.microsoft.com/office/drawing/2010/main" val="0"/>
              </a:ext>
            </a:extLst>
          </a:blip>
          <a:srcRect l="50561"/>
          <a:stretch/>
        </p:blipFill>
        <p:spPr>
          <a:xfrm>
            <a:off x="6096000" y="1407229"/>
            <a:ext cx="5187199" cy="4629241"/>
          </a:xfrm>
          <a:prstGeom prst="rect">
            <a:avLst/>
          </a:prstGeom>
        </p:spPr>
      </p:pic>
    </p:spTree>
    <p:extLst>
      <p:ext uri="{BB962C8B-B14F-4D97-AF65-F5344CB8AC3E}">
        <p14:creationId xmlns:p14="http://schemas.microsoft.com/office/powerpoint/2010/main" val="145821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Modelling your conversation</a:t>
            </a:r>
          </a:p>
        </p:txBody>
      </p:sp>
      <p:cxnSp>
        <p:nvCxnSpPr>
          <p:cNvPr id="10" name="Straight Arrow Connector 9"/>
          <p:cNvCxnSpPr>
            <a:cxnSpLocks/>
          </p:cNvCxnSpPr>
          <p:nvPr/>
        </p:nvCxnSpPr>
        <p:spPr>
          <a:xfrm flipV="1">
            <a:off x="719220" y="1178201"/>
            <a:ext cx="0" cy="5050254"/>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rot="16200000">
            <a:off x="-2113808" y="3524522"/>
            <a:ext cx="5050255" cy="392245"/>
          </a:xfrm>
          <a:prstGeom prst="rect">
            <a:avLst/>
          </a:prstGeom>
          <a:noFill/>
        </p:spPr>
        <p:txBody>
          <a:bodyPr wrap="square" rtlCol="0">
            <a:spAutoFit/>
          </a:bodyPr>
          <a:lstStyle/>
          <a:p>
            <a:pPr algn="ctr" defTabSz="914225">
              <a:defRPr/>
            </a:pPr>
            <a:r>
              <a:rPr lang="en-GB" sz="1961">
                <a:solidFill>
                  <a:prstClr val="black"/>
                </a:solidFill>
                <a:latin typeface="+mj-lt"/>
                <a:cs typeface="Segoe UI Semilight" panose="020B0402040204020203" pitchFamily="34" charset="0"/>
              </a:rPr>
              <a:t>Flexibility</a:t>
            </a:r>
          </a:p>
        </p:txBody>
      </p:sp>
      <p:sp>
        <p:nvSpPr>
          <p:cNvPr id="37" name="TextBox 36"/>
          <p:cNvSpPr txBox="1"/>
          <p:nvPr/>
        </p:nvSpPr>
        <p:spPr>
          <a:xfrm>
            <a:off x="681126" y="6291788"/>
            <a:ext cx="11265116" cy="392245"/>
          </a:xfrm>
          <a:prstGeom prst="rect">
            <a:avLst/>
          </a:prstGeom>
          <a:noFill/>
        </p:spPr>
        <p:txBody>
          <a:bodyPr wrap="square" rtlCol="0">
            <a:spAutoFit/>
          </a:bodyPr>
          <a:lstStyle/>
          <a:p>
            <a:pPr algn="ctr" defTabSz="914225">
              <a:defRPr/>
            </a:pPr>
            <a:r>
              <a:rPr lang="en-GB" sz="1961">
                <a:solidFill>
                  <a:prstClr val="black"/>
                </a:solidFill>
                <a:latin typeface="+mj-lt"/>
                <a:cs typeface="Segoe UI Semilight" panose="020B0402040204020203" pitchFamily="34" charset="0"/>
              </a:rPr>
              <a:t>Effort to implement</a:t>
            </a:r>
          </a:p>
        </p:txBody>
      </p:sp>
      <p:cxnSp>
        <p:nvCxnSpPr>
          <p:cNvPr id="15" name="Straight Arrow Connector 14"/>
          <p:cNvCxnSpPr>
            <a:cxnSpLocks/>
          </p:cNvCxnSpPr>
          <p:nvPr/>
        </p:nvCxnSpPr>
        <p:spPr>
          <a:xfrm>
            <a:off x="681126" y="6188662"/>
            <a:ext cx="11265116"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254559" y="2088089"/>
            <a:ext cx="1592517" cy="392245"/>
            <a:chOff x="4024192" y="1957658"/>
            <a:chExt cx="1592743" cy="392301"/>
          </a:xfrm>
        </p:grpSpPr>
        <p:sp>
          <p:nvSpPr>
            <p:cNvPr id="17" name="Oval 16"/>
            <p:cNvSpPr/>
            <p:nvPr/>
          </p:nvSpPr>
          <p:spPr>
            <a:xfrm>
              <a:off x="4024192" y="2054384"/>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a:solidFill>
                  <a:prstClr val="white"/>
                </a:solidFill>
                <a:latin typeface="Segoe UI Semilight" panose="020B0402040204020203" pitchFamily="34" charset="0"/>
                <a:cs typeface="Segoe UI Semilight" panose="020B0402040204020203" pitchFamily="34" charset="0"/>
              </a:endParaRPr>
            </a:p>
          </p:txBody>
        </p:sp>
        <p:sp>
          <p:nvSpPr>
            <p:cNvPr id="19" name="TextBox 18"/>
            <p:cNvSpPr txBox="1"/>
            <p:nvPr/>
          </p:nvSpPr>
          <p:spPr>
            <a:xfrm>
              <a:off x="4288878" y="1957658"/>
              <a:ext cx="1328057" cy="392301"/>
            </a:xfrm>
            <a:prstGeom prst="rect">
              <a:avLst/>
            </a:prstGeom>
            <a:noFill/>
          </p:spPr>
          <p:txBody>
            <a:bodyPr wrap="square" rtlCol="0">
              <a:spAutoFit/>
            </a:bodyPr>
            <a:lstStyle/>
            <a:p>
              <a:pPr defTabSz="914225">
                <a:defRPr/>
              </a:pPr>
              <a:r>
                <a:rPr lang="en-GB" sz="1961">
                  <a:solidFill>
                    <a:prstClr val="black"/>
                  </a:solidFill>
                  <a:cs typeface="Segoe UI Semibold" panose="020B0702040204020203" pitchFamily="34" charset="0"/>
                </a:rPr>
                <a:t>Dialogs</a:t>
              </a:r>
            </a:p>
          </p:txBody>
        </p:sp>
      </p:grpSp>
      <p:grpSp>
        <p:nvGrpSpPr>
          <p:cNvPr id="22" name="Group 21"/>
          <p:cNvGrpSpPr/>
          <p:nvPr/>
        </p:nvGrpSpPr>
        <p:grpSpPr>
          <a:xfrm>
            <a:off x="2550375" y="3751128"/>
            <a:ext cx="1538829" cy="392245"/>
            <a:chOff x="2602966" y="3958975"/>
            <a:chExt cx="1539048" cy="392301"/>
          </a:xfrm>
        </p:grpSpPr>
        <p:sp>
          <p:nvSpPr>
            <p:cNvPr id="50" name="Oval 49"/>
            <p:cNvSpPr/>
            <p:nvPr/>
          </p:nvSpPr>
          <p:spPr>
            <a:xfrm>
              <a:off x="2602966" y="4044699"/>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a:solidFill>
                  <a:prstClr val="white"/>
                </a:solidFill>
                <a:latin typeface="Segoe UI Semilight" panose="020B0402040204020203" pitchFamily="34" charset="0"/>
                <a:cs typeface="Segoe UI Semilight" panose="020B0402040204020203" pitchFamily="34" charset="0"/>
              </a:endParaRPr>
            </a:p>
          </p:txBody>
        </p:sp>
        <p:sp>
          <p:nvSpPr>
            <p:cNvPr id="51" name="TextBox 50"/>
            <p:cNvSpPr txBox="1"/>
            <p:nvPr/>
          </p:nvSpPr>
          <p:spPr>
            <a:xfrm>
              <a:off x="2813957" y="3958975"/>
              <a:ext cx="1328057" cy="392301"/>
            </a:xfrm>
            <a:prstGeom prst="rect">
              <a:avLst/>
            </a:prstGeom>
            <a:noFill/>
          </p:spPr>
          <p:txBody>
            <a:bodyPr wrap="square" rtlCol="0">
              <a:spAutoFit/>
            </a:bodyPr>
            <a:lstStyle/>
            <a:p>
              <a:pPr defTabSz="914225">
                <a:defRPr/>
              </a:pPr>
              <a:r>
                <a:rPr lang="en-GB" sz="1961" err="1">
                  <a:solidFill>
                    <a:prstClr val="black"/>
                  </a:solidFill>
                  <a:cs typeface="Segoe UI Semibold" panose="020B0702040204020203" pitchFamily="34" charset="0"/>
                </a:rPr>
                <a:t>FormFlow</a:t>
              </a:r>
              <a:endParaRPr lang="en-GB" sz="1961">
                <a:solidFill>
                  <a:prstClr val="black"/>
                </a:solidFill>
                <a:cs typeface="Segoe UI Semibold" panose="020B0702040204020203" pitchFamily="34" charset="0"/>
              </a:endParaRPr>
            </a:p>
          </p:txBody>
        </p:sp>
      </p:grpSp>
      <p:grpSp>
        <p:nvGrpSpPr>
          <p:cNvPr id="21" name="Group 20"/>
          <p:cNvGrpSpPr/>
          <p:nvPr/>
        </p:nvGrpSpPr>
        <p:grpSpPr>
          <a:xfrm>
            <a:off x="888586" y="5631443"/>
            <a:ext cx="1566020" cy="392245"/>
            <a:chOff x="887847" y="5798262"/>
            <a:chExt cx="1566243" cy="392301"/>
          </a:xfrm>
        </p:grpSpPr>
        <p:sp>
          <p:nvSpPr>
            <p:cNvPr id="53" name="Oval 52"/>
            <p:cNvSpPr/>
            <p:nvPr/>
          </p:nvSpPr>
          <p:spPr>
            <a:xfrm>
              <a:off x="887847" y="5892113"/>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a:solidFill>
                  <a:prstClr val="white"/>
                </a:solidFill>
                <a:latin typeface="Segoe UI Semilight" panose="020B0402040204020203" pitchFamily="34" charset="0"/>
                <a:cs typeface="Segoe UI Semilight" panose="020B0402040204020203" pitchFamily="34" charset="0"/>
              </a:endParaRPr>
            </a:p>
          </p:txBody>
        </p:sp>
        <p:sp>
          <p:nvSpPr>
            <p:cNvPr id="54" name="TextBox 53"/>
            <p:cNvSpPr txBox="1"/>
            <p:nvPr/>
          </p:nvSpPr>
          <p:spPr>
            <a:xfrm>
              <a:off x="1126033" y="5798262"/>
              <a:ext cx="1328057" cy="392301"/>
            </a:xfrm>
            <a:prstGeom prst="rect">
              <a:avLst/>
            </a:prstGeom>
            <a:noFill/>
          </p:spPr>
          <p:txBody>
            <a:bodyPr wrap="square" rtlCol="0">
              <a:spAutoFit/>
            </a:bodyPr>
            <a:lstStyle/>
            <a:p>
              <a:pPr defTabSz="914225">
                <a:defRPr/>
              </a:pPr>
              <a:r>
                <a:rPr lang="en-GB" sz="1961" err="1">
                  <a:solidFill>
                    <a:prstClr val="black"/>
                  </a:solidFill>
                  <a:cs typeface="Segoe UI Semibold" panose="020B0702040204020203" pitchFamily="34" charset="0"/>
                </a:rPr>
                <a:t>QnA</a:t>
              </a:r>
              <a:endParaRPr lang="en-GB" sz="1961">
                <a:solidFill>
                  <a:prstClr val="black"/>
                </a:solidFill>
                <a:cs typeface="Segoe UI Semibold" panose="020B0702040204020203" pitchFamily="34" charset="0"/>
              </a:endParaRPr>
            </a:p>
          </p:txBody>
        </p:sp>
      </p:grpSp>
      <p:grpSp>
        <p:nvGrpSpPr>
          <p:cNvPr id="23" name="Group 22"/>
          <p:cNvGrpSpPr/>
          <p:nvPr/>
        </p:nvGrpSpPr>
        <p:grpSpPr>
          <a:xfrm>
            <a:off x="9469635" y="1616075"/>
            <a:ext cx="1592852" cy="392245"/>
            <a:chOff x="10408023" y="1372853"/>
            <a:chExt cx="1593078" cy="392301"/>
          </a:xfrm>
        </p:grpSpPr>
        <p:sp>
          <p:nvSpPr>
            <p:cNvPr id="55" name="Oval 54"/>
            <p:cNvSpPr/>
            <p:nvPr/>
          </p:nvSpPr>
          <p:spPr>
            <a:xfrm>
              <a:off x="10408023" y="1463509"/>
              <a:ext cx="210991" cy="21099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sz="1400">
                <a:solidFill>
                  <a:prstClr val="white"/>
                </a:solidFill>
                <a:latin typeface="Segoe UI Semilight" panose="020B0402040204020203" pitchFamily="34" charset="0"/>
                <a:cs typeface="Segoe UI Semilight" panose="020B0402040204020203" pitchFamily="34" charset="0"/>
              </a:endParaRPr>
            </a:p>
          </p:txBody>
        </p:sp>
        <p:sp>
          <p:nvSpPr>
            <p:cNvPr id="56" name="TextBox 55"/>
            <p:cNvSpPr txBox="1"/>
            <p:nvPr/>
          </p:nvSpPr>
          <p:spPr>
            <a:xfrm>
              <a:off x="10673044" y="1372853"/>
              <a:ext cx="1328057" cy="392301"/>
            </a:xfrm>
            <a:prstGeom prst="rect">
              <a:avLst/>
            </a:prstGeom>
            <a:noFill/>
          </p:spPr>
          <p:txBody>
            <a:bodyPr wrap="square" rtlCol="0">
              <a:spAutoFit/>
            </a:bodyPr>
            <a:lstStyle/>
            <a:p>
              <a:pPr defTabSz="914225">
                <a:defRPr/>
              </a:pPr>
              <a:r>
                <a:rPr lang="en-GB" sz="1961">
                  <a:solidFill>
                    <a:prstClr val="black"/>
                  </a:solidFill>
                  <a:cs typeface="Segoe UI Semibold" panose="020B0702040204020203" pitchFamily="34" charset="0"/>
                </a:rPr>
                <a:t>Bespoke</a:t>
              </a:r>
            </a:p>
          </p:txBody>
        </p:sp>
      </p:grpSp>
      <p:pic>
        <p:nvPicPr>
          <p:cNvPr id="57" name="Picture 56"/>
          <p:cNvPicPr>
            <a:picLocks noChangeAspect="1"/>
          </p:cNvPicPr>
          <p:nvPr/>
        </p:nvPicPr>
        <p:blipFill>
          <a:blip r:embed="rId3"/>
          <a:stretch>
            <a:fillRect/>
          </a:stretch>
        </p:blipFill>
        <p:spPr>
          <a:xfrm rot="5400000">
            <a:off x="9394296" y="3050568"/>
            <a:ext cx="6994168" cy="894007"/>
          </a:xfrm>
          <a:prstGeom prst="rect">
            <a:avLst/>
          </a:prstGeom>
        </p:spPr>
      </p:pic>
      <p:sp>
        <p:nvSpPr>
          <p:cNvPr id="27" name="TextBox 26"/>
          <p:cNvSpPr txBox="1"/>
          <p:nvPr/>
        </p:nvSpPr>
        <p:spPr>
          <a:xfrm>
            <a:off x="856821" y="4928190"/>
            <a:ext cx="2866731" cy="693970"/>
          </a:xfrm>
          <a:prstGeom prst="rect">
            <a:avLst/>
          </a:prstGeom>
          <a:noFill/>
        </p:spPr>
        <p:txBody>
          <a:bodyPr wrap="square" rtlCol="0">
            <a:spAutoFit/>
          </a:bodyPr>
          <a:lstStyle/>
          <a:p>
            <a:pPr defTabSz="914225">
              <a:defRPr/>
            </a:pPr>
            <a:r>
              <a:rPr lang="en-GB" sz="1961">
                <a:solidFill>
                  <a:prstClr val="black"/>
                </a:solidFill>
                <a:latin typeface="+mj-lt"/>
                <a:cs typeface="Segoe UI Semilight" panose="020B0402040204020203" pitchFamily="34" charset="0"/>
              </a:rPr>
              <a:t>FAQs,</a:t>
            </a:r>
          </a:p>
          <a:p>
            <a:pPr defTabSz="914225">
              <a:defRPr/>
            </a:pPr>
            <a:r>
              <a:rPr lang="en-GB" sz="1961">
                <a:solidFill>
                  <a:prstClr val="black"/>
                </a:solidFill>
                <a:latin typeface="+mj-lt"/>
                <a:cs typeface="Segoe UI Semilight" panose="020B0402040204020203" pitchFamily="34" charset="0"/>
              </a:rPr>
              <a:t>command &amp; control</a:t>
            </a:r>
          </a:p>
        </p:txBody>
      </p:sp>
      <p:sp>
        <p:nvSpPr>
          <p:cNvPr id="64" name="TextBox 63"/>
          <p:cNvSpPr txBox="1"/>
          <p:nvPr/>
        </p:nvSpPr>
        <p:spPr>
          <a:xfrm>
            <a:off x="2454606" y="3054632"/>
            <a:ext cx="2866731" cy="693970"/>
          </a:xfrm>
          <a:prstGeom prst="rect">
            <a:avLst/>
          </a:prstGeom>
          <a:noFill/>
        </p:spPr>
        <p:txBody>
          <a:bodyPr wrap="square" rtlCol="0">
            <a:spAutoFit/>
          </a:bodyPr>
          <a:lstStyle/>
          <a:p>
            <a:pPr defTabSz="914225">
              <a:defRPr/>
            </a:pPr>
            <a:r>
              <a:rPr lang="en-GB" sz="1961">
                <a:solidFill>
                  <a:prstClr val="black"/>
                </a:solidFill>
                <a:latin typeface="+mj-lt"/>
                <a:cs typeface="Segoe UI Semilight" panose="020B0402040204020203" pitchFamily="34" charset="0"/>
              </a:rPr>
              <a:t>Data capture,</a:t>
            </a:r>
          </a:p>
          <a:p>
            <a:pPr defTabSz="914225">
              <a:defRPr/>
            </a:pPr>
            <a:r>
              <a:rPr lang="en-GB" sz="1961">
                <a:solidFill>
                  <a:prstClr val="black"/>
                </a:solidFill>
                <a:latin typeface="+mj-lt"/>
                <a:cs typeface="Segoe UI Semilight" panose="020B0402040204020203" pitchFamily="34" charset="0"/>
              </a:rPr>
              <a:t>“Web forms” scenarios</a:t>
            </a:r>
          </a:p>
        </p:txBody>
      </p:sp>
      <p:sp>
        <p:nvSpPr>
          <p:cNvPr id="65" name="TextBox 64"/>
          <p:cNvSpPr txBox="1"/>
          <p:nvPr/>
        </p:nvSpPr>
        <p:spPr>
          <a:xfrm>
            <a:off x="4151548" y="1392257"/>
            <a:ext cx="3131091" cy="695832"/>
          </a:xfrm>
          <a:prstGeom prst="rect">
            <a:avLst/>
          </a:prstGeom>
          <a:noFill/>
        </p:spPr>
        <p:txBody>
          <a:bodyPr wrap="square" rtlCol="0">
            <a:spAutoFit/>
          </a:bodyPr>
          <a:lstStyle/>
          <a:p>
            <a:pPr defTabSz="914225">
              <a:defRPr/>
            </a:pPr>
            <a:r>
              <a:rPr lang="en-GB" sz="1961">
                <a:solidFill>
                  <a:prstClr val="black"/>
                </a:solidFill>
                <a:latin typeface="+mj-lt"/>
                <a:cs typeface="Segoe UI Semilight" panose="020B0402040204020203" pitchFamily="34" charset="0"/>
              </a:rPr>
              <a:t>Multi layered </a:t>
            </a:r>
          </a:p>
          <a:p>
            <a:pPr defTabSz="914225">
              <a:defRPr/>
            </a:pPr>
            <a:r>
              <a:rPr lang="en-GB" sz="1961">
                <a:solidFill>
                  <a:prstClr val="black"/>
                </a:solidFill>
                <a:latin typeface="+mj-lt"/>
                <a:cs typeface="Segoe UI Semilight" panose="020B0402040204020203" pitchFamily="34" charset="0"/>
              </a:rPr>
              <a:t>conversations</a:t>
            </a:r>
          </a:p>
        </p:txBody>
      </p:sp>
      <p:sp>
        <p:nvSpPr>
          <p:cNvPr id="66" name="TextBox 65"/>
          <p:cNvSpPr txBox="1"/>
          <p:nvPr/>
        </p:nvSpPr>
        <p:spPr>
          <a:xfrm>
            <a:off x="9382415" y="876390"/>
            <a:ext cx="2866731" cy="693970"/>
          </a:xfrm>
          <a:prstGeom prst="rect">
            <a:avLst/>
          </a:prstGeom>
          <a:noFill/>
        </p:spPr>
        <p:txBody>
          <a:bodyPr wrap="square" rtlCol="0">
            <a:spAutoFit/>
          </a:bodyPr>
          <a:lstStyle/>
          <a:p>
            <a:pPr defTabSz="914225">
              <a:defRPr/>
            </a:pPr>
            <a:r>
              <a:rPr lang="en-GB" sz="1961">
                <a:solidFill>
                  <a:prstClr val="black"/>
                </a:solidFill>
                <a:latin typeface="+mj-lt"/>
                <a:cs typeface="Segoe UI Semilight" panose="020B0402040204020203" pitchFamily="34" charset="0"/>
              </a:rPr>
              <a:t>Roll your own state management etc.</a:t>
            </a:r>
          </a:p>
        </p:txBody>
      </p:sp>
      <p:sp>
        <p:nvSpPr>
          <p:cNvPr id="4" name="Rectangle 3"/>
          <p:cNvSpPr/>
          <p:nvPr/>
        </p:nvSpPr>
        <p:spPr>
          <a:xfrm>
            <a:off x="788992" y="4841890"/>
            <a:ext cx="2592323" cy="126262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GB">
              <a:solidFill>
                <a:prstClr val="white"/>
              </a:solidFill>
              <a:latin typeface="Calibri" panose="020F0502020204030204"/>
            </a:endParaRPr>
          </a:p>
        </p:txBody>
      </p:sp>
    </p:spTree>
    <p:extLst>
      <p:ext uri="{BB962C8B-B14F-4D97-AF65-F5344CB8AC3E}">
        <p14:creationId xmlns:p14="http://schemas.microsoft.com/office/powerpoint/2010/main" val="128808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0-#ppt_w/2"/>
                                          </p:val>
                                        </p:tav>
                                        <p:tav tm="100000">
                                          <p:val>
                                            <p:strVal val="#ppt_x"/>
                                          </p:val>
                                        </p:tav>
                                      </p:tavLst>
                                    </p:anim>
                                    <p:anim calcmode="lin" valueType="num">
                                      <p:cBhvr additive="base">
                                        <p:cTn id="20" dur="500" fill="hold"/>
                                        <p:tgtEl>
                                          <p:spTgt spid="37"/>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1" nodeType="clickEffect">
                                  <p:stCondLst>
                                    <p:cond delay="0"/>
                                  </p:stCondLst>
                                  <p:childTnLst>
                                    <p:animMotion origin="layout" path="M 7.27598E-7 -2.72356E-6 L 0.13441 -0.27054 " pathEditMode="relative" rAng="0" ptsTypes="AA">
                                      <p:cBhvr>
                                        <p:cTn id="57" dur="2000" fill="hold"/>
                                        <p:tgtEl>
                                          <p:spTgt spid="4"/>
                                        </p:tgtEl>
                                        <p:attrNameLst>
                                          <p:attrName>ppt_x</p:attrName>
                                          <p:attrName>ppt_y</p:attrName>
                                        </p:attrNameLst>
                                      </p:cBhvr>
                                      <p:rCtr x="6714" y="-13527"/>
                                    </p:animMotion>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2" nodeType="clickEffect">
                                  <p:stCondLst>
                                    <p:cond delay="0"/>
                                  </p:stCondLst>
                                  <p:childTnLst>
                                    <p:animMotion origin="layout" path="M 0.13438 -0.27061 L 0.26993 -0.50811 " pathEditMode="relative" rAng="0" ptsTypes="AA">
                                      <p:cBhvr>
                                        <p:cTn id="61" dur="2000" fill="hold"/>
                                        <p:tgtEl>
                                          <p:spTgt spid="4"/>
                                        </p:tgtEl>
                                        <p:attrNameLst>
                                          <p:attrName>ppt_x</p:attrName>
                                          <p:attrName>ppt_y</p:attrName>
                                        </p:attrNameLst>
                                      </p:cBhvr>
                                      <p:rCtr x="6771" y="-11875"/>
                                    </p:animMotion>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3" nodeType="clickEffect">
                                  <p:stCondLst>
                                    <p:cond delay="0"/>
                                  </p:stCondLst>
                                  <p:childTnLst>
                                    <p:animMotion origin="layout" path="M 0.26993 -0.50811 L 0.69987 -0.57732 " pathEditMode="relative" rAng="0" ptsTypes="AA">
                                      <p:cBhvr>
                                        <p:cTn id="65" dur="2000" fill="hold"/>
                                        <p:tgtEl>
                                          <p:spTgt spid="4"/>
                                        </p:tgtEl>
                                        <p:attrNameLst>
                                          <p:attrName>ppt_x</p:attrName>
                                          <p:attrName>ppt_y</p:attrName>
                                        </p:attrNameLst>
                                      </p:cBhvr>
                                      <p:rCtr x="21497"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7" grpId="0"/>
      <p:bldP spid="27" grpId="0"/>
      <p:bldP spid="64" grpId="0"/>
      <p:bldP spid="65" grpId="0"/>
      <p:bldP spid="66" grpId="0"/>
      <p:bldP spid="4" grpId="0" animBg="1"/>
      <p:bldP spid="4" grpId="1" animBg="1"/>
      <p:bldP spid="4" grpId="2" animBg="1"/>
      <p:bldP spid="4"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5891935" cy="4512004"/>
          </a:xfrm>
        </p:spPr>
        <p:txBody>
          <a:bodyPr/>
          <a:lstStyle/>
          <a:p>
            <a:r>
              <a:rPr lang="en-US" sz="2800">
                <a:solidFill>
                  <a:schemeClr val="tx1"/>
                </a:solidFill>
                <a:latin typeface="Segoe UI Light" panose="020B0502040204020203" pitchFamily="34" charset="0"/>
                <a:cs typeface="Segoe UI Light" panose="020B0502040204020203" pitchFamily="34" charset="0"/>
              </a:rPr>
              <a:t>Best approach for guided interactions</a:t>
            </a:r>
          </a:p>
          <a:p>
            <a:endParaRPr lang="en-US" sz="2800">
              <a:solidFill>
                <a:schemeClr val="tx1"/>
              </a:solidFill>
              <a:latin typeface="Segoe UI Light" panose="020B0502040204020203" pitchFamily="34" charset="0"/>
              <a:cs typeface="Segoe UI Light" panose="020B0502040204020203" pitchFamily="34" charset="0"/>
            </a:endParaRPr>
          </a:p>
          <a:p>
            <a:r>
              <a:rPr lang="en-US" sz="2800">
                <a:solidFill>
                  <a:schemeClr val="tx1"/>
                </a:solidFill>
                <a:latin typeface="Segoe UI Light" panose="020B0502040204020203" pitchFamily="34" charset="0"/>
                <a:cs typeface="Segoe UI Light" panose="020B0502040204020203" pitchFamily="34" charset="0"/>
              </a:rPr>
              <a:t>Define a serializable model</a:t>
            </a:r>
          </a:p>
          <a:p>
            <a:endParaRPr lang="en-US" sz="2800">
              <a:solidFill>
                <a:schemeClr val="tx1"/>
              </a:solidFill>
              <a:latin typeface="Segoe UI Light" panose="020B0502040204020203" pitchFamily="34" charset="0"/>
              <a:cs typeface="Segoe UI Light" panose="020B0502040204020203" pitchFamily="34" charset="0"/>
            </a:endParaRPr>
          </a:p>
          <a:p>
            <a:r>
              <a:rPr lang="en-US" sz="2800">
                <a:solidFill>
                  <a:schemeClr val="tx1"/>
                </a:solidFill>
                <a:latin typeface="Segoe UI Light" panose="020B0502040204020203" pitchFamily="34" charset="0"/>
                <a:cs typeface="Segoe UI Light" panose="020B0502040204020203" pitchFamily="34" charset="0"/>
              </a:rPr>
              <a:t>SDK handles collecting, binding, and flow operations (like quit)</a:t>
            </a:r>
          </a:p>
          <a:p>
            <a:pPr marL="329549" lvl="1" indent="0">
              <a:buNone/>
            </a:pPr>
            <a:endParaRPr lang="en-US" sz="2400">
              <a:solidFill>
                <a:schemeClr val="tx1"/>
              </a:solidFill>
              <a:latin typeface="Segoe UI Light" panose="020B0502040204020203" pitchFamily="34" charset="0"/>
              <a:cs typeface="Segoe UI Light" panose="020B0502040204020203" pitchFamily="34" charset="0"/>
            </a:endParaRPr>
          </a:p>
          <a:p>
            <a:r>
              <a:rPr lang="en-US" sz="2800">
                <a:solidFill>
                  <a:schemeClr val="tx1"/>
                </a:solidFill>
                <a:latin typeface="Segoe UI Light" panose="020B0502040204020203" pitchFamily="34" charset="0"/>
                <a:cs typeface="Segoe UI Light" panose="020B0502040204020203" pitchFamily="34" charset="0"/>
              </a:rPr>
              <a:t>Extended via declarative attributes or via code</a:t>
            </a: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Forms are data binding for bots</a:t>
            </a:r>
            <a:endParaRPr lang="en-US"/>
          </a:p>
        </p:txBody>
      </p:sp>
      <p:pic>
        <p:nvPicPr>
          <p:cNvPr id="4" name="Picture 3">
            <a:extLst>
              <a:ext uri="{FF2B5EF4-FFF2-40B4-BE49-F238E27FC236}">
                <a16:creationId xmlns:a16="http://schemas.microsoft.com/office/drawing/2014/main" id="{D0B73F9A-0174-4AAE-B8A0-4D890C67274F}"/>
              </a:ext>
            </a:extLst>
          </p:cNvPr>
          <p:cNvPicPr>
            <a:picLocks noChangeAspect="1"/>
          </p:cNvPicPr>
          <p:nvPr/>
        </p:nvPicPr>
        <p:blipFill>
          <a:blip r:embed="rId3"/>
          <a:stretch>
            <a:fillRect/>
          </a:stretch>
        </p:blipFill>
        <p:spPr>
          <a:xfrm>
            <a:off x="6161177" y="1187963"/>
            <a:ext cx="5763904" cy="3193514"/>
          </a:xfrm>
          <a:prstGeom prst="rect">
            <a:avLst/>
          </a:prstGeom>
        </p:spPr>
      </p:pic>
      <p:pic>
        <p:nvPicPr>
          <p:cNvPr id="5" name="Picture 4">
            <a:extLst>
              <a:ext uri="{FF2B5EF4-FFF2-40B4-BE49-F238E27FC236}">
                <a16:creationId xmlns:a16="http://schemas.microsoft.com/office/drawing/2014/main" id="{FE0482B8-1FEB-4065-B628-FEDA73EA86BD}"/>
              </a:ext>
            </a:extLst>
          </p:cNvPr>
          <p:cNvPicPr>
            <a:picLocks noChangeAspect="1"/>
          </p:cNvPicPr>
          <p:nvPr/>
        </p:nvPicPr>
        <p:blipFill>
          <a:blip r:embed="rId4"/>
          <a:stretch>
            <a:fillRect/>
          </a:stretch>
        </p:blipFill>
        <p:spPr>
          <a:xfrm>
            <a:off x="6161178" y="4482661"/>
            <a:ext cx="5763234" cy="940936"/>
          </a:xfrm>
          <a:prstGeom prst="rect">
            <a:avLst/>
          </a:prstGeom>
        </p:spPr>
      </p:pic>
      <p:pic>
        <p:nvPicPr>
          <p:cNvPr id="7" name="Picture 6">
            <a:extLst>
              <a:ext uri="{FF2B5EF4-FFF2-40B4-BE49-F238E27FC236}">
                <a16:creationId xmlns:a16="http://schemas.microsoft.com/office/drawing/2014/main" id="{1B367EB8-4A9B-44C8-AE5A-B44DCD099BC4}"/>
              </a:ext>
            </a:extLst>
          </p:cNvPr>
          <p:cNvPicPr>
            <a:picLocks noChangeAspect="1"/>
          </p:cNvPicPr>
          <p:nvPr/>
        </p:nvPicPr>
        <p:blipFill rotWithShape="1">
          <a:blip r:embed="rId5"/>
          <a:srcRect b="35696"/>
          <a:stretch/>
        </p:blipFill>
        <p:spPr>
          <a:xfrm>
            <a:off x="6161178" y="5524782"/>
            <a:ext cx="5763234" cy="1016806"/>
          </a:xfrm>
          <a:prstGeom prst="rect">
            <a:avLst/>
          </a:prstGeom>
        </p:spPr>
      </p:pic>
    </p:spTree>
    <p:extLst>
      <p:ext uri="{BB962C8B-B14F-4D97-AF65-F5344CB8AC3E}">
        <p14:creationId xmlns:p14="http://schemas.microsoft.com/office/powerpoint/2010/main" val="25639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1000"/>
                                        <p:tgtEl>
                                          <p:spTgt spid="6">
                                            <p:txEl>
                                              <p:pRg st="6" end="6"/>
                                            </p:txEl>
                                          </p:spTgt>
                                        </p:tgtEl>
                                      </p:cBhvr>
                                    </p:animEffect>
                                    <p:anim calcmode="lin" valueType="num">
                                      <p:cBhvr>
                                        <p:cTn id="26"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Multi layered conversation</a:t>
            </a:r>
            <a:endParaRPr lang="en-US"/>
          </a:p>
        </p:txBody>
      </p:sp>
    </p:spTree>
    <p:extLst>
      <p:ext uri="{BB962C8B-B14F-4D97-AF65-F5344CB8AC3E}">
        <p14:creationId xmlns:p14="http://schemas.microsoft.com/office/powerpoint/2010/main" val="1410827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5" y="487"/>
            <a:ext cx="12190271" cy="6857027"/>
          </a:xfrm>
          <a:prstGeom prst="rect">
            <a:avLst/>
          </a:prstGeom>
        </p:spPr>
      </p:pic>
      <p:pic>
        <p:nvPicPr>
          <p:cNvPr id="5" name="Picture 4"/>
          <p:cNvPicPr>
            <a:picLocks noChangeAspect="1"/>
          </p:cNvPicPr>
          <p:nvPr/>
        </p:nvPicPr>
        <p:blipFill>
          <a:blip r:embed="rId4"/>
          <a:stretch>
            <a:fillRect/>
          </a:stretch>
        </p:blipFill>
        <p:spPr>
          <a:xfrm rot="5400000">
            <a:off x="9394296" y="3050568"/>
            <a:ext cx="6994168" cy="894007"/>
          </a:xfrm>
          <a:prstGeom prst="rect">
            <a:avLst/>
          </a:prstGeom>
        </p:spPr>
      </p:pic>
    </p:spTree>
    <p:extLst>
      <p:ext uri="{BB962C8B-B14F-4D97-AF65-F5344CB8AC3E}">
        <p14:creationId xmlns:p14="http://schemas.microsoft.com/office/powerpoint/2010/main" val="79318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78952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85582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3445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215" name="Text Placeholder 1">
            <a:extLst>
              <a:ext uri="{FF2B5EF4-FFF2-40B4-BE49-F238E27FC236}">
                <a16:creationId xmlns:a16="http://schemas.microsoft.com/office/drawing/2014/main" id="{BE22FC16-A4F1-4D12-BD8F-B7575EFACD9E}"/>
              </a:ext>
            </a:extLst>
          </p:cNvPr>
          <p:cNvSpPr txBox="1">
            <a:spLocks/>
          </p:cNvSpPr>
          <p:nvPr/>
        </p:nvSpPr>
        <p:spPr>
          <a:xfrm>
            <a:off x="350898" y="1563783"/>
            <a:ext cx="3136434" cy="55532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b="1" dirty="0" smtClean="0">
                <a:gradFill>
                  <a:gsLst>
                    <a:gs pos="1250">
                      <a:schemeClr val="tx2"/>
                    </a:gs>
                    <a:gs pos="100000">
                      <a:schemeClr val="tx2"/>
                    </a:gs>
                  </a:gsLst>
                  <a:lin ang="5400000" scaled="0"/>
                </a:gradFill>
                <a:cs typeface="Segoe UI" panose="020B0502040204020203" pitchFamily="34" charset="0"/>
              </a:rPr>
              <a:t>Bryan Starbuck</a:t>
            </a:r>
            <a:endParaRPr lang="en-US" sz="2000" dirty="0"/>
          </a:p>
        </p:txBody>
      </p:sp>
      <p:sp>
        <p:nvSpPr>
          <p:cNvPr id="6" name="Rectangle 5">
            <a:extLst>
              <a:ext uri="{FF2B5EF4-FFF2-40B4-BE49-F238E27FC236}">
                <a16:creationId xmlns:a16="http://schemas.microsoft.com/office/drawing/2014/main" id="{9E829FD2-13A9-4D36-8D47-E5F54BC2A61F}"/>
              </a:ext>
            </a:extLst>
          </p:cNvPr>
          <p:cNvSpPr/>
          <p:nvPr/>
        </p:nvSpPr>
        <p:spPr>
          <a:xfrm>
            <a:off x="948988" y="2119112"/>
            <a:ext cx="4704837" cy="1077218"/>
          </a:xfrm>
          <a:prstGeom prst="rect">
            <a:avLst/>
          </a:prstGeom>
        </p:spPr>
        <p:txBody>
          <a:bodyPr wrap="square">
            <a:spAutoFit/>
          </a:bodyPr>
          <a:lstStyle/>
          <a:p>
            <a:pPr marL="285750" indent="-285750">
              <a:spcAft>
                <a:spcPts val="600"/>
              </a:spcAft>
              <a:buFont typeface="Arial" panose="020B0604020202020204" pitchFamily="34" charset="0"/>
              <a:buChar char="•"/>
              <a:tabLst>
                <a:tab pos="1120483" algn="l"/>
              </a:tabLst>
            </a:pPr>
            <a:r>
              <a:rPr lang="en-US" dirty="0" smtClean="0"/>
              <a:t>Senior Software Engineer</a:t>
            </a:r>
            <a:endParaRPr lang="en-US" dirty="0"/>
          </a:p>
          <a:p>
            <a:pPr marL="285750" indent="-285750">
              <a:spcAft>
                <a:spcPts val="600"/>
              </a:spcAft>
              <a:buFont typeface="Arial" panose="020B0604020202020204" pitchFamily="34" charset="0"/>
              <a:buChar char="•"/>
              <a:tabLst>
                <a:tab pos="1120483" algn="l"/>
              </a:tabLst>
            </a:pPr>
            <a:r>
              <a:rPr lang="en-US" dirty="0" smtClean="0"/>
              <a:t>Specialize in IoT </a:t>
            </a:r>
            <a:endParaRPr lang="en-US" dirty="0"/>
          </a:p>
          <a:p>
            <a:pPr marL="285750" indent="-285750">
              <a:spcAft>
                <a:spcPts val="600"/>
              </a:spcAft>
              <a:buFont typeface="Arial" panose="020B0604020202020204" pitchFamily="34" charset="0"/>
              <a:buChar char="•"/>
              <a:tabLst>
                <a:tab pos="1120483" algn="l"/>
              </a:tabLst>
            </a:pPr>
            <a:r>
              <a:rPr lang="en-US" dirty="0"/>
              <a:t>Over </a:t>
            </a:r>
            <a:r>
              <a:rPr lang="en-US" dirty="0" smtClean="0"/>
              <a:t>20 </a:t>
            </a:r>
            <a:r>
              <a:rPr lang="en-US" dirty="0"/>
              <a:t>years </a:t>
            </a:r>
            <a:r>
              <a:rPr lang="en-US" dirty="0" smtClean="0"/>
              <a:t>development experience</a:t>
            </a:r>
            <a:endParaRPr lang="en-US" dirty="0"/>
          </a:p>
        </p:txBody>
      </p:sp>
      <p:sp>
        <p:nvSpPr>
          <p:cNvPr id="7" name="Rectangle 6">
            <a:extLst>
              <a:ext uri="{FF2B5EF4-FFF2-40B4-BE49-F238E27FC236}">
                <a16:creationId xmlns:a16="http://schemas.microsoft.com/office/drawing/2014/main" id="{A84AFEE1-43B7-407B-A8C1-C5D25660C234}"/>
              </a:ext>
            </a:extLst>
          </p:cNvPr>
          <p:cNvSpPr/>
          <p:nvPr/>
        </p:nvSpPr>
        <p:spPr>
          <a:xfrm>
            <a:off x="948988" y="4493021"/>
            <a:ext cx="4704837" cy="1785104"/>
          </a:xfrm>
          <a:prstGeom prst="rect">
            <a:avLst/>
          </a:prstGeom>
        </p:spPr>
        <p:txBody>
          <a:bodyPr wrap="square">
            <a:spAutoFit/>
          </a:bodyPr>
          <a:lstStyle/>
          <a:p>
            <a:pPr marL="285750" indent="-285750">
              <a:spcAft>
                <a:spcPts val="600"/>
              </a:spcAft>
              <a:buFont typeface="Arial" panose="020B0604020202020204" pitchFamily="34" charset="0"/>
              <a:buChar char="•"/>
              <a:tabLst>
                <a:tab pos="1120483" algn="l"/>
              </a:tabLst>
            </a:pPr>
            <a:r>
              <a:rPr lang="en-US" dirty="0" smtClean="0"/>
              <a:t>Launched a weather balloon to 90,000 </a:t>
            </a:r>
            <a:r>
              <a:rPr lang="en-US" dirty="0" smtClean="0"/>
              <a:t>feet</a:t>
            </a:r>
            <a:endParaRPr lang="en-US" dirty="0" smtClean="0"/>
          </a:p>
          <a:p>
            <a:pPr marL="285750" indent="-285750">
              <a:spcAft>
                <a:spcPts val="600"/>
              </a:spcAft>
              <a:buFont typeface="Arial" panose="020B0604020202020204" pitchFamily="34" charset="0"/>
              <a:buChar char="•"/>
              <a:tabLst>
                <a:tab pos="1120483" algn="l"/>
              </a:tabLst>
            </a:pPr>
            <a:r>
              <a:rPr lang="en-US" dirty="0" smtClean="0"/>
              <a:t>Play guitar in rock bands</a:t>
            </a:r>
          </a:p>
          <a:p>
            <a:pPr marL="285750" indent="-285750">
              <a:spcAft>
                <a:spcPts val="600"/>
              </a:spcAft>
              <a:buFont typeface="Arial" panose="020B0604020202020204" pitchFamily="34" charset="0"/>
              <a:buChar char="•"/>
              <a:tabLst>
                <a:tab pos="1120483" algn="l"/>
              </a:tabLst>
            </a:pPr>
            <a:r>
              <a:rPr lang="en-US" dirty="0" smtClean="0"/>
              <a:t>Love </a:t>
            </a:r>
            <a:r>
              <a:rPr lang="en-US" dirty="0" smtClean="0"/>
              <a:t>big dogs</a:t>
            </a:r>
            <a:endParaRPr lang="en-US" dirty="0"/>
          </a:p>
          <a:p>
            <a:pPr marL="285750" indent="-285750">
              <a:spcAft>
                <a:spcPts val="600"/>
              </a:spcAft>
              <a:buFont typeface="Arial" panose="020B0604020202020204" pitchFamily="34" charset="0"/>
              <a:buChar char="•"/>
              <a:tabLst>
                <a:tab pos="1120483" algn="l"/>
              </a:tabLst>
            </a:pPr>
            <a:endParaRPr lang="en-US" dirty="0"/>
          </a:p>
          <a:p>
            <a:pPr marL="285750" indent="-285750">
              <a:spcAft>
                <a:spcPts val="600"/>
              </a:spcAft>
              <a:buFont typeface="Arial" panose="020B0604020202020204" pitchFamily="34" charset="0"/>
              <a:buChar char="•"/>
              <a:tabLst>
                <a:tab pos="1120483" algn="l"/>
              </a:tabLst>
            </a:pPr>
            <a:endParaRPr lang="en-US" dirty="0"/>
          </a:p>
        </p:txBody>
      </p:sp>
      <p:sp>
        <p:nvSpPr>
          <p:cNvPr id="219" name="Text Placeholder 1">
            <a:extLst>
              <a:ext uri="{FF2B5EF4-FFF2-40B4-BE49-F238E27FC236}">
                <a16:creationId xmlns:a16="http://schemas.microsoft.com/office/drawing/2014/main" id="{2423B513-4106-4D63-BF75-0BAE4A8B7FA2}"/>
              </a:ext>
            </a:extLst>
          </p:cNvPr>
          <p:cNvSpPr txBox="1">
            <a:spLocks/>
          </p:cNvSpPr>
          <p:nvPr/>
        </p:nvSpPr>
        <p:spPr>
          <a:xfrm>
            <a:off x="350898" y="3920080"/>
            <a:ext cx="3136434" cy="55532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b="1" dirty="0">
                <a:gradFill>
                  <a:gsLst>
                    <a:gs pos="1250">
                      <a:schemeClr val="tx2"/>
                    </a:gs>
                    <a:gs pos="100000">
                      <a:schemeClr val="tx2"/>
                    </a:gs>
                  </a:gsLst>
                  <a:lin ang="5400000" scaled="0"/>
                </a:gradFill>
                <a:cs typeface="Segoe UI" panose="020B0502040204020203" pitchFamily="34" charset="0"/>
              </a:rPr>
              <a:t>Fun Stuff</a:t>
            </a:r>
            <a:endParaRPr lang="en-US" sz="2000" dirty="0"/>
          </a:p>
        </p:txBody>
      </p:sp>
      <p:pic>
        <p:nvPicPr>
          <p:cNvPr id="11" name="Picture 10">
            <a:extLst>
              <a:ext uri="{FF2B5EF4-FFF2-40B4-BE49-F238E27FC236}">
                <a16:creationId xmlns:a16="http://schemas.microsoft.com/office/drawing/2014/main" id="{8EBC93FB-AC80-4404-B076-D265220CB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825" y="1206788"/>
            <a:ext cx="6366786" cy="4134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97581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122852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117044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3694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20883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12771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241501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406294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241892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41926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174358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700" dirty="0" smtClean="0">
                <a:solidFill>
                  <a:schemeClr val="bg1"/>
                </a:solidFill>
                <a:latin typeface="Segoe UI Light" panose="020B0502040204020203" pitchFamily="34" charset="0"/>
                <a:cs typeface="Segoe UI Light" panose="020B0502040204020203" pitchFamily="34" charset="0"/>
              </a:rPr>
              <a:t>Agenda</a:t>
            </a:r>
            <a:endParaRPr lang="en-US" sz="4700" i="1" dirty="0">
              <a:solidFill>
                <a:schemeClr val="bg1"/>
              </a:solidFill>
              <a:latin typeface="Segoe UI Light" panose="020B0502040204020203" pitchFamily="34" charset="0"/>
              <a:cs typeface="Segoe UI Light" panose="020B0502040204020203" pitchFamily="34" charset="0"/>
            </a:endParaRPr>
          </a:p>
        </p:txBody>
      </p:sp>
      <p:graphicFrame>
        <p:nvGraphicFramePr>
          <p:cNvPr id="4" name="Table 3">
            <a:extLst>
              <a:ext uri="{FF2B5EF4-FFF2-40B4-BE49-F238E27FC236}">
                <a16:creationId xmlns:a16="http://schemas.microsoft.com/office/drawing/2014/main" id="{9317D220-A39C-4FAB-A851-2504E1C85C8F}"/>
              </a:ext>
            </a:extLst>
          </p:cNvPr>
          <p:cNvGraphicFramePr>
            <a:graphicFrameLocks noGrp="1"/>
          </p:cNvGraphicFramePr>
          <p:nvPr>
            <p:extLst>
              <p:ext uri="{D42A27DB-BD31-4B8C-83A1-F6EECF244321}">
                <p14:modId xmlns:p14="http://schemas.microsoft.com/office/powerpoint/2010/main" val="4268264518"/>
              </p:ext>
            </p:extLst>
          </p:nvPr>
        </p:nvGraphicFramePr>
        <p:xfrm>
          <a:off x="268928" y="1214320"/>
          <a:ext cx="11653522" cy="5486400"/>
        </p:xfrm>
        <a:graphic>
          <a:graphicData uri="http://schemas.openxmlformats.org/drawingml/2006/table">
            <a:tbl>
              <a:tblPr>
                <a:tableStyleId>{5C22544A-7EE6-4342-B048-85BDC9FD1C3A}</a:tableStyleId>
              </a:tblPr>
              <a:tblGrid>
                <a:gridCol w="404264">
                  <a:extLst>
                    <a:ext uri="{9D8B030D-6E8A-4147-A177-3AD203B41FA5}">
                      <a16:colId xmlns:a16="http://schemas.microsoft.com/office/drawing/2014/main" val="3241908064"/>
                    </a:ext>
                  </a:extLst>
                </a:gridCol>
                <a:gridCol w="3218324">
                  <a:extLst>
                    <a:ext uri="{9D8B030D-6E8A-4147-A177-3AD203B41FA5}">
                      <a16:colId xmlns:a16="http://schemas.microsoft.com/office/drawing/2014/main" val="3852120788"/>
                    </a:ext>
                  </a:extLst>
                </a:gridCol>
                <a:gridCol w="8030934">
                  <a:extLst>
                    <a:ext uri="{9D8B030D-6E8A-4147-A177-3AD203B41FA5}">
                      <a16:colId xmlns:a16="http://schemas.microsoft.com/office/drawing/2014/main" val="39209240"/>
                    </a:ext>
                  </a:extLst>
                </a:gridCol>
              </a:tblGrid>
              <a:tr h="457200">
                <a:tc gridSpan="2">
                  <a:txBody>
                    <a:bodyPr/>
                    <a:lstStyle/>
                    <a:p>
                      <a:pPr algn="l"/>
                      <a:r>
                        <a:rPr lang="en-US" sz="2400">
                          <a:solidFill>
                            <a:schemeClr val="bg1"/>
                          </a:solidFill>
                          <a:latin typeface="Segoe UI Semilight" panose="020B0402040204020203" pitchFamily="34" charset="0"/>
                          <a:cs typeface="Segoe UI Semilight" panose="020B0402040204020203" pitchFamily="34" charset="0"/>
                        </a:rPr>
                        <a:t>Morning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noFill/>
                  </a:tcPr>
                </a:tc>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4786295"/>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09:00 AM – 10:00 AM </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chemeClr val="bg1"/>
                          </a:solidFill>
                          <a:latin typeface="Segoe UI Light" panose="020B0502040204020203" pitchFamily="34" charset="0"/>
                          <a:cs typeface="Segoe UI Light" panose="020B0502040204020203" pitchFamily="34" charset="0"/>
                        </a:rPr>
                        <a:t>- Introduction to Bot Framework &amp; QnA Maker</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7538897"/>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10:00 AM – 10:30 AM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Segoe UI Light" panose="020B0502040204020203" pitchFamily="34" charset="0"/>
                          <a:cs typeface="Segoe UI Light" panose="020B0502040204020203" pitchFamily="34" charset="0"/>
                        </a:rPr>
                        <a:t>- </a:t>
                      </a:r>
                      <a:r>
                        <a:rPr lang="en-US" sz="2400" dirty="0" smtClean="0">
                          <a:solidFill>
                            <a:schemeClr val="bg1"/>
                          </a:solidFill>
                          <a:latin typeface="Segoe UI Light" panose="020B0502040204020203" pitchFamily="34" charset="0"/>
                          <a:cs typeface="Segoe UI Light" panose="020B0502040204020203" pitchFamily="34" charset="0"/>
                        </a:rPr>
                        <a:t>Bot</a:t>
                      </a:r>
                      <a:r>
                        <a:rPr lang="en-US" sz="2400" baseline="0" dirty="0" smtClean="0">
                          <a:solidFill>
                            <a:schemeClr val="bg1"/>
                          </a:solidFill>
                          <a:latin typeface="Segoe UI Light" panose="020B0502040204020203" pitchFamily="34" charset="0"/>
                          <a:cs typeface="Segoe UI Light" panose="020B0502040204020203" pitchFamily="34" charset="0"/>
                        </a:rPr>
                        <a:t> </a:t>
                      </a:r>
                      <a:r>
                        <a:rPr lang="en-US" sz="2400" dirty="0" smtClean="0">
                          <a:solidFill>
                            <a:schemeClr val="bg1"/>
                          </a:solidFill>
                          <a:latin typeface="Segoe UI Light" panose="020B0502040204020203" pitchFamily="34" charset="0"/>
                          <a:cs typeface="Segoe UI Light" panose="020B0502040204020203" pitchFamily="34" charset="0"/>
                        </a:rPr>
                        <a:t>Demo</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7912429"/>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10:30 AM – 11:30 AM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Lab 1 &amp; 1.1 - Develop bots with Bot Builder and QnA Maker</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898690"/>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r" defTabSz="914400" rtl="0" eaLnBrk="1" latinLnBrk="0" hangingPunct="1"/>
                      <a:r>
                        <a:rPr lang="en-US" sz="2400" kern="1200">
                          <a:solidFill>
                            <a:schemeClr val="bg1"/>
                          </a:solidFill>
                          <a:latin typeface="Segoe UI Light" panose="020B0502040204020203" pitchFamily="34" charset="0"/>
                          <a:ea typeface="+mn-ea"/>
                          <a:cs typeface="Segoe UI Light" panose="020B0502040204020203" pitchFamily="34" charset="0"/>
                        </a:rPr>
                        <a:t>11:30 AM – 12:00 PM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2400" kern="1200">
                          <a:solidFill>
                            <a:schemeClr val="bg1"/>
                          </a:solidFill>
                          <a:latin typeface="Segoe UI Light" panose="020B0502040204020203" pitchFamily="34" charset="0"/>
                          <a:ea typeface="+mn-ea"/>
                          <a:cs typeface="Segoe UI Light" panose="020B0502040204020203" pitchFamily="34" charset="0"/>
                        </a:rPr>
                        <a:t>- Lab 1.2 - Interacting with the User – Adding Rich Cards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6632189"/>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12:00 PM – 12:30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Lunch</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2956386"/>
                  </a:ext>
                </a:extLst>
              </a:tr>
              <a:tr h="457200">
                <a:tc gridSpan="2">
                  <a:txBody>
                    <a:bodyPr/>
                    <a:lstStyle/>
                    <a:p>
                      <a:pPr algn="l"/>
                      <a:r>
                        <a:rPr lang="en-US" sz="2400">
                          <a:solidFill>
                            <a:schemeClr val="bg1"/>
                          </a:solidFill>
                          <a:latin typeface="Segoe UI Semilight" panose="020B0402040204020203" pitchFamily="34" charset="0"/>
                          <a:cs typeface="Segoe UI Semilight" panose="020B0402040204020203" pitchFamily="34" charset="0"/>
                        </a:rPr>
                        <a:t>Afternoon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noFill/>
                  </a:tcPr>
                </a:tc>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0284069"/>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12:30 PM – 1:00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a:solidFill>
                            <a:schemeClr val="bg1"/>
                          </a:solidFill>
                          <a:latin typeface="Segoe UI Light" panose="020B0502040204020203" pitchFamily="34" charset="0"/>
                          <a:ea typeface="+mn-ea"/>
                          <a:cs typeface="Segoe UI Light" panose="020B0502040204020203" pitchFamily="34" charset="0"/>
                        </a:rPr>
                        <a:t>- Interacting with the user – Dialogs, Cards, and FormFlow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07053728"/>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1:00 PM – 02:30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Lab 2 &amp; 2.1 – Multiple Dialogs &amp; Adaptive Cards</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94319424"/>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02:30 PM – 03:00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Introduction to Cognitive Services &amp; LUIS</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6396592"/>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03:00 PM – 04:30 PM </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a:solidFill>
                            <a:schemeClr val="bg1"/>
                          </a:solidFill>
                          <a:latin typeface="Segoe UI Light" panose="020B0502040204020203" pitchFamily="34" charset="0"/>
                          <a:cs typeface="Segoe UI Light" panose="020B0502040204020203" pitchFamily="34" charset="0"/>
                        </a:rPr>
                        <a:t>- Lab 3 &amp; 3.1 – Building Forms and Language Understanding</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3103536"/>
                  </a:ext>
                </a:extLst>
              </a:tr>
              <a:tr h="457200">
                <a:tc>
                  <a:txBody>
                    <a:bodyPr/>
                    <a:lstStyle/>
                    <a:p>
                      <a:pPr algn="l"/>
                      <a:endParaRPr lang="en-US" sz="200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bg1"/>
                          </a:solidFill>
                          <a:latin typeface="Segoe UI Light" panose="020B0502040204020203" pitchFamily="34" charset="0"/>
                          <a:cs typeface="Segoe UI Light" panose="020B0502040204020203" pitchFamily="34" charset="0"/>
                        </a:rPr>
                        <a:t>04:30 PM – 05:00 PM</a:t>
                      </a:r>
                      <a:endParaRPr lang="en-US" sz="24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2400" dirty="0">
                          <a:solidFill>
                            <a:schemeClr val="bg1"/>
                          </a:solidFill>
                          <a:latin typeface="Segoe UI Light" panose="020B0502040204020203" pitchFamily="34" charset="0"/>
                          <a:cs typeface="Segoe UI Light" panose="020B0502040204020203" pitchFamily="34" charset="0"/>
                        </a:rPr>
                        <a:t>- Q&amp;A</a:t>
                      </a:r>
                      <a:endParaRPr lang="en-US" sz="24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7388315"/>
                  </a:ext>
                </a:extLst>
              </a:tr>
            </a:tbl>
          </a:graphicData>
        </a:graphic>
      </p:graphicFrame>
    </p:spTree>
    <p:extLst>
      <p:ext uri="{BB962C8B-B14F-4D97-AF65-F5344CB8AC3E}">
        <p14:creationId xmlns:p14="http://schemas.microsoft.com/office/powerpoint/2010/main" val="340619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
        <p:nvSpPr>
          <p:cNvPr id="3" name="TextBox 2"/>
          <p:cNvSpPr txBox="1"/>
          <p:nvPr/>
        </p:nvSpPr>
        <p:spPr>
          <a:xfrm>
            <a:off x="6604907" y="644274"/>
            <a:ext cx="5034609" cy="1798289"/>
          </a:xfrm>
          <a:prstGeom prst="rect">
            <a:avLst/>
          </a:prstGeom>
          <a:noFill/>
        </p:spPr>
        <p:txBody>
          <a:bodyPr wrap="square" lIns="179285" tIns="143428" rIns="179285" bIns="143428" rtlCol="0">
            <a:spAutoFit/>
          </a:bodyPr>
          <a:lstStyle/>
          <a:p>
            <a:pPr marL="0" lvl="1" defTabSz="896386">
              <a:lnSpc>
                <a:spcPct val="90000"/>
              </a:lnSpc>
              <a:spcAft>
                <a:spcPts val="588"/>
              </a:spcAft>
              <a:defRPr/>
            </a:pPr>
            <a:r>
              <a:rPr lang="en-US" sz="1961" kern="0">
                <a:solidFill>
                  <a:srgbClr val="505050"/>
                </a:solidFill>
                <a:latin typeface="+mj-lt"/>
              </a:rPr>
              <a:t>This is how we know how to navigate “back” but users won’t necessarily think that way</a:t>
            </a:r>
          </a:p>
          <a:p>
            <a:pPr marL="0" lvl="1" defTabSz="896386">
              <a:lnSpc>
                <a:spcPct val="90000"/>
              </a:lnSpc>
              <a:spcAft>
                <a:spcPts val="588"/>
              </a:spcAft>
              <a:defRPr/>
            </a:pPr>
            <a:endParaRPr lang="en-US" sz="1961" kern="0">
              <a:solidFill>
                <a:srgbClr val="505050"/>
              </a:solidFill>
              <a:latin typeface="+mj-lt"/>
            </a:endParaRPr>
          </a:p>
          <a:p>
            <a:pPr marL="0" lvl="1" defTabSz="896386">
              <a:lnSpc>
                <a:spcPct val="90000"/>
              </a:lnSpc>
              <a:spcAft>
                <a:spcPts val="588"/>
              </a:spcAft>
              <a:defRPr/>
            </a:pPr>
            <a:r>
              <a:rPr lang="en-US" sz="1961" kern="0">
                <a:solidFill>
                  <a:srgbClr val="505050"/>
                </a:solidFill>
                <a:latin typeface="+mj-lt"/>
              </a:rPr>
              <a:t>So be careful with too much “modality”: things can get complex quickly</a:t>
            </a:r>
            <a:r>
              <a:rPr lang="mr-IN" sz="1961" kern="0">
                <a:solidFill>
                  <a:srgbClr val="505050"/>
                </a:solidFill>
                <a:latin typeface="+mj-lt"/>
              </a:rPr>
              <a:t>…</a:t>
            </a:r>
            <a:endParaRPr lang="en-US" sz="1961" kern="0">
              <a:solidFill>
                <a:srgbClr val="353535"/>
              </a:solidFill>
              <a:latin typeface="+mj-lt"/>
            </a:endParaRPr>
          </a:p>
        </p:txBody>
      </p:sp>
    </p:spTree>
    <p:extLst>
      <p:ext uri="{BB962C8B-B14F-4D97-AF65-F5344CB8AC3E}">
        <p14:creationId xmlns:p14="http://schemas.microsoft.com/office/powerpoint/2010/main" val="348939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415721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01574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407300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65" y="487"/>
            <a:ext cx="12190271" cy="6857027"/>
          </a:xfrm>
          <a:prstGeom prst="rect">
            <a:avLst/>
          </a:prstGeom>
        </p:spPr>
      </p:pic>
    </p:spTree>
    <p:extLst>
      <p:ext uri="{BB962C8B-B14F-4D97-AF65-F5344CB8AC3E}">
        <p14:creationId xmlns:p14="http://schemas.microsoft.com/office/powerpoint/2010/main" val="35253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11653526" cy="2197525"/>
          </a:xfrm>
        </p:spPr>
        <p:txBody>
          <a:bodyPr/>
          <a:lstStyle/>
          <a:p>
            <a:pPr marL="514350" indent="-514350">
              <a:buFont typeface="+mj-lt"/>
              <a:buAutoNum type="arabicPeriod"/>
            </a:pPr>
            <a:r>
              <a:rPr lang="en-US" sz="2800">
                <a:solidFill>
                  <a:schemeClr val="tx1"/>
                </a:solidFill>
                <a:latin typeface="Segoe UI Light" panose="020B0502040204020203" pitchFamily="34" charset="0"/>
                <a:cs typeface="Segoe UI Light" panose="020B0502040204020203" pitchFamily="34" charset="0"/>
              </a:rPr>
              <a:t>Prompts are how you ask user questions</a:t>
            </a:r>
          </a:p>
          <a:p>
            <a:pPr marL="953748" lvl="2" indent="-514350"/>
            <a:r>
              <a:rPr lang="en-US" sz="2400">
                <a:solidFill>
                  <a:schemeClr val="tx1"/>
                </a:solidFill>
                <a:latin typeface="Segoe UI Light" panose="020B0502040204020203" pitchFamily="34" charset="0"/>
                <a:cs typeface="Segoe UI Light" panose="020B0502040204020203" pitchFamily="34" charset="0"/>
              </a:rPr>
              <a:t>Free form – text</a:t>
            </a:r>
          </a:p>
          <a:p>
            <a:pPr marL="953748" lvl="2" indent="-514350"/>
            <a:r>
              <a:rPr lang="en-US" sz="2400">
                <a:solidFill>
                  <a:schemeClr val="tx1"/>
                </a:solidFill>
                <a:latin typeface="Segoe UI Light" panose="020B0502040204020203" pitchFamily="34" charset="0"/>
                <a:cs typeface="Segoe UI Light" panose="020B0502040204020203" pitchFamily="34" charset="0"/>
              </a:rPr>
              <a:t>Data type detection – number, datetime</a:t>
            </a:r>
          </a:p>
          <a:p>
            <a:pPr marL="953748" lvl="2" indent="-514350"/>
            <a:r>
              <a:rPr lang="en-US" sz="2400">
                <a:solidFill>
                  <a:schemeClr val="tx1"/>
                </a:solidFill>
                <a:latin typeface="Segoe UI Light" panose="020B0502040204020203" pitchFamily="34" charset="0"/>
                <a:cs typeface="Segoe UI Light" panose="020B0502040204020203" pitchFamily="34" charset="0"/>
              </a:rPr>
              <a:t>List of options – confirm, choice</a:t>
            </a:r>
          </a:p>
          <a:p>
            <a:pPr marL="953748" lvl="2" indent="-514350"/>
            <a:r>
              <a:rPr lang="en-US" sz="2400">
                <a:solidFill>
                  <a:schemeClr val="tx1"/>
                </a:solidFill>
                <a:latin typeface="Segoe UI Light" panose="020B0502040204020203" pitchFamily="34" charset="0"/>
                <a:cs typeface="Segoe UI Light" panose="020B0502040204020203" pitchFamily="34" charset="0"/>
              </a:rPr>
              <a:t>Media - attachments</a:t>
            </a: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Interacting with the User</a:t>
            </a:r>
            <a:endParaRPr lang="en-US"/>
          </a:p>
        </p:txBody>
      </p:sp>
      <p:sp>
        <p:nvSpPr>
          <p:cNvPr id="4" name="Text Placeholder 5">
            <a:extLst>
              <a:ext uri="{FF2B5EF4-FFF2-40B4-BE49-F238E27FC236}">
                <a16:creationId xmlns:a16="http://schemas.microsoft.com/office/drawing/2014/main" id="{CEDB35E0-F25B-42BD-868F-BCAD6CD7E14C}"/>
              </a:ext>
            </a:extLst>
          </p:cNvPr>
          <p:cNvSpPr txBox="1">
            <a:spLocks/>
          </p:cNvSpPr>
          <p:nvPr/>
        </p:nvSpPr>
        <p:spPr>
          <a:xfrm>
            <a:off x="266928" y="3932374"/>
            <a:ext cx="11653526" cy="2882712"/>
          </a:xfrm>
          <a:prstGeom prst="rect">
            <a:avLst/>
          </a:prstGeom>
        </p:spPr>
        <p:txBody>
          <a:bodyPr vert="horz" wrap="square" lIns="146304" tIns="91440" rIns="146304" bIns="91440" rtlCol="0">
            <a:spAutoFit/>
          </a:bodyPr>
          <a:lstStyle>
            <a:lvl1pPr marL="329548" marR="0" indent="-329548" algn="l" defTabSz="896423" rtl="0" eaLnBrk="1" fontAlgn="auto" latinLnBrk="0" hangingPunct="1">
              <a:lnSpc>
                <a:spcPct val="90000"/>
              </a:lnSpc>
              <a:spcBef>
                <a:spcPct val="20000"/>
              </a:spcBef>
              <a:spcAft>
                <a:spcPts val="0"/>
              </a:spcAft>
              <a:buClr>
                <a:schemeClr val="tx2"/>
              </a:buClr>
              <a:buSzPct val="90000"/>
              <a:buFont typeface="Arial" pitchFamily="34" charset="0"/>
              <a:buChar char="•"/>
              <a:tabLst/>
              <a:defRPr sz="3844" kern="1200" spc="0" baseline="0">
                <a:gradFill>
                  <a:gsLst>
                    <a:gs pos="13869">
                      <a:schemeClr val="tx2"/>
                    </a:gs>
                    <a:gs pos="42000">
                      <a:schemeClr val="tx2"/>
                    </a:gs>
                  </a:gsLst>
                  <a:lin ang="5400000" scaled="0"/>
                </a:gradFill>
                <a:latin typeface="+mj-lt"/>
                <a:ea typeface="+mn-ea"/>
                <a:cs typeface="+mn-cs"/>
              </a:defRPr>
            </a:lvl1pPr>
            <a:lvl2pPr marL="561453" marR="0" indent="-231904"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946"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3pPr>
            <a:lvl4pPr marL="988645"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4pPr>
            <a:lvl5pPr marL="1208343" marR="0" indent="-219700" algn="l" defTabSz="896423" rtl="0" eaLnBrk="1" fontAlgn="auto" latinLnBrk="0" hangingPunct="1">
              <a:lnSpc>
                <a:spcPct val="90000"/>
              </a:lnSpc>
              <a:spcBef>
                <a:spcPct val="20000"/>
              </a:spcBef>
              <a:spcAft>
                <a:spcPts val="0"/>
              </a:spcAft>
              <a:buClrTx/>
              <a:buSzPct val="90000"/>
              <a:buFont typeface="Arial" pitchFamily="34" charset="0"/>
              <a:buChar char="•"/>
              <a:tabLst/>
              <a:defRPr sz="1923" kern="1200" spc="0" baseline="0">
                <a:gradFill>
                  <a:gsLst>
                    <a:gs pos="1250">
                      <a:schemeClr val="tx1"/>
                    </a:gs>
                    <a:gs pos="100000">
                      <a:schemeClr val="tx1"/>
                    </a:gs>
                  </a:gsLst>
                  <a:lin ang="5400000" scaled="0"/>
                </a:gradFill>
                <a:latin typeface="+mn-lt"/>
                <a:ea typeface="+mn-ea"/>
                <a:cs typeface="+mn-cs"/>
              </a:defRPr>
            </a:lvl5pPr>
            <a:lvl6pPr marL="2465162"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6pPr>
            <a:lvl7pPr marL="2913375"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7pPr>
            <a:lvl8pPr marL="3361587"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8pPr>
            <a:lvl9pPr marL="3809799" indent="-224106" algn="l" defTabSz="896423" rtl="0" eaLnBrk="1" latinLnBrk="0" hangingPunct="1">
              <a:spcBef>
                <a:spcPct val="20000"/>
              </a:spcBef>
              <a:buFont typeface="Arial" pitchFamily="34" charset="0"/>
              <a:buChar char="•"/>
              <a:defRPr sz="1923" kern="1200">
                <a:solidFill>
                  <a:schemeClr val="tx1"/>
                </a:solidFill>
                <a:latin typeface="+mn-lt"/>
                <a:ea typeface="+mn-ea"/>
                <a:cs typeface="+mn-cs"/>
              </a:defRPr>
            </a:lvl9pPr>
          </a:lstStyle>
          <a:p>
            <a:pPr marL="514350" indent="-514350">
              <a:buFont typeface="+mj-lt"/>
              <a:buAutoNum type="arabicPeriod" startAt="2"/>
            </a:pPr>
            <a:r>
              <a:rPr lang="en-US" sz="2800">
                <a:solidFill>
                  <a:schemeClr val="tx1"/>
                </a:solidFill>
                <a:latin typeface="Segoe UI Light" panose="020B0502040204020203" pitchFamily="34" charset="0"/>
                <a:cs typeface="Segoe UI Light" panose="020B0502040204020203" pitchFamily="34" charset="0"/>
              </a:rPr>
              <a:t>Introducing Cards</a:t>
            </a:r>
          </a:p>
          <a:p>
            <a:pPr marL="953748" lvl="2" indent="-514350"/>
            <a:r>
              <a:rPr lang="en-US" sz="2400">
                <a:solidFill>
                  <a:schemeClr val="tx1"/>
                </a:solidFill>
                <a:latin typeface="Segoe UI Light" panose="020B0502040204020203" pitchFamily="34" charset="0"/>
                <a:cs typeface="Segoe UI Light" panose="020B0502040204020203" pitchFamily="34" charset="0"/>
              </a:rPr>
              <a:t>Graphics are pretty</a:t>
            </a:r>
          </a:p>
          <a:p>
            <a:pPr marL="953748" lvl="2" indent="-514350"/>
            <a:r>
              <a:rPr lang="en-US" sz="2400">
                <a:solidFill>
                  <a:schemeClr val="tx1"/>
                </a:solidFill>
                <a:latin typeface="Segoe UI Light" panose="020B0502040204020203" pitchFamily="34" charset="0"/>
                <a:cs typeface="Segoe UI Light" panose="020B0502040204020203" pitchFamily="34" charset="0"/>
              </a:rPr>
              <a:t>We want to move beyond just basic text</a:t>
            </a:r>
          </a:p>
          <a:p>
            <a:pPr marL="1173447" lvl="3" indent="-514350"/>
            <a:r>
              <a:rPr lang="en-US" sz="2016">
                <a:solidFill>
                  <a:schemeClr val="tx1"/>
                </a:solidFill>
                <a:latin typeface="Segoe UI Light" panose="020B0502040204020203" pitchFamily="34" charset="0"/>
                <a:cs typeface="Segoe UI Light" panose="020B0502040204020203" pitchFamily="34" charset="0"/>
              </a:rPr>
              <a:t>Display images</a:t>
            </a:r>
          </a:p>
          <a:p>
            <a:pPr marL="1173447" lvl="3" indent="-514350"/>
            <a:r>
              <a:rPr lang="en-US" sz="2016">
                <a:solidFill>
                  <a:schemeClr val="tx1"/>
                </a:solidFill>
                <a:latin typeface="Segoe UI Light" panose="020B0502040204020203" pitchFamily="34" charset="0"/>
                <a:cs typeface="Segoe UI Light" panose="020B0502040204020203" pitchFamily="34" charset="0"/>
              </a:rPr>
              <a:t>Formatted text</a:t>
            </a:r>
          </a:p>
          <a:p>
            <a:pPr marL="1173447" lvl="3" indent="-514350"/>
            <a:r>
              <a:rPr lang="en-US" sz="2016">
                <a:solidFill>
                  <a:schemeClr val="tx1"/>
                </a:solidFill>
                <a:latin typeface="Segoe UI Light" panose="020B0502040204020203" pitchFamily="34" charset="0"/>
                <a:cs typeface="Segoe UI Light" panose="020B0502040204020203" pitchFamily="34" charset="0"/>
              </a:rPr>
              <a:t>Add click-ability</a:t>
            </a:r>
          </a:p>
          <a:p>
            <a:pPr marL="514350" indent="-514350">
              <a:buFont typeface="+mj-lt"/>
              <a:buAutoNum type="arabicPeriod" startAt="2"/>
            </a:pPr>
            <a:endParaRPr lang="en-US" sz="280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9209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1000"/>
                                        <p:tgtEl>
                                          <p:spTgt spid="6">
                                            <p:txEl>
                                              <p:pRg st="1" end="1"/>
                                            </p:txEl>
                                          </p:spTgt>
                                        </p:tgtEl>
                                      </p:cBhvr>
                                    </p:animEffect>
                                    <p:anim calcmode="lin" valueType="num">
                                      <p:cBhvr>
                                        <p:cTn id="1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1000"/>
                                        <p:tgtEl>
                                          <p:spTgt spid="6">
                                            <p:txEl>
                                              <p:pRg st="3" end="3"/>
                                            </p:txEl>
                                          </p:spTgt>
                                        </p:tgtEl>
                                      </p:cBhvr>
                                    </p:animEffect>
                                    <p:anim calcmode="lin" valueType="num">
                                      <p:cBhvr>
                                        <p:cTn id="26"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1000"/>
                                        <p:tgtEl>
                                          <p:spTgt spid="4">
                                            <p:txEl>
                                              <p:pRg st="1" end="1"/>
                                            </p:txEl>
                                          </p:spTgt>
                                        </p:tgtEl>
                                      </p:cBhvr>
                                    </p:animEffect>
                                    <p:anim calcmode="lin" valueType="num">
                                      <p:cBhvr>
                                        <p:cTn id="3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fade">
                                      <p:cBhvr>
                                        <p:cTn id="43" dur="1000"/>
                                        <p:tgtEl>
                                          <p:spTgt spid="4">
                                            <p:txEl>
                                              <p:pRg st="0" end="0"/>
                                            </p:txEl>
                                          </p:spTgt>
                                        </p:tgtEl>
                                      </p:cBhvr>
                                    </p:animEffect>
                                    <p:anim calcmode="lin" valueType="num">
                                      <p:cBhvr>
                                        <p:cTn id="4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animEffect transition="in" filter="fade">
                                      <p:cBhvr>
                                        <p:cTn id="49" dur="1000"/>
                                        <p:tgtEl>
                                          <p:spTgt spid="4">
                                            <p:txEl>
                                              <p:pRg st="2" end="2"/>
                                            </p:txEl>
                                          </p:spTgt>
                                        </p:tgtEl>
                                      </p:cBhvr>
                                    </p:animEffect>
                                    <p:anim calcmode="lin" valueType="num">
                                      <p:cBhvr>
                                        <p:cTn id="5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Effect transition="in" filter="fade">
                                      <p:cBhvr>
                                        <p:cTn id="55" dur="1000"/>
                                        <p:tgtEl>
                                          <p:spTgt spid="4">
                                            <p:txEl>
                                              <p:pRg st="3" end="3"/>
                                            </p:txEl>
                                          </p:spTgt>
                                        </p:tgtEl>
                                      </p:cBhvr>
                                    </p:animEffect>
                                    <p:anim calcmode="lin" valueType="num">
                                      <p:cBhvr>
                                        <p:cTn id="5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animEffect transition="in" filter="fade">
                                      <p:cBhvr>
                                        <p:cTn id="61" dur="1000"/>
                                        <p:tgtEl>
                                          <p:spTgt spid="4">
                                            <p:txEl>
                                              <p:pRg st="4" end="4"/>
                                            </p:txEl>
                                          </p:spTgt>
                                        </p:tgtEl>
                                      </p:cBhvr>
                                    </p:animEffect>
                                    <p:anim calcmode="lin" valueType="num">
                                      <p:cBhvr>
                                        <p:cTn id="6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Effect transition="in" filter="fade">
                                      <p:cBhvr>
                                        <p:cTn id="67" dur="1000"/>
                                        <p:tgtEl>
                                          <p:spTgt spid="4">
                                            <p:txEl>
                                              <p:pRg st="5" end="5"/>
                                            </p:txEl>
                                          </p:spTgt>
                                        </p:tgtEl>
                                      </p:cBhvr>
                                    </p:animEffect>
                                    <p:anim calcmode="lin" valueType="num">
                                      <p:cBhvr>
                                        <p:cTn id="6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6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Lab 2 – Interacting with the User</a:t>
            </a:r>
            <a:endParaRPr lang="en-US" sz="4400"/>
          </a:p>
        </p:txBody>
      </p:sp>
    </p:spTree>
    <p:extLst>
      <p:ext uri="{BB962C8B-B14F-4D97-AF65-F5344CB8AC3E}">
        <p14:creationId xmlns:p14="http://schemas.microsoft.com/office/powerpoint/2010/main" val="1699203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66" y="1589086"/>
            <a:ext cx="12190270" cy="5491971"/>
          </a:xfrm>
          <a:prstGeom prst="rect">
            <a:avLst/>
          </a:prstGeom>
        </p:spPr>
        <p:txBody>
          <a:bodyPr vert="horz" lIns="91427" tIns="45713" rIns="91427" bIns="45713"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914225">
              <a:defRPr/>
            </a:pPr>
            <a:endParaRPr lang="en-GB" sz="3200">
              <a:solidFill>
                <a:prstClr val="black"/>
              </a:solidFill>
              <a:latin typeface="Segoe UI Semilight" panose="020B0402040204020203" pitchFamily="34" charset="0"/>
              <a:cs typeface="Segoe UI Semilight" panose="020B0402040204020203" pitchFamily="34" charset="0"/>
            </a:endParaRPr>
          </a:p>
        </p:txBody>
      </p:sp>
      <p:sp>
        <p:nvSpPr>
          <p:cNvPr id="8" name="Title 1">
            <a:extLst>
              <a:ext uri="{FF2B5EF4-FFF2-40B4-BE49-F238E27FC236}">
                <a16:creationId xmlns:a16="http://schemas.microsoft.com/office/drawing/2014/main" id="{B7241EF1-063B-4B44-B752-E7D5A575740B}"/>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Adaptive Cards</a:t>
            </a:r>
            <a:endParaRPr kumimoji="0" lang="en-US" sz="4613" b="0" i="0" u="none" strike="noStrike" kern="1200" cap="none" spc="-99"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pic>
        <p:nvPicPr>
          <p:cNvPr id="4" name="Picture 3">
            <a:extLst>
              <a:ext uri="{FF2B5EF4-FFF2-40B4-BE49-F238E27FC236}">
                <a16:creationId xmlns:a16="http://schemas.microsoft.com/office/drawing/2014/main" id="{A3152AFF-86F1-4D52-BD28-AD8DF18650E0}"/>
              </a:ext>
            </a:extLst>
          </p:cNvPr>
          <p:cNvPicPr>
            <a:picLocks noChangeAspect="1"/>
          </p:cNvPicPr>
          <p:nvPr/>
        </p:nvPicPr>
        <p:blipFill rotWithShape="1">
          <a:blip r:embed="rId3">
            <a:extLst>
              <a:ext uri="{28A0092B-C50C-407E-A947-70E740481C1C}">
                <a14:useLocalDpi xmlns:a14="http://schemas.microsoft.com/office/drawing/2010/main" val="0"/>
              </a:ext>
            </a:extLst>
          </a:blip>
          <a:srcRect b="3848"/>
          <a:stretch/>
        </p:blipFill>
        <p:spPr>
          <a:xfrm>
            <a:off x="2946317" y="1189178"/>
            <a:ext cx="6299365" cy="5379309"/>
          </a:xfrm>
          <a:prstGeom prst="rect">
            <a:avLst/>
          </a:prstGeom>
        </p:spPr>
      </p:pic>
      <p:pic>
        <p:nvPicPr>
          <p:cNvPr id="6" name="Picture 5">
            <a:extLst>
              <a:ext uri="{FF2B5EF4-FFF2-40B4-BE49-F238E27FC236}">
                <a16:creationId xmlns:a16="http://schemas.microsoft.com/office/drawing/2014/main" id="{FC37C17E-B2B6-4454-B54F-C1BEACF1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049" y="1189178"/>
            <a:ext cx="8819899" cy="5333739"/>
          </a:xfrm>
          <a:prstGeom prst="rect">
            <a:avLst/>
          </a:prstGeom>
        </p:spPr>
      </p:pic>
      <p:pic>
        <p:nvPicPr>
          <p:cNvPr id="9" name="Picture 8">
            <a:extLst>
              <a:ext uri="{FF2B5EF4-FFF2-40B4-BE49-F238E27FC236}">
                <a16:creationId xmlns:a16="http://schemas.microsoft.com/office/drawing/2014/main" id="{38040FE8-D155-4BD6-A69F-265A9383C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0126" y="1006673"/>
            <a:ext cx="4231744" cy="5698748"/>
          </a:xfrm>
          <a:prstGeom prst="rect">
            <a:avLst/>
          </a:prstGeom>
        </p:spPr>
      </p:pic>
    </p:spTree>
    <p:extLst>
      <p:ext uri="{BB962C8B-B14F-4D97-AF65-F5344CB8AC3E}">
        <p14:creationId xmlns:p14="http://schemas.microsoft.com/office/powerpoint/2010/main" val="6481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1399E6-1401-4B4A-B752-C5AD9A3CAFCD}"/>
              </a:ext>
            </a:extLst>
          </p:cNvPr>
          <p:cNvPicPr>
            <a:picLocks noChangeAspect="1"/>
          </p:cNvPicPr>
          <p:nvPr/>
        </p:nvPicPr>
        <p:blipFill>
          <a:blip r:embed="rId3"/>
          <a:stretch>
            <a:fillRect/>
          </a:stretch>
        </p:blipFill>
        <p:spPr>
          <a:xfrm>
            <a:off x="1550136" y="4101265"/>
            <a:ext cx="1502059" cy="1116171"/>
          </a:xfrm>
          <a:prstGeom prst="rect">
            <a:avLst/>
          </a:prstGeom>
        </p:spPr>
      </p:pic>
      <p:pic>
        <p:nvPicPr>
          <p:cNvPr id="17" name="Picture 16">
            <a:extLst>
              <a:ext uri="{FF2B5EF4-FFF2-40B4-BE49-F238E27FC236}">
                <a16:creationId xmlns:a16="http://schemas.microsoft.com/office/drawing/2014/main" id="{B889A199-D995-4420-A963-2A83A4EE50F9}"/>
              </a:ext>
            </a:extLst>
          </p:cNvPr>
          <p:cNvPicPr>
            <a:picLocks noChangeAspect="1"/>
          </p:cNvPicPr>
          <p:nvPr/>
        </p:nvPicPr>
        <p:blipFill>
          <a:blip r:embed="rId4"/>
          <a:stretch>
            <a:fillRect/>
          </a:stretch>
        </p:blipFill>
        <p:spPr>
          <a:xfrm>
            <a:off x="7167605" y="4101265"/>
            <a:ext cx="1670650" cy="1116171"/>
          </a:xfrm>
          <a:prstGeom prst="rect">
            <a:avLst/>
          </a:prstGeom>
          <a:ln>
            <a:noFill/>
          </a:ln>
          <a:effectLst/>
        </p:spPr>
      </p:pic>
      <p:pic>
        <p:nvPicPr>
          <p:cNvPr id="23" name="Picture 22">
            <a:extLst>
              <a:ext uri="{FF2B5EF4-FFF2-40B4-BE49-F238E27FC236}">
                <a16:creationId xmlns:a16="http://schemas.microsoft.com/office/drawing/2014/main" id="{F5E20EFF-A97B-41BA-8911-C3B44AD1F1CB}"/>
              </a:ext>
            </a:extLst>
          </p:cNvPr>
          <p:cNvPicPr>
            <a:picLocks noChangeAspect="1"/>
          </p:cNvPicPr>
          <p:nvPr/>
        </p:nvPicPr>
        <p:blipFill>
          <a:blip r:embed="rId5"/>
          <a:srcRect r="12"/>
          <a:stretch>
            <a:fillRect/>
          </a:stretch>
        </p:blipFill>
        <p:spPr>
          <a:xfrm>
            <a:off x="8934286" y="4101265"/>
            <a:ext cx="1680004" cy="1116171"/>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pic>
        <p:nvPicPr>
          <p:cNvPr id="25" name="Picture 24">
            <a:extLst>
              <a:ext uri="{FF2B5EF4-FFF2-40B4-BE49-F238E27FC236}">
                <a16:creationId xmlns:a16="http://schemas.microsoft.com/office/drawing/2014/main" id="{525DD627-C972-4DEC-B2CF-64FB981AC55F}"/>
              </a:ext>
            </a:extLst>
          </p:cNvPr>
          <p:cNvPicPr>
            <a:picLocks noChangeAspect="1"/>
          </p:cNvPicPr>
          <p:nvPr/>
        </p:nvPicPr>
        <p:blipFill>
          <a:blip r:embed="rId6"/>
          <a:srcRect/>
          <a:stretch>
            <a:fillRect/>
          </a:stretch>
        </p:blipFill>
        <p:spPr>
          <a:xfrm>
            <a:off x="5406965" y="2882087"/>
            <a:ext cx="1664610" cy="2335349"/>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26" name="Picture 25">
            <a:extLst>
              <a:ext uri="{FF2B5EF4-FFF2-40B4-BE49-F238E27FC236}">
                <a16:creationId xmlns:a16="http://schemas.microsoft.com/office/drawing/2014/main" id="{58F31D61-28F4-4D3F-AAE8-0F9BFA1069B4}"/>
              </a:ext>
            </a:extLst>
          </p:cNvPr>
          <p:cNvPicPr>
            <a:picLocks noChangeAspect="1"/>
          </p:cNvPicPr>
          <p:nvPr/>
        </p:nvPicPr>
        <p:blipFill>
          <a:blip r:embed="rId7"/>
          <a:srcRect/>
          <a:stretch>
            <a:fillRect/>
          </a:stretch>
        </p:blipFill>
        <p:spPr>
          <a:xfrm>
            <a:off x="3148225" y="3857907"/>
            <a:ext cx="2162709" cy="1359530"/>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sp>
        <p:nvSpPr>
          <p:cNvPr id="9" name="Rectangle 8">
            <a:extLst>
              <a:ext uri="{FF2B5EF4-FFF2-40B4-BE49-F238E27FC236}">
                <a16:creationId xmlns:a16="http://schemas.microsoft.com/office/drawing/2014/main" id="{32B9722A-1938-4EA3-A0DE-74CE2E4C62C3}"/>
              </a:ext>
            </a:extLst>
          </p:cNvPr>
          <p:cNvSpPr/>
          <p:nvPr/>
        </p:nvSpPr>
        <p:spPr bwMode="auto">
          <a:xfrm>
            <a:off x="0" y="5299778"/>
            <a:ext cx="12192000" cy="15577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40F735C-AA8A-4455-986D-750A68A58215}"/>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441661-CF2E-4DC6-85AA-A5C7AB4D413C}"/>
              </a:ext>
            </a:extLst>
          </p:cNvPr>
          <p:cNvCxnSpPr>
            <a:cxnSpLocks/>
          </p:cNvCxnSpPr>
          <p:nvPr/>
        </p:nvCxnSpPr>
        <p:spPr>
          <a:xfrm>
            <a:off x="1200515" y="5294267"/>
            <a:ext cx="9790973"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296F727-C991-48E0-A8CD-803520B3254A}"/>
              </a:ext>
            </a:extLst>
          </p:cNvPr>
          <p:cNvSpPr txBox="1"/>
          <p:nvPr/>
        </p:nvSpPr>
        <p:spPr>
          <a:xfrm>
            <a:off x="1583622" y="5371102"/>
            <a:ext cx="1435086"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Notification</a:t>
            </a:r>
          </a:p>
        </p:txBody>
      </p:sp>
      <p:sp>
        <p:nvSpPr>
          <p:cNvPr id="15" name="TextBox 14">
            <a:extLst>
              <a:ext uri="{FF2B5EF4-FFF2-40B4-BE49-F238E27FC236}">
                <a16:creationId xmlns:a16="http://schemas.microsoft.com/office/drawing/2014/main" id="{21ACEC43-1687-4D43-A6E0-FB3DCC761998}"/>
              </a:ext>
            </a:extLst>
          </p:cNvPr>
          <p:cNvSpPr txBox="1"/>
          <p:nvPr/>
        </p:nvSpPr>
        <p:spPr>
          <a:xfrm>
            <a:off x="3278273" y="5371102"/>
            <a:ext cx="1937021"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Microsoft Teams</a:t>
            </a:r>
          </a:p>
        </p:txBody>
      </p:sp>
      <p:sp>
        <p:nvSpPr>
          <p:cNvPr id="18" name="TextBox 17">
            <a:extLst>
              <a:ext uri="{FF2B5EF4-FFF2-40B4-BE49-F238E27FC236}">
                <a16:creationId xmlns:a16="http://schemas.microsoft.com/office/drawing/2014/main" id="{590D3AE7-0533-4951-9995-64FF14CD04C6}"/>
              </a:ext>
            </a:extLst>
          </p:cNvPr>
          <p:cNvSpPr txBox="1"/>
          <p:nvPr/>
        </p:nvSpPr>
        <p:spPr>
          <a:xfrm>
            <a:off x="5786073" y="5371102"/>
            <a:ext cx="819061"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Skype</a:t>
            </a:r>
          </a:p>
        </p:txBody>
      </p:sp>
      <p:sp>
        <p:nvSpPr>
          <p:cNvPr id="19" name="TextBox 18">
            <a:extLst>
              <a:ext uri="{FF2B5EF4-FFF2-40B4-BE49-F238E27FC236}">
                <a16:creationId xmlns:a16="http://schemas.microsoft.com/office/drawing/2014/main" id="{85CFC5C6-DA22-40A3-93EC-1AEF07762F3E}"/>
              </a:ext>
            </a:extLst>
          </p:cNvPr>
          <p:cNvSpPr txBox="1"/>
          <p:nvPr/>
        </p:nvSpPr>
        <p:spPr>
          <a:xfrm>
            <a:off x="7455371" y="5371102"/>
            <a:ext cx="1051454"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Android</a:t>
            </a:r>
          </a:p>
        </p:txBody>
      </p:sp>
      <p:sp>
        <p:nvSpPr>
          <p:cNvPr id="24" name="TextBox 23">
            <a:extLst>
              <a:ext uri="{FF2B5EF4-FFF2-40B4-BE49-F238E27FC236}">
                <a16:creationId xmlns:a16="http://schemas.microsoft.com/office/drawing/2014/main" id="{D57BF816-7761-47DF-B561-539A7CD2D970}"/>
              </a:ext>
            </a:extLst>
          </p:cNvPr>
          <p:cNvSpPr txBox="1"/>
          <p:nvPr/>
        </p:nvSpPr>
        <p:spPr>
          <a:xfrm>
            <a:off x="9495976" y="5371102"/>
            <a:ext cx="556623" cy="392245"/>
          </a:xfrm>
          <a:prstGeom prst="rect">
            <a:avLst/>
          </a:prstGeom>
          <a:noFill/>
        </p:spPr>
        <p:txBody>
          <a:bodyPr wrap="none" rtlCol="0">
            <a:spAutoFit/>
          </a:bodyPr>
          <a:lstStyle>
            <a:defPPr>
              <a:defRPr lang="en-US"/>
            </a:defPPr>
            <a:lvl1pPr>
              <a:defRPr>
                <a:solidFill>
                  <a:schemeClr val="bg2"/>
                </a:solidFill>
                <a:latin typeface="+mj-lt"/>
              </a:defRPr>
            </a:lvl1pPr>
          </a:lstStyle>
          <a:p>
            <a:pPr marL="0" marR="0" lvl="0" indent="0" algn="l" defTabSz="7342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iOS</a:t>
            </a:r>
          </a:p>
        </p:txBody>
      </p:sp>
      <p:pic>
        <p:nvPicPr>
          <p:cNvPr id="2" name="Picture 1"/>
          <p:cNvPicPr>
            <a:picLocks noChangeAspect="1"/>
          </p:cNvPicPr>
          <p:nvPr/>
        </p:nvPicPr>
        <p:blipFill>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5555" y="1066634"/>
            <a:ext cx="660891" cy="660891"/>
          </a:xfrm>
          <a:prstGeom prst="ellipse">
            <a:avLst/>
          </a:prstGeom>
          <a:solidFill>
            <a:schemeClr val="bg1"/>
          </a:solidFill>
          <a:ln>
            <a:solidFill>
              <a:schemeClr val="accent5"/>
            </a:solidFill>
          </a:ln>
        </p:spPr>
      </p:pic>
      <p:sp>
        <p:nvSpPr>
          <p:cNvPr id="3" name="Title 2">
            <a:extLst>
              <a:ext uri="{FF2B5EF4-FFF2-40B4-BE49-F238E27FC236}">
                <a16:creationId xmlns:a16="http://schemas.microsoft.com/office/drawing/2014/main" id="{AC1CEBC6-506C-4675-83E6-8A2BF6BB5DB4}"/>
              </a:ext>
            </a:extLst>
          </p:cNvPr>
          <p:cNvSpPr>
            <a:spLocks noGrp="1"/>
          </p:cNvSpPr>
          <p:nvPr>
            <p:ph type="title"/>
          </p:nvPr>
        </p:nvSpPr>
        <p:spPr/>
        <p:txBody>
          <a:bodyPr anchor="t"/>
          <a:lstStyle/>
          <a:p>
            <a:pPr algn="ctr"/>
            <a:r>
              <a:rPr lang="en-US" dirty="0"/>
              <a:t>Adaptive cards</a:t>
            </a:r>
          </a:p>
        </p:txBody>
      </p:sp>
      <p:sp>
        <p:nvSpPr>
          <p:cNvPr id="21" name="Title 7">
            <a:extLst>
              <a:ext uri="{FF2B5EF4-FFF2-40B4-BE49-F238E27FC236}">
                <a16:creationId xmlns:a16="http://schemas.microsoft.com/office/drawing/2014/main" id="{C887F0D9-D78E-4BD3-BD4D-FA5389B38B40}"/>
              </a:ext>
            </a:extLst>
          </p:cNvPr>
          <p:cNvSpPr txBox="1">
            <a:spLocks/>
          </p:cNvSpPr>
          <p:nvPr/>
        </p:nvSpPr>
        <p:spPr>
          <a:xfrm>
            <a:off x="2424122" y="1573417"/>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Open framework</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Multiple canvases</a:t>
            </a:r>
          </a:p>
        </p:txBody>
      </p:sp>
      <p:sp>
        <p:nvSpPr>
          <p:cNvPr id="22" name="Rectangle 21">
            <a:extLst>
              <a:ext uri="{FF2B5EF4-FFF2-40B4-BE49-F238E27FC236}">
                <a16:creationId xmlns:a16="http://schemas.microsoft.com/office/drawing/2014/main" id="{D5F60CB3-4269-49E4-B3E0-6D2DB021E53D}"/>
              </a:ext>
            </a:extLst>
          </p:cNvPr>
          <p:cNvSpPr/>
          <p:nvPr/>
        </p:nvSpPr>
        <p:spPr>
          <a:xfrm>
            <a:off x="3786515" y="6488668"/>
            <a:ext cx="4905510" cy="369332"/>
          </a:xfrm>
          <a:prstGeom prst="rect">
            <a:avLst/>
          </a:prstGeom>
        </p:spPr>
        <p:txBody>
          <a:bodyPr wrap="none">
            <a:spAutoFit/>
          </a:bodyPr>
          <a:lstStyle/>
          <a:p>
            <a:r>
              <a:rPr lang="en-US" dirty="0"/>
              <a:t>https://docs.microsoft.com/en-us/adaptive-cards/</a:t>
            </a:r>
          </a:p>
        </p:txBody>
      </p:sp>
    </p:spTree>
    <p:extLst>
      <p:ext uri="{BB962C8B-B14F-4D97-AF65-F5344CB8AC3E}">
        <p14:creationId xmlns:p14="http://schemas.microsoft.com/office/powerpoint/2010/main" val="331343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par>
                                <p:cTn id="12" presetID="22" presetClass="entr" presetSubtype="8"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250"/>
                                        <p:tgtEl>
                                          <p:spTgt spid="13"/>
                                        </p:tgtEl>
                                      </p:cBhvr>
                                    </p:animEffect>
                                  </p:childTnLst>
                                </p:cTn>
                              </p:par>
                            </p:childTnLst>
                          </p:cTn>
                        </p:par>
                        <p:par>
                          <p:cTn id="15" fill="hold">
                            <p:stCondLst>
                              <p:cond delay="1000"/>
                            </p:stCondLst>
                            <p:childTnLst>
                              <p:par>
                                <p:cTn id="16" presetID="12" presetClass="entr" presetSubtype="4" fill="hold" nodeType="afterEffect">
                                  <p:stCondLst>
                                    <p:cond delay="50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p:tgtEl>
                                          <p:spTgt spid="26"/>
                                        </p:tgtEl>
                                        <p:attrNameLst>
                                          <p:attrName>ppt_y</p:attrName>
                                        </p:attrNameLst>
                                      </p:cBhvr>
                                      <p:tavLst>
                                        <p:tav tm="0">
                                          <p:val>
                                            <p:strVal val="#ppt_y+#ppt_h*1.125000"/>
                                          </p:val>
                                        </p:tav>
                                        <p:tav tm="100000">
                                          <p:val>
                                            <p:strVal val="#ppt_y"/>
                                          </p:val>
                                        </p:tav>
                                      </p:tavLst>
                                    </p:anim>
                                    <p:animEffect transition="in" filter="wipe(up)">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par>
                          <p:cTn id="23" fill="hold">
                            <p:stCondLst>
                              <p:cond delay="2000"/>
                            </p:stCondLst>
                            <p:childTnLst>
                              <p:par>
                                <p:cTn id="24" presetID="12" presetClass="entr" presetSubtype="4" fill="hold" nodeType="afterEffect">
                                  <p:stCondLst>
                                    <p:cond delay="50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ppt_y</p:attrName>
                                        </p:attrNameLst>
                                      </p:cBhvr>
                                      <p:tavLst>
                                        <p:tav tm="0">
                                          <p:val>
                                            <p:strVal val="#ppt_y+#ppt_h*1.125000"/>
                                          </p:val>
                                        </p:tav>
                                        <p:tav tm="100000">
                                          <p:val>
                                            <p:strVal val="#ppt_y"/>
                                          </p:val>
                                        </p:tav>
                                      </p:tavLst>
                                    </p:anim>
                                    <p:animEffect transition="in" filter="wipe(up)">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250"/>
                                        <p:tgtEl>
                                          <p:spTgt spid="18"/>
                                        </p:tgtEl>
                                      </p:cBhvr>
                                    </p:animEffect>
                                  </p:childTnLst>
                                </p:cTn>
                              </p:par>
                            </p:childTnLst>
                          </p:cTn>
                        </p:par>
                        <p:par>
                          <p:cTn id="31" fill="hold">
                            <p:stCondLst>
                              <p:cond delay="3000"/>
                            </p:stCondLst>
                            <p:childTnLst>
                              <p:par>
                                <p:cTn id="32" presetID="12" presetClass="entr" presetSubtype="4" fill="hold" nodeType="afterEffect">
                                  <p:stCondLst>
                                    <p:cond delay="50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p:tgtEl>
                                          <p:spTgt spid="17"/>
                                        </p:tgtEl>
                                        <p:attrNameLst>
                                          <p:attrName>ppt_y</p:attrName>
                                        </p:attrNameLst>
                                      </p:cBhvr>
                                      <p:tavLst>
                                        <p:tav tm="0">
                                          <p:val>
                                            <p:strVal val="#ppt_y+#ppt_h*1.125000"/>
                                          </p:val>
                                        </p:tav>
                                        <p:tav tm="100000">
                                          <p:val>
                                            <p:strVal val="#ppt_y"/>
                                          </p:val>
                                        </p:tav>
                                      </p:tavLst>
                                    </p:anim>
                                    <p:animEffect transition="in" filter="wipe(up)">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50"/>
                                        <p:tgtEl>
                                          <p:spTgt spid="19"/>
                                        </p:tgtEl>
                                      </p:cBhvr>
                                    </p:animEffect>
                                  </p:childTnLst>
                                </p:cTn>
                              </p:par>
                            </p:childTnLst>
                          </p:cTn>
                        </p:par>
                        <p:par>
                          <p:cTn id="39" fill="hold">
                            <p:stCondLst>
                              <p:cond delay="4000"/>
                            </p:stCondLst>
                            <p:childTnLst>
                              <p:par>
                                <p:cTn id="40" presetID="12" presetClass="entr" presetSubtype="4" fill="hold" nodeType="afterEffect">
                                  <p:stCondLst>
                                    <p:cond delay="50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p:tgtEl>
                                          <p:spTgt spid="23"/>
                                        </p:tgtEl>
                                        <p:attrNameLst>
                                          <p:attrName>ppt_y</p:attrName>
                                        </p:attrNameLst>
                                      </p:cBhvr>
                                      <p:tavLst>
                                        <p:tav tm="0">
                                          <p:val>
                                            <p:strVal val="#ppt_y+#ppt_h*1.125000"/>
                                          </p:val>
                                        </p:tav>
                                        <p:tav tm="100000">
                                          <p:val>
                                            <p:strVal val="#ppt_y"/>
                                          </p:val>
                                        </p:tav>
                                      </p:tavLst>
                                    </p:anim>
                                    <p:animEffect transition="in" filter="wipe(up)">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sdnshared.blob.core.windows.net/media/2016/11/connector.png">
            <a:extLst>
              <a:ext uri="{FF2B5EF4-FFF2-40B4-BE49-F238E27FC236}">
                <a16:creationId xmlns:a16="http://schemas.microsoft.com/office/drawing/2014/main" id="{E178E064-9F9A-4B9A-AA6B-CD34F583A18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5360" y="422181"/>
            <a:ext cx="10682121" cy="6013638"/>
          </a:xfrm>
          <a:prstGeom prst="rect">
            <a:avLst/>
          </a:prstGeom>
          <a:noFill/>
          <a:extLst>
            <a:ext uri="{909E8E84-426E-40DD-AFC4-6F175D3DCCD1}">
              <a14:hiddenFill xmlns:a14="http://schemas.microsoft.com/office/drawing/2010/main">
                <a:solidFill>
                  <a:srgbClr val="FFFFFF"/>
                </a:solidFill>
              </a14:hiddenFill>
            </a:ext>
          </a:extLst>
        </p:spPr>
      </p:pic>
      <p:sp>
        <p:nvSpPr>
          <p:cNvPr id="73" name="Title 1">
            <a:extLst>
              <a:ext uri="{FF2B5EF4-FFF2-40B4-BE49-F238E27FC236}">
                <a16:creationId xmlns:a16="http://schemas.microsoft.com/office/drawing/2014/main" id="{231D5E4D-668F-4D28-BC63-27A75E2463AF}"/>
              </a:ext>
            </a:extLst>
          </p:cNvPr>
          <p:cNvSpPr txBox="1">
            <a:spLocks/>
          </p:cNvSpPr>
          <p:nvPr/>
        </p:nvSpPr>
        <p:spPr>
          <a:xfrm>
            <a:off x="269240" y="289513"/>
            <a:ext cx="11655840" cy="899665"/>
          </a:xfrm>
          <a:prstGeom prst="rect">
            <a:avLst/>
          </a:prstGeom>
        </p:spPr>
        <p:txBody>
          <a:bodyPr vert="horz" wrap="square" lIns="146304" tIns="91440" rIns="146304" bIns="91440" rtlCol="0" anchor="t">
            <a:noAutofit/>
          </a:bodyPr>
          <a:lstStyle>
            <a:lvl1pPr algn="l" defTabSz="896423" rtl="0" eaLnBrk="1" latinLnBrk="0" hangingPunct="1">
              <a:lnSpc>
                <a:spcPct val="90000"/>
              </a:lnSpc>
              <a:spcBef>
                <a:spcPct val="0"/>
              </a:spcBef>
              <a:buNone/>
              <a:defRPr lang="en-US" sz="4613" b="0" kern="1200" cap="none" spc="-9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423" rtl="0" eaLnBrk="1" fontAlgn="auto" latinLnBrk="0" hangingPunct="1">
              <a:lnSpc>
                <a:spcPct val="90000"/>
              </a:lnSpc>
              <a:spcBef>
                <a:spcPct val="0"/>
              </a:spcBef>
              <a:spcAft>
                <a:spcPts val="0"/>
              </a:spcAft>
              <a:buClrTx/>
              <a:buSzTx/>
              <a:buFontTx/>
              <a:buNone/>
              <a:tabLst/>
              <a:defRPr/>
            </a:pPr>
            <a:r>
              <a:rPr kumimoji="0" lang="en-US" sz="46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Adaptive Cards</a:t>
            </a:r>
            <a:endParaRPr kumimoji="0" lang="en-US" sz="4613" b="0" i="0" u="none" strike="noStrike" kern="1200" cap="none" spc="-99"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078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6"/>
            <a:ext cx="12190271" cy="1180613"/>
          </a:xfrm>
          <a:prstGeom prst="rect">
            <a:avLst/>
          </a:prstGeom>
          <a:solidFill>
            <a:srgbClr val="0B7D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341117" y="162115"/>
            <a:ext cx="11099599" cy="81560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Prerequisites and setup steps</a:t>
            </a:r>
          </a:p>
        </p:txBody>
      </p:sp>
      <p:sp>
        <p:nvSpPr>
          <p:cNvPr id="10" name="Rectangle 11"/>
          <p:cNvSpPr>
            <a:spLocks noChangeArrowheads="1"/>
          </p:cNvSpPr>
          <p:nvPr/>
        </p:nvSpPr>
        <p:spPr bwMode="auto">
          <a:xfrm>
            <a:off x="231888" y="1508778"/>
            <a:ext cx="11728224" cy="5014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en-US" sz="2000" b="1" u="sng" dirty="0">
                <a:latin typeface="Segoe UI Light" panose="020B0502040204020203" pitchFamily="34" charset="0"/>
                <a:cs typeface="Segoe UI Light" panose="020B0502040204020203" pitchFamily="34" charset="0"/>
              </a:rPr>
              <a:t>Download links:</a:t>
            </a: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Visual Studio 2015 or later</a:t>
            </a:r>
          </a:p>
          <a:p>
            <a:pPr marL="800100" lvl="1" indent="-342900">
              <a:buFont typeface="Courier New" panose="02070309020205020404" pitchFamily="49" charset="0"/>
              <a:buChar char="o"/>
            </a:pPr>
            <a:r>
              <a:rPr lang="en-US" sz="2000" u="sng" dirty="0">
                <a:latin typeface="Segoe UI Light" panose="020B0502040204020203" pitchFamily="34" charset="0"/>
                <a:cs typeface="Segoe UI Light" panose="020B0502040204020203" pitchFamily="34" charset="0"/>
                <a:hlinkClick r:id="rId3"/>
              </a:rPr>
              <a:t>https://www.visualstudio.com/downloads/</a:t>
            </a:r>
            <a:endParaRPr lang="en-US" sz="2000" u="sng" dirty="0">
              <a:latin typeface="Segoe UI Light" panose="020B0502040204020203" pitchFamily="34" charset="0"/>
              <a:cs typeface="Segoe UI Light" panose="020B0502040204020203" pitchFamily="34" charset="0"/>
            </a:endParaRP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Requires .NET Framework (to install templates)</a:t>
            </a: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Templates</a:t>
            </a: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Application Template - </a:t>
            </a:r>
            <a:r>
              <a:rPr lang="en-US" sz="2000" u="sng" dirty="0">
                <a:latin typeface="Segoe UI Light" panose="020B0502040204020203" pitchFamily="34" charset="0"/>
                <a:cs typeface="Segoe UI Light" panose="020B0502040204020203" pitchFamily="34" charset="0"/>
                <a:hlinkClick r:id="rId4"/>
              </a:rPr>
              <a:t>http://aka.ms/bf-bc-vstemplate</a:t>
            </a:r>
            <a:endParaRPr lang="en-US" sz="2000" u="sng" dirty="0">
              <a:latin typeface="Segoe UI Light" panose="020B0502040204020203" pitchFamily="34" charset="0"/>
              <a:cs typeface="Segoe UI Light" panose="020B0502040204020203" pitchFamily="34" charset="0"/>
            </a:endParaRPr>
          </a:p>
          <a:p>
            <a:pPr marL="1257300" lvl="2" indent="-342900">
              <a:buFont typeface="Wingdings" panose="05000000000000000000" pitchFamily="2" charset="2"/>
              <a:buChar char="§"/>
            </a:pPr>
            <a:r>
              <a:rPr lang="en-US" sz="2000" dirty="0">
                <a:latin typeface="Segoe UI Light" panose="020B0502040204020203" pitchFamily="34" charset="0"/>
                <a:cs typeface="Segoe UI Light" panose="020B0502040204020203" pitchFamily="34" charset="0"/>
              </a:rPr>
              <a:t>Belongs in the </a:t>
            </a:r>
            <a:r>
              <a:rPr lang="pt-BR" sz="2000" dirty="0">
                <a:latin typeface="Segoe UI Light" panose="020B0502040204020203" pitchFamily="34" charset="0"/>
                <a:cs typeface="Segoe UI Light" panose="020B0502040204020203" pitchFamily="34" charset="0"/>
              </a:rPr>
              <a:t>~\Visual Studio 2017\Templates\ProjectTemplates\Visual C#\Bot Application.zip</a:t>
            </a:r>
            <a:endParaRPr lang="en-US" sz="2000" dirty="0">
              <a:latin typeface="Segoe UI Light" panose="020B0502040204020203" pitchFamily="34" charset="0"/>
              <a:cs typeface="Segoe UI Light" panose="020B0502040204020203" pitchFamily="34" charset="0"/>
            </a:endParaRP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Bot Controller Template - </a:t>
            </a:r>
            <a:r>
              <a:rPr lang="en-US" sz="2000" u="sng" dirty="0">
                <a:latin typeface="Segoe UI Light" panose="020B0502040204020203" pitchFamily="34" charset="0"/>
                <a:cs typeface="Segoe UI Light" panose="020B0502040204020203" pitchFamily="34" charset="0"/>
                <a:hlinkClick r:id="rId5"/>
              </a:rPr>
              <a:t>http://aka.ms/bf-bc-vscontrollertemplate</a:t>
            </a:r>
            <a:endParaRPr lang="en-US" sz="2000" u="sng" dirty="0">
              <a:latin typeface="Segoe UI Light" panose="020B0502040204020203" pitchFamily="34" charset="0"/>
              <a:cs typeface="Segoe UI Light" panose="020B0502040204020203" pitchFamily="34" charset="0"/>
            </a:endParaRPr>
          </a:p>
          <a:p>
            <a:pPr marL="1257300" lvl="2" indent="-342900">
              <a:buFont typeface="Wingdings" panose="05000000000000000000" pitchFamily="2" charset="2"/>
              <a:buChar char="§"/>
            </a:pPr>
            <a:r>
              <a:rPr lang="en-US" sz="2000" dirty="0">
                <a:latin typeface="Segoe UI Light" panose="020B0502040204020203" pitchFamily="34" charset="0"/>
                <a:cs typeface="Segoe UI Light" panose="020B0502040204020203" pitchFamily="34" charset="0"/>
              </a:rPr>
              <a:t>Belongs in the ~\Visual Studio 2017\Templates\</a:t>
            </a:r>
            <a:r>
              <a:rPr lang="en-US" sz="2000" dirty="0" err="1">
                <a:latin typeface="Segoe UI Light" panose="020B0502040204020203" pitchFamily="34" charset="0"/>
                <a:cs typeface="Segoe UI Light" panose="020B0502040204020203" pitchFamily="34" charset="0"/>
              </a:rPr>
              <a:t>ItemTemplates</a:t>
            </a:r>
            <a:r>
              <a:rPr lang="en-US" sz="2000" dirty="0">
                <a:latin typeface="Segoe UI Light" panose="020B0502040204020203" pitchFamily="34" charset="0"/>
                <a:cs typeface="Segoe UI Light" panose="020B0502040204020203" pitchFamily="34" charset="0"/>
              </a:rPr>
              <a:t>\Visual C#\Bot Controller.zip</a:t>
            </a:r>
          </a:p>
          <a:p>
            <a:pPr marL="800100" lvl="1" indent="-342900">
              <a:buFont typeface="Courier New" panose="02070309020205020404" pitchFamily="49" charset="0"/>
              <a:buChar char="o"/>
            </a:pPr>
            <a:r>
              <a:rPr lang="en-US" sz="2000" dirty="0">
                <a:latin typeface="Segoe UI Light" panose="020B0502040204020203" pitchFamily="34" charset="0"/>
                <a:cs typeface="Segoe UI Light" panose="020B0502040204020203" pitchFamily="34" charset="0"/>
              </a:rPr>
              <a:t>Bot Dialog Template - </a:t>
            </a:r>
            <a:r>
              <a:rPr lang="en-US" sz="2000" u="sng" dirty="0">
                <a:latin typeface="Segoe UI Light" panose="020B0502040204020203" pitchFamily="34" charset="0"/>
                <a:cs typeface="Segoe UI Light" panose="020B0502040204020203" pitchFamily="34" charset="0"/>
                <a:hlinkClick r:id="rId6"/>
              </a:rPr>
              <a:t>http://aka.ms/bf-bc-vsdialogtemplate</a:t>
            </a:r>
            <a:endParaRPr lang="en-US" sz="2000" u="sng" dirty="0">
              <a:latin typeface="Segoe UI Light" panose="020B0502040204020203" pitchFamily="34" charset="0"/>
              <a:cs typeface="Segoe UI Light" panose="020B0502040204020203" pitchFamily="34" charset="0"/>
            </a:endParaRPr>
          </a:p>
          <a:p>
            <a:pPr marL="1257300" lvl="2" indent="-342900">
              <a:buFont typeface="Wingdings" panose="05000000000000000000" pitchFamily="2" charset="2"/>
              <a:buChar char="§"/>
            </a:pPr>
            <a:r>
              <a:rPr lang="en-US" sz="2000" dirty="0">
                <a:latin typeface="Segoe UI Light" panose="020B0502040204020203" pitchFamily="34" charset="0"/>
                <a:cs typeface="Segoe UI Light" panose="020B0502040204020203" pitchFamily="34" charset="0"/>
              </a:rPr>
              <a:t>Belongs in the ~\Visual Studio 2017\Templates\</a:t>
            </a:r>
            <a:r>
              <a:rPr lang="en-US" sz="2000" dirty="0" err="1">
                <a:latin typeface="Segoe UI Light" panose="020B0502040204020203" pitchFamily="34" charset="0"/>
                <a:cs typeface="Segoe UI Light" panose="020B0502040204020203" pitchFamily="34" charset="0"/>
              </a:rPr>
              <a:t>ItemTemplates</a:t>
            </a:r>
            <a:r>
              <a:rPr lang="en-US" sz="2000" dirty="0">
                <a:latin typeface="Segoe UI Light" panose="020B0502040204020203" pitchFamily="34" charset="0"/>
                <a:cs typeface="Segoe UI Light" panose="020B0502040204020203" pitchFamily="34" charset="0"/>
              </a:rPr>
              <a:t>\Visual C#\Bot Dialog.zip</a:t>
            </a: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IIS Express</a:t>
            </a:r>
          </a:p>
          <a:p>
            <a:pPr marL="800100" lvl="1" indent="-342900">
              <a:buFont typeface="Courier New" panose="02070309020205020404" pitchFamily="49" charset="0"/>
              <a:buChar char="o"/>
            </a:pPr>
            <a:r>
              <a:rPr lang="en-US" sz="2000" u="sng" dirty="0">
                <a:latin typeface="Segoe UI Light" panose="020B0502040204020203" pitchFamily="34" charset="0"/>
                <a:cs typeface="Segoe UI Light" panose="020B0502040204020203" pitchFamily="34" charset="0"/>
                <a:hlinkClick r:id="rId7"/>
              </a:rPr>
              <a:t>https://www.microsoft.com/en-us/download/details.aspx?id=48264</a:t>
            </a:r>
            <a:endParaRPr lang="en-US" sz="2000" dirty="0">
              <a:latin typeface="Segoe UI Light" panose="020B0502040204020203" pitchFamily="34" charset="0"/>
              <a:cs typeface="Segoe UI Light" panose="020B0502040204020203" pitchFamily="34" charset="0"/>
            </a:endParaRPr>
          </a:p>
          <a:p>
            <a:pPr marL="285750" lvl="0" indent="-285750">
              <a:buFont typeface="Arial" panose="020B0604020202020204" pitchFamily="34" charset="0"/>
              <a:buChar char="•"/>
            </a:pPr>
            <a:r>
              <a:rPr lang="en-US" sz="2000" dirty="0">
                <a:latin typeface="Segoe UI Light" panose="020B0502040204020203" pitchFamily="34" charset="0"/>
                <a:cs typeface="Segoe UI Light" panose="020B0502040204020203" pitchFamily="34" charset="0"/>
              </a:rPr>
              <a:t>Bot Emulator</a:t>
            </a:r>
          </a:p>
          <a:p>
            <a:pPr marL="800100" lvl="1" indent="-342900">
              <a:buFont typeface="Courier New" panose="02070309020205020404" pitchFamily="49" charset="0"/>
              <a:buChar char="o"/>
            </a:pPr>
            <a:r>
              <a:rPr lang="en-US" sz="2000" u="sng" dirty="0">
                <a:latin typeface="Segoe UI Light" panose="020B0502040204020203" pitchFamily="34" charset="0"/>
                <a:cs typeface="Segoe UI Light" panose="020B0502040204020203" pitchFamily="34" charset="0"/>
                <a:hlinkClick r:id="rId8"/>
              </a:rPr>
              <a:t>https://emulator.botframework.com/</a:t>
            </a:r>
            <a:endParaRPr lang="en-US" sz="2000" dirty="0">
              <a:latin typeface="Segoe UI Light" panose="020B0502040204020203" pitchFamily="34" charset="0"/>
              <a:cs typeface="Segoe UI Light" panose="020B0502040204020203" pitchFamily="34" charset="0"/>
            </a:endParaRPr>
          </a:p>
          <a:p>
            <a:pPr marL="174625" indent="-174625" defTabSz="896386">
              <a:buFont typeface="Arial" panose="020B0604020202020204" pitchFamily="34" charset="0"/>
              <a:buChar char="•"/>
              <a:defRPr/>
            </a:pPr>
            <a:endParaRPr lang="en-US" sz="2000" b="1" u="sng" dirty="0">
              <a:solidFill>
                <a:prstClr val="black"/>
              </a:solidFill>
              <a:latin typeface="Segoe UI Light"/>
              <a:ea typeface="Calibri" panose="020F0502020204030204" pitchFamily="34" charset="0"/>
              <a:cs typeface="Segoe UI Light"/>
            </a:endParaRPr>
          </a:p>
        </p:txBody>
      </p:sp>
      <p:pic>
        <p:nvPicPr>
          <p:cNvPr id="6" name="Picture 5">
            <a:extLst>
              <a:ext uri="{FF2B5EF4-FFF2-40B4-BE49-F238E27FC236}">
                <a16:creationId xmlns:a16="http://schemas.microsoft.com/office/drawing/2014/main" id="{5506A5F1-6212-4470-8569-E83CAC814D0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521712" y="344008"/>
            <a:ext cx="2438400" cy="451821"/>
          </a:xfrm>
          <a:prstGeom prst="rect">
            <a:avLst/>
          </a:prstGeom>
        </p:spPr>
      </p:pic>
    </p:spTree>
    <p:extLst>
      <p:ext uri="{BB962C8B-B14F-4D97-AF65-F5344CB8AC3E}">
        <p14:creationId xmlns:p14="http://schemas.microsoft.com/office/powerpoint/2010/main" val="3505608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Adaptive Cards Demo</a:t>
            </a:r>
            <a:endParaRPr lang="en-US" sz="4400"/>
          </a:p>
        </p:txBody>
      </p:sp>
    </p:spTree>
    <p:extLst>
      <p:ext uri="{BB962C8B-B14F-4D97-AF65-F5344CB8AC3E}">
        <p14:creationId xmlns:p14="http://schemas.microsoft.com/office/powerpoint/2010/main" val="1276562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Lab 2 – Interacting with the User</a:t>
            </a:r>
            <a:endParaRPr lang="en-US" sz="4400"/>
          </a:p>
        </p:txBody>
      </p:sp>
    </p:spTree>
    <p:extLst>
      <p:ext uri="{BB962C8B-B14F-4D97-AF65-F5344CB8AC3E}">
        <p14:creationId xmlns:p14="http://schemas.microsoft.com/office/powerpoint/2010/main" val="161365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67" y="3320611"/>
            <a:ext cx="12206460" cy="35373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7" y="973"/>
            <a:ext cx="12190271" cy="3321463"/>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8" y="4026712"/>
            <a:ext cx="1927040" cy="1398236"/>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Vision</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From faces to feelings,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understand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060098" y="4026712"/>
            <a:ext cx="2237837" cy="1208184"/>
          </a:xfrm>
          <a:prstGeom prst="rect">
            <a:avLst/>
          </a:prstGeom>
          <a:noFill/>
        </p:spPr>
        <p:txBody>
          <a:bodyPr wrap="square" lIns="179208" tIns="143367" rIns="89629"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Speech</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Hear and speak,</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filtering noise,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identifying speakers</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7" y="4026711"/>
            <a:ext cx="1927040" cy="1588288"/>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Knowledge</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0928" y="4026712"/>
            <a:ext cx="1927040" cy="120818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Language</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 text, understand</a:t>
            </a:r>
            <a:b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intent</a:t>
            </a:r>
            <a:endParaRPr kumimoji="0" lang="en-US" sz="1537" b="0" i="0" u="none" strike="noStrike" kern="1200" cap="none" spc="0" normalizeH="0" baseline="0" noProof="0">
              <a:ln>
                <a:noFill/>
              </a:ln>
              <a:solidFill>
                <a:prstClr val="white"/>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896998" y="4026712"/>
            <a:ext cx="2127476" cy="120818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An early look at emerging Cognitive Services technologies</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787" y="4026712"/>
            <a:ext cx="1927040" cy="1588288"/>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Search</a:t>
            </a:r>
          </a:p>
          <a:p>
            <a:pPr marL="0" marR="0" lvl="0" indent="0" algn="ctr" defTabSz="914209" rtl="0" eaLnBrk="1" fontAlgn="auto" latinLnBrk="0" hangingPunct="1">
              <a:lnSpc>
                <a:spcPct val="90000"/>
              </a:lnSpc>
              <a:spcBef>
                <a:spcPts val="0"/>
              </a:spcBef>
              <a:spcAft>
                <a:spcPts val="576"/>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868" y="972"/>
            <a:ext cx="12208193" cy="3321464"/>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C5A54B51-2E9A-49CC-925C-75DC51296AA8}"/>
              </a:ext>
            </a:extLst>
          </p:cNvPr>
          <p:cNvSpPr/>
          <p:nvPr/>
        </p:nvSpPr>
        <p:spPr bwMode="auto">
          <a:xfrm>
            <a:off x="1" y="973"/>
            <a:ext cx="12192000" cy="3321463"/>
          </a:xfrm>
          <a:prstGeom prst="rect">
            <a:avLst/>
          </a:prstGeom>
          <a:solidFill>
            <a:schemeClr val="accent3">
              <a:lumMod val="5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C2FC0EA8-019D-46AC-A45E-4EA44AE91924}"/>
              </a:ext>
            </a:extLst>
          </p:cNvPr>
          <p:cNvGrpSpPr/>
          <p:nvPr/>
        </p:nvGrpSpPr>
        <p:grpSpPr>
          <a:xfrm>
            <a:off x="695810" y="2877454"/>
            <a:ext cx="1075557" cy="1075557"/>
            <a:chOff x="709760" y="2934655"/>
            <a:chExt cx="1097125" cy="1097125"/>
          </a:xfrm>
          <a:solidFill>
            <a:srgbClr val="0070C0"/>
          </a:solidFill>
        </p:grpSpPr>
        <p:sp>
          <p:nvSpPr>
            <p:cNvPr id="83" name="Oval 82"/>
            <p:cNvSpPr/>
            <p:nvPr/>
          </p:nvSpPr>
          <p:spPr bwMode="auto">
            <a:xfrm>
              <a:off x="709760"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Eye">
              <a:extLst>
                <a:ext uri="{FF2B5EF4-FFF2-40B4-BE49-F238E27FC236}">
                  <a16:creationId xmlns:a16="http://schemas.microsoft.com/office/drawing/2014/main" id="{CD47DF00-FBE0-4510-88E8-F06C51E7D5E2}"/>
                </a:ext>
              </a:extLst>
            </p:cNvPr>
            <p:cNvSpPr>
              <a:spLocks noChangeAspect="1" noEditPoints="1"/>
            </p:cNvSpPr>
            <p:nvPr/>
          </p:nvSpPr>
          <p:spPr bwMode="auto">
            <a:xfrm>
              <a:off x="1006862" y="3344382"/>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6079B57-DD1D-4CD8-A534-1A5F43297922}"/>
              </a:ext>
            </a:extLst>
          </p:cNvPr>
          <p:cNvGrpSpPr/>
          <p:nvPr/>
        </p:nvGrpSpPr>
        <p:grpSpPr>
          <a:xfrm>
            <a:off x="8477528" y="2877454"/>
            <a:ext cx="1075557" cy="1075557"/>
            <a:chOff x="8647519" y="2934655"/>
            <a:chExt cx="1097125" cy="1097125"/>
          </a:xfrm>
          <a:solidFill>
            <a:srgbClr val="0070C0"/>
          </a:solidFill>
        </p:grpSpPr>
        <p:sp>
          <p:nvSpPr>
            <p:cNvPr id="90" name="Oval 89"/>
            <p:cNvSpPr/>
            <p:nvPr/>
          </p:nvSpPr>
          <p:spPr bwMode="auto">
            <a:xfrm>
              <a:off x="8647519"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magnify">
              <a:extLst>
                <a:ext uri="{FF2B5EF4-FFF2-40B4-BE49-F238E27FC236}">
                  <a16:creationId xmlns:a16="http://schemas.microsoft.com/office/drawing/2014/main" id="{2DC098F1-C9DF-467F-B9A4-81F786BAB429}"/>
                </a:ext>
              </a:extLst>
            </p:cNvPr>
            <p:cNvSpPr>
              <a:spLocks noChangeAspect="1" noEditPoints="1"/>
            </p:cNvSpPr>
            <p:nvPr/>
          </p:nvSpPr>
          <p:spPr bwMode="auto">
            <a:xfrm flipH="1">
              <a:off x="9009638" y="3300337"/>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9DFA8D62-D8A9-4D85-BC01-49B63E35FA86}"/>
              </a:ext>
            </a:extLst>
          </p:cNvPr>
          <p:cNvGrpSpPr/>
          <p:nvPr/>
        </p:nvGrpSpPr>
        <p:grpSpPr>
          <a:xfrm>
            <a:off x="10422955" y="2877454"/>
            <a:ext cx="1075557" cy="1075557"/>
            <a:chOff x="10631956" y="2934655"/>
            <a:chExt cx="1097125" cy="1097125"/>
          </a:xfrm>
          <a:solidFill>
            <a:srgbClr val="0070C0"/>
          </a:solidFill>
        </p:grpSpPr>
        <p:sp>
          <p:nvSpPr>
            <p:cNvPr id="91" name="Oval 90"/>
            <p:cNvSpPr/>
            <p:nvPr/>
          </p:nvSpPr>
          <p:spPr bwMode="auto">
            <a:xfrm>
              <a:off x="10631956"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Beaker_F196">
              <a:extLst>
                <a:ext uri="{FF2B5EF4-FFF2-40B4-BE49-F238E27FC236}">
                  <a16:creationId xmlns:a16="http://schemas.microsoft.com/office/drawing/2014/main" id="{49F8EEA9-DC28-4ADB-BC01-058C091C084A}"/>
                </a:ext>
              </a:extLst>
            </p:cNvPr>
            <p:cNvSpPr>
              <a:spLocks noChangeAspect="1" noEditPoints="1"/>
            </p:cNvSpPr>
            <p:nvPr/>
          </p:nvSpPr>
          <p:spPr bwMode="auto">
            <a:xfrm>
              <a:off x="11022241" y="3300337"/>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4" name="Title 13">
            <a:extLst>
              <a:ext uri="{FF2B5EF4-FFF2-40B4-BE49-F238E27FC236}">
                <a16:creationId xmlns:a16="http://schemas.microsoft.com/office/drawing/2014/main" id="{7960D020-CEAE-45FF-8D74-3355BB4144EB}"/>
              </a:ext>
            </a:extLst>
          </p:cNvPr>
          <p:cNvSpPr>
            <a:spLocks noGrp="1"/>
          </p:cNvSpPr>
          <p:nvPr>
            <p:ph type="title"/>
          </p:nvPr>
        </p:nvSpPr>
        <p:spPr>
          <a:xfrm>
            <a:off x="269241" y="291825"/>
            <a:ext cx="11655840" cy="899537"/>
          </a:xfrm>
        </p:spPr>
        <p:txBody>
          <a:bodyPr/>
          <a:lstStyle/>
          <a:p>
            <a:pPr algn="ctr" defTabSz="913997" fontAlgn="base">
              <a:spcAft>
                <a:spcPts val="588"/>
              </a:spcAft>
            </a:pPr>
            <a:r>
              <a:rPr lang="en-US" altLang="en-US" spc="-99">
                <a:solidFill>
                  <a:schemeClr val="bg1"/>
                </a:solidFill>
              </a:rPr>
              <a:t>Microsoft Cognitive Services</a:t>
            </a:r>
            <a:br>
              <a:rPr lang="en-US" altLang="en-US" spc="-99">
                <a:solidFill>
                  <a:schemeClr val="bg1"/>
                </a:solidFill>
              </a:rPr>
            </a:br>
            <a:r>
              <a:rPr lang="en-US" sz="2745" kern="0">
                <a:solidFill>
                  <a:schemeClr val="bg1"/>
                </a:solidFill>
              </a:rPr>
              <a:t>Give your apps a human side</a:t>
            </a:r>
            <a:endParaRPr lang="en-US">
              <a:solidFill>
                <a:schemeClr val="bg1"/>
              </a:solidFill>
            </a:endParaRPr>
          </a:p>
        </p:txBody>
      </p:sp>
      <p:grpSp>
        <p:nvGrpSpPr>
          <p:cNvPr id="9" name="Group 8">
            <a:extLst>
              <a:ext uri="{FF2B5EF4-FFF2-40B4-BE49-F238E27FC236}">
                <a16:creationId xmlns:a16="http://schemas.microsoft.com/office/drawing/2014/main" id="{EC116657-5EB1-45A3-A631-2065996EE209}"/>
              </a:ext>
            </a:extLst>
          </p:cNvPr>
          <p:cNvGrpSpPr/>
          <p:nvPr/>
        </p:nvGrpSpPr>
        <p:grpSpPr>
          <a:xfrm>
            <a:off x="6532099" y="2877454"/>
            <a:ext cx="1075557" cy="1075557"/>
            <a:chOff x="6663079" y="2934655"/>
            <a:chExt cx="1097125" cy="1097125"/>
          </a:xfrm>
          <a:solidFill>
            <a:srgbClr val="0070C0"/>
          </a:solidFill>
        </p:grpSpPr>
        <p:sp>
          <p:nvSpPr>
            <p:cNvPr id="89" name="Oval 88"/>
            <p:cNvSpPr/>
            <p:nvPr/>
          </p:nvSpPr>
          <p:spPr bwMode="auto">
            <a:xfrm>
              <a:off x="6663079"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gear_3">
              <a:extLst>
                <a:ext uri="{FF2B5EF4-FFF2-40B4-BE49-F238E27FC236}">
                  <a16:creationId xmlns:a16="http://schemas.microsoft.com/office/drawing/2014/main" id="{8C0D2F98-D4DC-4434-86AE-CB0839A0737A}"/>
                </a:ext>
              </a:extLst>
            </p:cNvPr>
            <p:cNvSpPr>
              <a:spLocks noChangeAspect="1" noEditPoints="1"/>
            </p:cNvSpPr>
            <p:nvPr/>
          </p:nvSpPr>
          <p:spPr bwMode="auto">
            <a:xfrm>
              <a:off x="7042401" y="3312543"/>
              <a:ext cx="338480" cy="341348"/>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12B2A3EA-10AA-43CF-AA31-D4E1046E575F}"/>
              </a:ext>
            </a:extLst>
          </p:cNvPr>
          <p:cNvGrpSpPr/>
          <p:nvPr/>
        </p:nvGrpSpPr>
        <p:grpSpPr>
          <a:xfrm>
            <a:off x="2641239" y="2877454"/>
            <a:ext cx="1075557" cy="1075557"/>
            <a:chOff x="2694200" y="2934655"/>
            <a:chExt cx="1097125" cy="1097125"/>
          </a:xfrm>
          <a:solidFill>
            <a:srgbClr val="0070C0"/>
          </a:solidFill>
        </p:grpSpPr>
        <p:sp>
          <p:nvSpPr>
            <p:cNvPr id="86" name="Oval 85"/>
            <p:cNvSpPr/>
            <p:nvPr/>
          </p:nvSpPr>
          <p:spPr bwMode="auto">
            <a:xfrm>
              <a:off x="2694200"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speech_2">
              <a:extLst>
                <a:ext uri="{FF2B5EF4-FFF2-40B4-BE49-F238E27FC236}">
                  <a16:creationId xmlns:a16="http://schemas.microsoft.com/office/drawing/2014/main" id="{328E6A4F-931D-4106-9857-2A229A3D0DD5}"/>
                </a:ext>
              </a:extLst>
            </p:cNvPr>
            <p:cNvSpPr>
              <a:spLocks noChangeAspect="1" noEditPoints="1"/>
            </p:cNvSpPr>
            <p:nvPr/>
          </p:nvSpPr>
          <p:spPr bwMode="auto">
            <a:xfrm>
              <a:off x="3075868" y="3334954"/>
              <a:ext cx="333788" cy="29652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grpFill/>
            <a:ln w="19050" cap="sq">
              <a:solidFill>
                <a:schemeClr val="bg2"/>
              </a:solidFill>
              <a:prstDash val="solid"/>
              <a:miter lim="800000"/>
              <a:headEnd/>
              <a:tailEnd/>
            </a:ln>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C3F62283-F11A-4B0A-B4ED-49E844338865}"/>
              </a:ext>
            </a:extLst>
          </p:cNvPr>
          <p:cNvGrpSpPr/>
          <p:nvPr/>
        </p:nvGrpSpPr>
        <p:grpSpPr>
          <a:xfrm>
            <a:off x="4586668" y="2877454"/>
            <a:ext cx="1075557" cy="1075557"/>
            <a:chOff x="4678639" y="2934655"/>
            <a:chExt cx="1097125" cy="1097125"/>
          </a:xfrm>
          <a:solidFill>
            <a:srgbClr val="0070C0"/>
          </a:solidFill>
        </p:grpSpPr>
        <p:sp>
          <p:nvSpPr>
            <p:cNvPr id="88" name="Oval 87"/>
            <p:cNvSpPr/>
            <p:nvPr/>
          </p:nvSpPr>
          <p:spPr bwMode="auto">
            <a:xfrm>
              <a:off x="4678639" y="2934655"/>
              <a:ext cx="1097125" cy="1097125"/>
            </a:xfrm>
            <a:prstGeom prst="ellipse">
              <a:avLst/>
            </a:prstGeom>
            <a:grp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3" name="Graphic 32">
              <a:extLst>
                <a:ext uri="{FF2B5EF4-FFF2-40B4-BE49-F238E27FC236}">
                  <a16:creationId xmlns:a16="http://schemas.microsoft.com/office/drawing/2014/main" id="{709CC53D-8C97-4EF9-B985-3238C0C27300}"/>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26734" y="3297601"/>
              <a:ext cx="400934" cy="371234"/>
            </a:xfrm>
            <a:prstGeom prst="rect">
              <a:avLst/>
            </a:prstGeom>
            <a:grpFill/>
          </p:spPr>
        </p:pic>
      </p:gr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4113" y="176257"/>
            <a:ext cx="856859" cy="185863"/>
          </a:xfrm>
          <a:prstGeom prst="rect">
            <a:avLst/>
          </a:prstGeom>
        </p:spPr>
      </p:pic>
    </p:spTree>
    <p:extLst>
      <p:ext uri="{BB962C8B-B14F-4D97-AF65-F5344CB8AC3E}">
        <p14:creationId xmlns:p14="http://schemas.microsoft.com/office/powerpoint/2010/main" val="411315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052"/>
          <a:stretch/>
        </p:blipFill>
        <p:spPr>
          <a:xfrm>
            <a:off x="2595" y="1947"/>
            <a:ext cx="12186813" cy="3397933"/>
          </a:xfrm>
          <a:prstGeom prst="rect">
            <a:avLst/>
          </a:prstGeom>
        </p:spPr>
      </p:pic>
      <p:sp>
        <p:nvSpPr>
          <p:cNvPr id="106" name="Rectangle 105"/>
          <p:cNvSpPr/>
          <p:nvPr/>
        </p:nvSpPr>
        <p:spPr bwMode="auto">
          <a:xfrm>
            <a:off x="2597" y="487"/>
            <a:ext cx="12204729" cy="332770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7" tIns="140549" rIns="175687" bIns="140549" numCol="1" spcCol="0" rtlCol="0" fromWordArt="0" anchor="t" anchorCtr="0" forceAA="0" compatLnSpc="1">
            <a:prstTxWarp prst="textNoShape">
              <a:avLst/>
            </a:prstTxWarp>
            <a:noAutofit/>
          </a:bodyPr>
          <a:lstStyle/>
          <a:p>
            <a:pPr marL="0" marR="0" lvl="0" indent="0" algn="ctr" defTabSz="895647"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2C14F8E9-F11D-4796-8250-C76BDD60534D}"/>
              </a:ext>
            </a:extLst>
          </p:cNvPr>
          <p:cNvSpPr/>
          <p:nvPr/>
        </p:nvSpPr>
        <p:spPr bwMode="auto">
          <a:xfrm>
            <a:off x="1" y="-9256"/>
            <a:ext cx="12192000" cy="3337451"/>
          </a:xfrm>
          <a:prstGeom prst="rect">
            <a:avLst/>
          </a:prstGeom>
          <a:solidFill>
            <a:schemeClr val="accent3">
              <a:lumMod val="5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D45F2A04-8FC5-49E7-A0EF-799B085B6534}"/>
              </a:ext>
            </a:extLst>
          </p:cNvPr>
          <p:cNvGrpSpPr/>
          <p:nvPr/>
        </p:nvGrpSpPr>
        <p:grpSpPr>
          <a:xfrm>
            <a:off x="866" y="2877452"/>
            <a:ext cx="12206461" cy="5612621"/>
            <a:chOff x="12871931" y="2934655"/>
            <a:chExt cx="12451226" cy="5725166"/>
          </a:xfrm>
        </p:grpSpPr>
        <p:sp>
          <p:nvSpPr>
            <p:cNvPr id="74" name="Rectangle 73">
              <a:extLst>
                <a:ext uri="{FF2B5EF4-FFF2-40B4-BE49-F238E27FC236}">
                  <a16:creationId xmlns:a16="http://schemas.microsoft.com/office/drawing/2014/main" id="{DB076B21-D9FA-4A58-BD17-B2469E2B5BC8}"/>
                </a:ext>
              </a:extLst>
            </p:cNvPr>
            <p:cNvSpPr/>
            <p:nvPr/>
          </p:nvSpPr>
          <p:spPr bwMode="auto">
            <a:xfrm>
              <a:off x="12871931" y="3383232"/>
              <a:ext cx="12451226" cy="527658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grpSp>
          <p:nvGrpSpPr>
            <p:cNvPr id="75" name="Group 74">
              <a:extLst>
                <a:ext uri="{FF2B5EF4-FFF2-40B4-BE49-F238E27FC236}">
                  <a16:creationId xmlns:a16="http://schemas.microsoft.com/office/drawing/2014/main" id="{AF5FC744-3679-418A-BE9B-27EF7AC4AEEC}"/>
                </a:ext>
              </a:extLst>
            </p:cNvPr>
            <p:cNvGrpSpPr/>
            <p:nvPr/>
          </p:nvGrpSpPr>
          <p:grpSpPr>
            <a:xfrm>
              <a:off x="13580808" y="2934655"/>
              <a:ext cx="1097125" cy="1097125"/>
              <a:chOff x="709760" y="2934655"/>
              <a:chExt cx="1097125" cy="1097125"/>
            </a:xfrm>
          </p:grpSpPr>
          <p:sp>
            <p:nvSpPr>
              <p:cNvPr id="96" name="Oval 95">
                <a:extLst>
                  <a:ext uri="{FF2B5EF4-FFF2-40B4-BE49-F238E27FC236}">
                    <a16:creationId xmlns:a16="http://schemas.microsoft.com/office/drawing/2014/main" id="{65219F74-E5A6-41D3-B5E1-222A689AC957}"/>
                  </a:ext>
                </a:extLst>
              </p:cNvPr>
              <p:cNvSpPr/>
              <p:nvPr/>
            </p:nvSpPr>
            <p:spPr bwMode="auto">
              <a:xfrm>
                <a:off x="709760"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sp>
            <p:nvSpPr>
              <p:cNvPr id="97" name="Eye">
                <a:extLst>
                  <a:ext uri="{FF2B5EF4-FFF2-40B4-BE49-F238E27FC236}">
                    <a16:creationId xmlns:a16="http://schemas.microsoft.com/office/drawing/2014/main" id="{BB76361B-8B69-4156-9CA1-7DFE5A8A4756}"/>
                  </a:ext>
                </a:extLst>
              </p:cNvPr>
              <p:cNvSpPr>
                <a:spLocks noChangeAspect="1" noEditPoints="1"/>
              </p:cNvSpPr>
              <p:nvPr/>
            </p:nvSpPr>
            <p:spPr bwMode="auto">
              <a:xfrm>
                <a:off x="1006862" y="3344382"/>
                <a:ext cx="502920" cy="2776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79" name="Group 78">
              <a:extLst>
                <a:ext uri="{FF2B5EF4-FFF2-40B4-BE49-F238E27FC236}">
                  <a16:creationId xmlns:a16="http://schemas.microsoft.com/office/drawing/2014/main" id="{9B59904D-B0E3-48D7-A72C-9F6339ACFF48}"/>
                </a:ext>
              </a:extLst>
            </p:cNvPr>
            <p:cNvGrpSpPr/>
            <p:nvPr/>
          </p:nvGrpSpPr>
          <p:grpSpPr>
            <a:xfrm>
              <a:off x="21518567" y="2934655"/>
              <a:ext cx="1097125" cy="1097125"/>
              <a:chOff x="8647519" y="2934655"/>
              <a:chExt cx="1097125" cy="1097125"/>
            </a:xfrm>
          </p:grpSpPr>
          <p:sp>
            <p:nvSpPr>
              <p:cNvPr id="83" name="Oval 82">
                <a:extLst>
                  <a:ext uri="{FF2B5EF4-FFF2-40B4-BE49-F238E27FC236}">
                    <a16:creationId xmlns:a16="http://schemas.microsoft.com/office/drawing/2014/main" id="{AC1714C3-5D2F-4687-9FCA-E815777BBFFE}"/>
                  </a:ext>
                </a:extLst>
              </p:cNvPr>
              <p:cNvSpPr/>
              <p:nvPr/>
            </p:nvSpPr>
            <p:spPr bwMode="auto">
              <a:xfrm>
                <a:off x="8647519"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mn-ea"/>
                  <a:cs typeface="Segoe UI" pitchFamily="34" charset="0"/>
                </a:endParaRPr>
              </a:p>
            </p:txBody>
          </p:sp>
          <p:sp>
            <p:nvSpPr>
              <p:cNvPr id="84" name="magnify">
                <a:extLst>
                  <a:ext uri="{FF2B5EF4-FFF2-40B4-BE49-F238E27FC236}">
                    <a16:creationId xmlns:a16="http://schemas.microsoft.com/office/drawing/2014/main" id="{11B1306E-0759-4077-9180-82E572F28E92}"/>
                  </a:ext>
                </a:extLst>
              </p:cNvPr>
              <p:cNvSpPr>
                <a:spLocks noChangeAspect="1" noEditPoints="1"/>
              </p:cNvSpPr>
              <p:nvPr/>
            </p:nvSpPr>
            <p:spPr bwMode="auto">
              <a:xfrm flipH="1">
                <a:off x="9009638" y="3300337"/>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80" name="Group 79">
              <a:extLst>
                <a:ext uri="{FF2B5EF4-FFF2-40B4-BE49-F238E27FC236}">
                  <a16:creationId xmlns:a16="http://schemas.microsoft.com/office/drawing/2014/main" id="{A9721CEF-B2E1-47DF-AA34-270353194804}"/>
                </a:ext>
              </a:extLst>
            </p:cNvPr>
            <p:cNvGrpSpPr/>
            <p:nvPr/>
          </p:nvGrpSpPr>
          <p:grpSpPr>
            <a:xfrm>
              <a:off x="23503004" y="2934655"/>
              <a:ext cx="1097125" cy="1097125"/>
              <a:chOff x="10631956" y="2934655"/>
              <a:chExt cx="1097125" cy="1097125"/>
            </a:xfrm>
          </p:grpSpPr>
          <p:sp>
            <p:nvSpPr>
              <p:cNvPr id="81" name="Oval 80">
                <a:extLst>
                  <a:ext uri="{FF2B5EF4-FFF2-40B4-BE49-F238E27FC236}">
                    <a16:creationId xmlns:a16="http://schemas.microsoft.com/office/drawing/2014/main" id="{CC76AC69-B314-477F-8A82-20EEDC220AE4}"/>
                  </a:ext>
                </a:extLst>
              </p:cNvPr>
              <p:cNvSpPr/>
              <p:nvPr/>
            </p:nvSpPr>
            <p:spPr bwMode="auto">
              <a:xfrm>
                <a:off x="10631956"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Semilight"/>
                  <a:ea typeface="+mn-ea"/>
                  <a:cs typeface="Segoe UI" pitchFamily="34" charset="0"/>
                </a:endParaRPr>
              </a:p>
            </p:txBody>
          </p:sp>
          <p:sp>
            <p:nvSpPr>
              <p:cNvPr id="82" name="Beaker_F196">
                <a:extLst>
                  <a:ext uri="{FF2B5EF4-FFF2-40B4-BE49-F238E27FC236}">
                    <a16:creationId xmlns:a16="http://schemas.microsoft.com/office/drawing/2014/main" id="{0D5058F1-78E0-4082-8846-BDED3BF66DD6}"/>
                  </a:ext>
                </a:extLst>
              </p:cNvPr>
              <p:cNvSpPr>
                <a:spLocks noChangeAspect="1" noEditPoints="1"/>
              </p:cNvSpPr>
              <p:nvPr/>
            </p:nvSpPr>
            <p:spPr bwMode="auto">
              <a:xfrm>
                <a:off x="11022241" y="3300337"/>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sp>
          <p:nvSpPr>
            <p:cNvPr id="68" name="TextBox 67">
              <a:extLst>
                <a:ext uri="{FF2B5EF4-FFF2-40B4-BE49-F238E27FC236}">
                  <a16:creationId xmlns:a16="http://schemas.microsoft.com/office/drawing/2014/main" id="{183ED2CA-7766-4632-956E-3D04608AECD5}"/>
                </a:ext>
              </a:extLst>
            </p:cNvPr>
            <p:cNvSpPr txBox="1"/>
            <p:nvPr/>
          </p:nvSpPr>
          <p:spPr>
            <a:xfrm>
              <a:off x="13146530"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Vision</a:t>
              </a:r>
            </a:p>
          </p:txBody>
        </p:sp>
        <p:sp>
          <p:nvSpPr>
            <p:cNvPr id="69" name="TextBox 68">
              <a:extLst>
                <a:ext uri="{FF2B5EF4-FFF2-40B4-BE49-F238E27FC236}">
                  <a16:creationId xmlns:a16="http://schemas.microsoft.com/office/drawing/2014/main" id="{AA65E289-91F1-4819-985D-AEFE61B579D2}"/>
                </a:ext>
              </a:extLst>
            </p:cNvPr>
            <p:cNvSpPr txBox="1"/>
            <p:nvPr/>
          </p:nvSpPr>
          <p:spPr>
            <a:xfrm>
              <a:off x="15130971" y="4113899"/>
              <a:ext cx="1965681" cy="572334"/>
            </a:xfrm>
            <a:prstGeom prst="rect">
              <a:avLst/>
            </a:prstGeom>
            <a:noFill/>
          </p:spPr>
          <p:txBody>
            <a:bodyPr wrap="square" lIns="179208" tIns="143367" rIns="89629"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Speech</a:t>
              </a:r>
            </a:p>
          </p:txBody>
        </p:sp>
        <p:sp>
          <p:nvSpPr>
            <p:cNvPr id="70" name="TextBox 69">
              <a:extLst>
                <a:ext uri="{FF2B5EF4-FFF2-40B4-BE49-F238E27FC236}">
                  <a16:creationId xmlns:a16="http://schemas.microsoft.com/office/drawing/2014/main" id="{8A754E11-F94F-4E9B-944C-985C8A7D444A}"/>
                </a:ext>
              </a:extLst>
            </p:cNvPr>
            <p:cNvSpPr txBox="1"/>
            <p:nvPr/>
          </p:nvSpPr>
          <p:spPr>
            <a:xfrm>
              <a:off x="19099851"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Knowledge</a:t>
              </a:r>
            </a:p>
          </p:txBody>
        </p:sp>
        <p:sp>
          <p:nvSpPr>
            <p:cNvPr id="71" name="TextBox 70">
              <a:extLst>
                <a:ext uri="{FF2B5EF4-FFF2-40B4-BE49-F238E27FC236}">
                  <a16:creationId xmlns:a16="http://schemas.microsoft.com/office/drawing/2014/main" id="{81869734-1AE6-4062-830A-D8945A729EEA}"/>
                </a:ext>
              </a:extLst>
            </p:cNvPr>
            <p:cNvSpPr txBox="1"/>
            <p:nvPr/>
          </p:nvSpPr>
          <p:spPr>
            <a:xfrm>
              <a:off x="17115410"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Language</a:t>
              </a:r>
            </a:p>
          </p:txBody>
        </p:sp>
        <p:sp>
          <p:nvSpPr>
            <p:cNvPr id="72" name="TextBox 71">
              <a:extLst>
                <a:ext uri="{FF2B5EF4-FFF2-40B4-BE49-F238E27FC236}">
                  <a16:creationId xmlns:a16="http://schemas.microsoft.com/office/drawing/2014/main" id="{05885A6B-113F-4985-8D8E-6105701A72C2}"/>
                </a:ext>
              </a:extLst>
            </p:cNvPr>
            <p:cNvSpPr txBox="1"/>
            <p:nvPr/>
          </p:nvSpPr>
          <p:spPr>
            <a:xfrm>
              <a:off x="23068728"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Labs</a:t>
              </a:r>
              <a:endParaRPr kumimoji="0" lang="en-US" sz="2307" b="1"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73" name="TextBox 72">
              <a:extLst>
                <a:ext uri="{FF2B5EF4-FFF2-40B4-BE49-F238E27FC236}">
                  <a16:creationId xmlns:a16="http://schemas.microsoft.com/office/drawing/2014/main" id="{1065867F-3FC8-40EF-905E-EFFF17EB7EA8}"/>
                </a:ext>
              </a:extLst>
            </p:cNvPr>
            <p:cNvSpPr txBox="1"/>
            <p:nvPr/>
          </p:nvSpPr>
          <p:spPr>
            <a:xfrm>
              <a:off x="21084289" y="4113899"/>
              <a:ext cx="1965681" cy="572334"/>
            </a:xfrm>
            <a:prstGeom prst="rect">
              <a:avLst/>
            </a:prstGeom>
            <a:noFill/>
          </p:spPr>
          <p:txBody>
            <a:bodyPr wrap="square" lIns="179208" tIns="143367" rIns="179208" bIns="143367" rtlCol="0" anchor="t">
              <a:spAutoFit/>
            </a:bodyPr>
            <a:lstStyle/>
            <a:p>
              <a:pPr marL="0" marR="0" lvl="0" indent="0" algn="ctr" defTabSz="895939"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Search</a:t>
              </a:r>
            </a:p>
          </p:txBody>
        </p:sp>
        <p:grpSp>
          <p:nvGrpSpPr>
            <p:cNvPr id="98" name="Group 97">
              <a:extLst>
                <a:ext uri="{FF2B5EF4-FFF2-40B4-BE49-F238E27FC236}">
                  <a16:creationId xmlns:a16="http://schemas.microsoft.com/office/drawing/2014/main" id="{5E04C779-40B1-4B09-9786-C0B376DA4CE4}"/>
                </a:ext>
              </a:extLst>
            </p:cNvPr>
            <p:cNvGrpSpPr/>
            <p:nvPr/>
          </p:nvGrpSpPr>
          <p:grpSpPr>
            <a:xfrm>
              <a:off x="19534127" y="2934655"/>
              <a:ext cx="1097125" cy="1097125"/>
              <a:chOff x="6663079" y="2934655"/>
              <a:chExt cx="1097125" cy="1097125"/>
            </a:xfrm>
          </p:grpSpPr>
          <p:sp>
            <p:nvSpPr>
              <p:cNvPr id="99" name="Oval 98">
                <a:extLst>
                  <a:ext uri="{FF2B5EF4-FFF2-40B4-BE49-F238E27FC236}">
                    <a16:creationId xmlns:a16="http://schemas.microsoft.com/office/drawing/2014/main" id="{5617B756-0757-4F1F-8A71-87C59AFD7BF7}"/>
                  </a:ext>
                </a:extLst>
              </p:cNvPr>
              <p:cNvSpPr/>
              <p:nvPr/>
            </p:nvSpPr>
            <p:spPr bwMode="auto">
              <a:xfrm>
                <a:off x="6663079"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mn-ea"/>
                  <a:cs typeface="Segoe UI" pitchFamily="34" charset="0"/>
                </a:endParaRPr>
              </a:p>
            </p:txBody>
          </p:sp>
          <p:sp>
            <p:nvSpPr>
              <p:cNvPr id="100" name="gear_3">
                <a:extLst>
                  <a:ext uri="{FF2B5EF4-FFF2-40B4-BE49-F238E27FC236}">
                    <a16:creationId xmlns:a16="http://schemas.microsoft.com/office/drawing/2014/main" id="{D136739A-FB7A-4789-99BF-CDE1FB0A96E9}"/>
                  </a:ext>
                </a:extLst>
              </p:cNvPr>
              <p:cNvSpPr>
                <a:spLocks noChangeAspect="1" noEditPoints="1"/>
              </p:cNvSpPr>
              <p:nvPr/>
            </p:nvSpPr>
            <p:spPr bwMode="auto">
              <a:xfrm>
                <a:off x="7042401" y="3312543"/>
                <a:ext cx="338480" cy="341348"/>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101" name="Group 100">
              <a:extLst>
                <a:ext uri="{FF2B5EF4-FFF2-40B4-BE49-F238E27FC236}">
                  <a16:creationId xmlns:a16="http://schemas.microsoft.com/office/drawing/2014/main" id="{AAA4200D-091C-4F4A-918C-387BE4ACAD66}"/>
                </a:ext>
              </a:extLst>
            </p:cNvPr>
            <p:cNvGrpSpPr/>
            <p:nvPr/>
          </p:nvGrpSpPr>
          <p:grpSpPr>
            <a:xfrm>
              <a:off x="15565248" y="2934655"/>
              <a:ext cx="1097125" cy="1097125"/>
              <a:chOff x="2694200" y="2934655"/>
              <a:chExt cx="1097125" cy="1097125"/>
            </a:xfrm>
          </p:grpSpPr>
          <p:sp>
            <p:nvSpPr>
              <p:cNvPr id="102" name="Oval 101">
                <a:extLst>
                  <a:ext uri="{FF2B5EF4-FFF2-40B4-BE49-F238E27FC236}">
                    <a16:creationId xmlns:a16="http://schemas.microsoft.com/office/drawing/2014/main" id="{7F072564-4A23-486E-8E02-30C536D1F54A}"/>
                  </a:ext>
                </a:extLst>
              </p:cNvPr>
              <p:cNvSpPr/>
              <p:nvPr/>
            </p:nvSpPr>
            <p:spPr bwMode="auto">
              <a:xfrm>
                <a:off x="2694200"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Semilight"/>
                  <a:ea typeface="+mn-ea"/>
                  <a:cs typeface="Segoe UI" pitchFamily="34" charset="0"/>
                </a:endParaRPr>
              </a:p>
            </p:txBody>
          </p:sp>
          <p:sp>
            <p:nvSpPr>
              <p:cNvPr id="103" name="speech_2">
                <a:extLst>
                  <a:ext uri="{FF2B5EF4-FFF2-40B4-BE49-F238E27FC236}">
                    <a16:creationId xmlns:a16="http://schemas.microsoft.com/office/drawing/2014/main" id="{2F7805EF-90A6-400D-9E4B-192F4665E647}"/>
                  </a:ext>
                </a:extLst>
              </p:cNvPr>
              <p:cNvSpPr>
                <a:spLocks noChangeAspect="1" noEditPoints="1"/>
              </p:cNvSpPr>
              <p:nvPr/>
            </p:nvSpPr>
            <p:spPr bwMode="auto">
              <a:xfrm>
                <a:off x="3075868" y="3334954"/>
                <a:ext cx="333788" cy="296528"/>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nvGrpSpPr>
            <p:cNvPr id="125" name="Group 124">
              <a:extLst>
                <a:ext uri="{FF2B5EF4-FFF2-40B4-BE49-F238E27FC236}">
                  <a16:creationId xmlns:a16="http://schemas.microsoft.com/office/drawing/2014/main" id="{C4DED48E-D7E0-437F-BAD2-E88EBE77505B}"/>
                </a:ext>
              </a:extLst>
            </p:cNvPr>
            <p:cNvGrpSpPr/>
            <p:nvPr/>
          </p:nvGrpSpPr>
          <p:grpSpPr>
            <a:xfrm>
              <a:off x="17549687" y="2934655"/>
              <a:ext cx="1097125" cy="1097125"/>
              <a:chOff x="4678639" y="2934655"/>
              <a:chExt cx="1097125" cy="1097125"/>
            </a:xfrm>
          </p:grpSpPr>
          <p:sp>
            <p:nvSpPr>
              <p:cNvPr id="126" name="Oval 125">
                <a:extLst>
                  <a:ext uri="{FF2B5EF4-FFF2-40B4-BE49-F238E27FC236}">
                    <a16:creationId xmlns:a16="http://schemas.microsoft.com/office/drawing/2014/main" id="{44AE4A4F-6095-4AC0-BE23-47E441F66435}"/>
                  </a:ext>
                </a:extLst>
              </p:cNvPr>
              <p:cNvSpPr/>
              <p:nvPr/>
            </p:nvSpPr>
            <p:spPr bwMode="auto">
              <a:xfrm>
                <a:off x="4678639" y="2934655"/>
                <a:ext cx="1097125" cy="1097125"/>
              </a:xfrm>
              <a:prstGeom prst="ellipse">
                <a:avLst/>
              </a:prstGeom>
              <a:solidFill>
                <a:srgbClr val="0070C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Semilight"/>
                  <a:ea typeface="+mn-ea"/>
                  <a:cs typeface="Segoe UI" pitchFamily="34" charset="0"/>
                </a:endParaRPr>
              </a:p>
            </p:txBody>
          </p:sp>
          <p:pic>
            <p:nvPicPr>
              <p:cNvPr id="127" name="Graphic 126">
                <a:extLst>
                  <a:ext uri="{FF2B5EF4-FFF2-40B4-BE49-F238E27FC236}">
                    <a16:creationId xmlns:a16="http://schemas.microsoft.com/office/drawing/2014/main" id="{73D058FC-0CD0-4868-A21A-1F287CA71C5F}"/>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5026734" y="3297601"/>
                <a:ext cx="400934" cy="371234"/>
              </a:xfrm>
              <a:prstGeom prst="rect">
                <a:avLst/>
              </a:prstGeom>
            </p:spPr>
          </p:pic>
        </p:grpSp>
      </p:grpSp>
      <p:sp>
        <p:nvSpPr>
          <p:cNvPr id="2" name="Title 1">
            <a:extLst>
              <a:ext uri="{FF2B5EF4-FFF2-40B4-BE49-F238E27FC236}">
                <a16:creationId xmlns:a16="http://schemas.microsoft.com/office/drawing/2014/main" id="{93D79AC1-4F16-4A80-B5BE-D8F4C4D73D2D}"/>
              </a:ext>
            </a:extLst>
          </p:cNvPr>
          <p:cNvSpPr>
            <a:spLocks noGrp="1"/>
          </p:cNvSpPr>
          <p:nvPr>
            <p:ph type="title"/>
          </p:nvPr>
        </p:nvSpPr>
        <p:spPr/>
        <p:txBody>
          <a:bodyPr/>
          <a:lstStyle/>
          <a:p>
            <a:pPr algn="ctr"/>
            <a:r>
              <a:rPr lang="en-US" altLang="en-US" spc="-99">
                <a:solidFill>
                  <a:schemeClr val="bg1"/>
                </a:solidFill>
              </a:rPr>
              <a:t>Microsoft Cognitive Services</a:t>
            </a:r>
            <a:br>
              <a:rPr lang="en-US" altLang="en-US" spc="-99">
                <a:solidFill>
                  <a:schemeClr val="bg1"/>
                </a:solidFill>
              </a:rPr>
            </a:br>
            <a:r>
              <a:rPr lang="en-US" sz="2745" kern="0">
                <a:solidFill>
                  <a:schemeClr val="bg1"/>
                </a:solidFill>
              </a:rPr>
              <a:t>Give your apps a human side</a:t>
            </a:r>
            <a:endParaRPr lang="en-US">
              <a:solidFill>
                <a:schemeClr val="bg1"/>
              </a:solidFill>
            </a:endParaRPr>
          </a:p>
        </p:txBody>
      </p:sp>
      <p:sp>
        <p:nvSpPr>
          <p:cNvPr id="38" name="Rectangle 37"/>
          <p:cNvSpPr/>
          <p:nvPr/>
        </p:nvSpPr>
        <p:spPr>
          <a:xfrm>
            <a:off x="191925" y="3094558"/>
            <a:ext cx="2065864" cy="2253759"/>
          </a:xfrm>
          <a:prstGeom prst="rect">
            <a:avLst/>
          </a:prstGeom>
        </p:spPr>
        <p:txBody>
          <a:bodyPr wrap="square">
            <a:spAutoFit/>
          </a:body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Computer Vision</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Emotion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Face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Video Indexer</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Vision Service</a:t>
            </a:r>
          </a:p>
        </p:txBody>
      </p:sp>
      <p:sp>
        <p:nvSpPr>
          <p:cNvPr id="39" name="Rectangle 38"/>
          <p:cNvSpPr/>
          <p:nvPr/>
        </p:nvSpPr>
        <p:spPr>
          <a:xfrm>
            <a:off x="9896449" y="3094559"/>
            <a:ext cx="2120283" cy="1651862"/>
          </a:xfrm>
          <a:prstGeom prst="rect">
            <a:avLst/>
          </a:prstGeom>
        </p:spPr>
        <p:txBody>
          <a:bodyPr wrap="square">
            <a:spAutoFit/>
          </a:body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Project Wollongong (location)</a:t>
            </a:r>
          </a:p>
        </p:txBody>
      </p:sp>
      <p:sp>
        <p:nvSpPr>
          <p:cNvPr id="40" name="TextBox 39">
            <a:extLst/>
          </p:cNvPr>
          <p:cNvSpPr txBox="1"/>
          <p:nvPr/>
        </p:nvSpPr>
        <p:spPr>
          <a:xfrm>
            <a:off x="8153051" y="3094557"/>
            <a:ext cx="1726629" cy="312245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Autosuggest</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Bing Image Search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News Search</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Bing Video Search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Web Search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Custom Search</a:t>
            </a:r>
          </a:p>
        </p:txBody>
      </p:sp>
      <p:sp>
        <p:nvSpPr>
          <p:cNvPr id="41" name="TextBox 40">
            <a:extLst/>
          </p:cNvPr>
          <p:cNvSpPr txBox="1"/>
          <p:nvPr/>
        </p:nvSpPr>
        <p:spPr>
          <a:xfrm>
            <a:off x="6052058" y="3094558"/>
            <a:ext cx="2034916" cy="268810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Entity Linking</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Knowledge Exploration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Recommendations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QnA Maker</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Decision Service</a:t>
            </a:r>
          </a:p>
        </p:txBody>
      </p:sp>
      <p:sp>
        <p:nvSpPr>
          <p:cNvPr id="42" name="TextBox 41">
            <a:extLst/>
          </p:cNvPr>
          <p:cNvSpPr txBox="1"/>
          <p:nvPr/>
        </p:nvSpPr>
        <p:spPr>
          <a:xfrm>
            <a:off x="4142922" y="3094559"/>
            <a:ext cx="1954183" cy="303352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Spell Check</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Text Analytics</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Translator Text </a:t>
            </a:r>
            <a:b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&amp; Speech</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4209" rtl="0" eaLnBrk="1" fontAlgn="auto" latinLnBrk="0" hangingPunct="1">
              <a:lnSpc>
                <a:spcPct val="90000"/>
              </a:lnSpc>
              <a:spcBef>
                <a:spcPts val="0"/>
              </a:spcBef>
              <a:spcAft>
                <a:spcPts val="1400"/>
              </a:spcAft>
              <a:buClrTx/>
              <a:buSzTx/>
              <a:buFontTx/>
              <a:buNone/>
              <a:tabLst/>
              <a:defRPr/>
            </a:pPr>
            <a:endPar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4" name="TextBox 43">
            <a:extLst/>
          </p:cNvPr>
          <p:cNvSpPr txBox="1"/>
          <p:nvPr/>
        </p:nvSpPr>
        <p:spPr>
          <a:xfrm>
            <a:off x="2253017" y="3094557"/>
            <a:ext cx="1867140" cy="143468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Bing Speech </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209" rtl="0" eaLnBrk="1" fontAlgn="auto" latinLnBrk="0" hangingPunct="1">
              <a:lnSpc>
                <a:spcPct val="90000"/>
              </a:lnSpc>
              <a:spcBef>
                <a:spcPts val="0"/>
              </a:spcBef>
              <a:spcAft>
                <a:spcPts val="100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Speech Service</a:t>
            </a:r>
          </a:p>
        </p:txBody>
      </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04113" y="176257"/>
            <a:ext cx="856859" cy="185863"/>
          </a:xfrm>
          <a:prstGeom prst="rect">
            <a:avLst/>
          </a:prstGeom>
        </p:spPr>
      </p:pic>
    </p:spTree>
    <p:extLst>
      <p:ext uri="{BB962C8B-B14F-4D97-AF65-F5344CB8AC3E}">
        <p14:creationId xmlns:p14="http://schemas.microsoft.com/office/powerpoint/2010/main" val="95251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decel="100000" fill="hold" nodeType="withEffect">
                                  <p:stCondLst>
                                    <p:cond delay="0"/>
                                  </p:stCondLst>
                                  <p:childTnLst>
                                    <p:animMotion origin="layout" path="M -8.33333E-7 -3.7037E-6 L -8.33333E-7 -0.20802 " pathEditMode="relative" rAng="0" ptsTypes="AA">
                                      <p:cBhvr>
                                        <p:cTn id="6" dur="750" fill="hold"/>
                                        <p:tgtEl>
                                          <p:spTgt spid="4"/>
                                        </p:tgtEl>
                                        <p:attrNameLst>
                                          <p:attrName>ppt_x</p:attrName>
                                          <p:attrName>ppt_y</p:attrName>
                                        </p:attrNameLst>
                                      </p:cBhvr>
                                      <p:rCtr x="0" y="-10401"/>
                                    </p:animMotion>
                                  </p:childTnLst>
                                </p:cTn>
                              </p:par>
                              <p:par>
                                <p:cTn id="7" presetID="42" presetClass="entr" presetSubtype="0" fill="hold" grpId="0"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animEffect transition="in" filter="fade">
                                      <p:cBhvr>
                                        <p:cTn id="9" dur="1000"/>
                                        <p:tgtEl>
                                          <p:spTgt spid="38">
                                            <p:txEl>
                                              <p:pRg st="0" end="0"/>
                                            </p:txEl>
                                          </p:spTgt>
                                        </p:tgtEl>
                                      </p:cBhvr>
                                    </p:animEffect>
                                    <p:anim calcmode="lin" valueType="num">
                                      <p:cBhvr>
                                        <p:cTn id="10"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8">
                                            <p:txEl>
                                              <p:pRg st="1" end="1"/>
                                            </p:txEl>
                                          </p:spTgt>
                                        </p:tgtEl>
                                        <p:attrNameLst>
                                          <p:attrName>style.visibility</p:attrName>
                                        </p:attrNameLst>
                                      </p:cBhvr>
                                      <p:to>
                                        <p:strVal val="visible"/>
                                      </p:to>
                                    </p:set>
                                    <p:animEffect transition="in" filter="fade">
                                      <p:cBhvr>
                                        <p:cTn id="14" dur="1000"/>
                                        <p:tgtEl>
                                          <p:spTgt spid="38">
                                            <p:txEl>
                                              <p:pRg st="1" end="1"/>
                                            </p:txEl>
                                          </p:spTgt>
                                        </p:tgtEl>
                                      </p:cBhvr>
                                    </p:animEffect>
                                    <p:anim calcmode="lin" valueType="num">
                                      <p:cBhvr>
                                        <p:cTn id="15"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8">
                                            <p:txEl>
                                              <p:pRg st="2" end="2"/>
                                            </p:txEl>
                                          </p:spTgt>
                                        </p:tgtEl>
                                        <p:attrNameLst>
                                          <p:attrName>style.visibility</p:attrName>
                                        </p:attrNameLst>
                                      </p:cBhvr>
                                      <p:to>
                                        <p:strVal val="visible"/>
                                      </p:to>
                                    </p:set>
                                    <p:animEffect transition="in" filter="fade">
                                      <p:cBhvr>
                                        <p:cTn id="19" dur="1000"/>
                                        <p:tgtEl>
                                          <p:spTgt spid="38">
                                            <p:txEl>
                                              <p:pRg st="2" end="2"/>
                                            </p:txEl>
                                          </p:spTgt>
                                        </p:tgtEl>
                                      </p:cBhvr>
                                    </p:animEffect>
                                    <p:anim calcmode="lin" valueType="num">
                                      <p:cBhvr>
                                        <p:cTn id="20"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8">
                                            <p:txEl>
                                              <p:pRg st="3" end="3"/>
                                            </p:txEl>
                                          </p:spTgt>
                                        </p:tgtEl>
                                        <p:attrNameLst>
                                          <p:attrName>style.visibility</p:attrName>
                                        </p:attrNameLst>
                                      </p:cBhvr>
                                      <p:to>
                                        <p:strVal val="visible"/>
                                      </p:to>
                                    </p:set>
                                    <p:animEffect transition="in" filter="fade">
                                      <p:cBhvr>
                                        <p:cTn id="24" dur="1000"/>
                                        <p:tgtEl>
                                          <p:spTgt spid="38">
                                            <p:txEl>
                                              <p:pRg st="3" end="3"/>
                                            </p:txEl>
                                          </p:spTgt>
                                        </p:tgtEl>
                                      </p:cBhvr>
                                    </p:animEffect>
                                    <p:anim calcmode="lin" valueType="num">
                                      <p:cBhvr>
                                        <p:cTn id="25"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8">
                                            <p:txEl>
                                              <p:pRg st="4" end="4"/>
                                            </p:txEl>
                                          </p:spTgt>
                                        </p:tgtEl>
                                        <p:attrNameLst>
                                          <p:attrName>style.visibility</p:attrName>
                                        </p:attrNameLst>
                                      </p:cBhvr>
                                      <p:to>
                                        <p:strVal val="visible"/>
                                      </p:to>
                                    </p:set>
                                    <p:animEffect transition="in" filter="fade">
                                      <p:cBhvr>
                                        <p:cTn id="29" dur="1000"/>
                                        <p:tgtEl>
                                          <p:spTgt spid="38">
                                            <p:txEl>
                                              <p:pRg st="4" end="4"/>
                                            </p:txEl>
                                          </p:spTgt>
                                        </p:tgtEl>
                                      </p:cBhvr>
                                    </p:animEffect>
                                    <p:anim calcmode="lin" valueType="num">
                                      <p:cBhvr>
                                        <p:cTn id="30"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txEl>
                                              <p:pRg st="5" end="5"/>
                                            </p:txEl>
                                          </p:spTgt>
                                        </p:tgtEl>
                                        <p:attrNameLst>
                                          <p:attrName>style.visibility</p:attrName>
                                        </p:attrNameLst>
                                      </p:cBhvr>
                                      <p:to>
                                        <p:strVal val="visible"/>
                                      </p:to>
                                    </p:set>
                                    <p:animEffect transition="in" filter="fade">
                                      <p:cBhvr>
                                        <p:cTn id="34" dur="1000"/>
                                        <p:tgtEl>
                                          <p:spTgt spid="38">
                                            <p:txEl>
                                              <p:pRg st="5" end="5"/>
                                            </p:txEl>
                                          </p:spTgt>
                                        </p:tgtEl>
                                      </p:cBhvr>
                                    </p:animEffect>
                                    <p:anim calcmode="lin" valueType="num">
                                      <p:cBhvr>
                                        <p:cTn id="35"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4">
                                            <p:txEl>
                                              <p:pRg st="0" end="0"/>
                                            </p:txEl>
                                          </p:spTgt>
                                        </p:tgtEl>
                                        <p:attrNameLst>
                                          <p:attrName>style.visibility</p:attrName>
                                        </p:attrNameLst>
                                      </p:cBhvr>
                                      <p:to>
                                        <p:strVal val="visible"/>
                                      </p:to>
                                    </p:set>
                                    <p:animEffect transition="in" filter="fade">
                                      <p:cBhvr>
                                        <p:cTn id="39" dur="1000"/>
                                        <p:tgtEl>
                                          <p:spTgt spid="44">
                                            <p:txEl>
                                              <p:pRg st="0" end="0"/>
                                            </p:txEl>
                                          </p:spTgt>
                                        </p:tgtEl>
                                      </p:cBhvr>
                                    </p:animEffect>
                                    <p:anim calcmode="lin" valueType="num">
                                      <p:cBhvr>
                                        <p:cTn id="40"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4">
                                            <p:txEl>
                                              <p:pRg st="1" end="1"/>
                                            </p:txEl>
                                          </p:spTgt>
                                        </p:tgtEl>
                                        <p:attrNameLst>
                                          <p:attrName>style.visibility</p:attrName>
                                        </p:attrNameLst>
                                      </p:cBhvr>
                                      <p:to>
                                        <p:strVal val="visible"/>
                                      </p:to>
                                    </p:set>
                                    <p:animEffect transition="in" filter="fade">
                                      <p:cBhvr>
                                        <p:cTn id="44" dur="1000"/>
                                        <p:tgtEl>
                                          <p:spTgt spid="44">
                                            <p:txEl>
                                              <p:pRg st="1" end="1"/>
                                            </p:txEl>
                                          </p:spTgt>
                                        </p:tgtEl>
                                      </p:cBhvr>
                                    </p:animEffect>
                                    <p:anim calcmode="lin" valueType="num">
                                      <p:cBhvr>
                                        <p:cTn id="45" dur="1000" fill="hold"/>
                                        <p:tgtEl>
                                          <p:spTgt spid="44">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44">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4">
                                            <p:txEl>
                                              <p:pRg st="2" end="2"/>
                                            </p:txEl>
                                          </p:spTgt>
                                        </p:tgtEl>
                                        <p:attrNameLst>
                                          <p:attrName>style.visibility</p:attrName>
                                        </p:attrNameLst>
                                      </p:cBhvr>
                                      <p:to>
                                        <p:strVal val="visible"/>
                                      </p:to>
                                    </p:set>
                                    <p:animEffect transition="in" filter="fade">
                                      <p:cBhvr>
                                        <p:cTn id="49" dur="1000"/>
                                        <p:tgtEl>
                                          <p:spTgt spid="44">
                                            <p:txEl>
                                              <p:pRg st="2" end="2"/>
                                            </p:txEl>
                                          </p:spTgt>
                                        </p:tgtEl>
                                      </p:cBhvr>
                                    </p:animEffect>
                                    <p:anim calcmode="lin" valueType="num">
                                      <p:cBhvr>
                                        <p:cTn id="50" dur="100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44">
                                            <p:txEl>
                                              <p:pRg st="2" end="2"/>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2">
                                            <p:txEl>
                                              <p:pRg st="0" end="0"/>
                                            </p:txEl>
                                          </p:spTgt>
                                        </p:tgtEl>
                                        <p:attrNameLst>
                                          <p:attrName>style.visibility</p:attrName>
                                        </p:attrNameLst>
                                      </p:cBhvr>
                                      <p:to>
                                        <p:strVal val="visible"/>
                                      </p:to>
                                    </p:set>
                                    <p:animEffect transition="in" filter="fade">
                                      <p:cBhvr>
                                        <p:cTn id="54" dur="1000"/>
                                        <p:tgtEl>
                                          <p:spTgt spid="42">
                                            <p:txEl>
                                              <p:pRg st="0" end="0"/>
                                            </p:txEl>
                                          </p:spTgt>
                                        </p:tgtEl>
                                      </p:cBhvr>
                                    </p:animEffect>
                                    <p:anim calcmode="lin" valueType="num">
                                      <p:cBhvr>
                                        <p:cTn id="55"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2">
                                            <p:txEl>
                                              <p:pRg st="1" end="1"/>
                                            </p:txEl>
                                          </p:spTgt>
                                        </p:tgtEl>
                                        <p:attrNameLst>
                                          <p:attrName>style.visibility</p:attrName>
                                        </p:attrNameLst>
                                      </p:cBhvr>
                                      <p:to>
                                        <p:strVal val="visible"/>
                                      </p:to>
                                    </p:set>
                                    <p:animEffect transition="in" filter="fade">
                                      <p:cBhvr>
                                        <p:cTn id="59" dur="1000"/>
                                        <p:tgtEl>
                                          <p:spTgt spid="42">
                                            <p:txEl>
                                              <p:pRg st="1" end="1"/>
                                            </p:txEl>
                                          </p:spTgt>
                                        </p:tgtEl>
                                      </p:cBhvr>
                                    </p:animEffect>
                                    <p:anim calcmode="lin" valueType="num">
                                      <p:cBhvr>
                                        <p:cTn id="60"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42">
                                            <p:txEl>
                                              <p:pRg st="1" end="1"/>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2">
                                            <p:txEl>
                                              <p:pRg st="2" end="2"/>
                                            </p:txEl>
                                          </p:spTgt>
                                        </p:tgtEl>
                                        <p:attrNameLst>
                                          <p:attrName>style.visibility</p:attrName>
                                        </p:attrNameLst>
                                      </p:cBhvr>
                                      <p:to>
                                        <p:strVal val="visible"/>
                                      </p:to>
                                    </p:set>
                                    <p:animEffect transition="in" filter="fade">
                                      <p:cBhvr>
                                        <p:cTn id="64" dur="1000"/>
                                        <p:tgtEl>
                                          <p:spTgt spid="42">
                                            <p:txEl>
                                              <p:pRg st="2" end="2"/>
                                            </p:txEl>
                                          </p:spTgt>
                                        </p:tgtEl>
                                      </p:cBhvr>
                                    </p:animEffect>
                                    <p:anim calcmode="lin" valueType="num">
                                      <p:cBhvr>
                                        <p:cTn id="65"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66" dur="1000" fill="hold"/>
                                        <p:tgtEl>
                                          <p:spTgt spid="42">
                                            <p:txEl>
                                              <p:pRg st="2" end="2"/>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2">
                                            <p:txEl>
                                              <p:pRg st="3" end="3"/>
                                            </p:txEl>
                                          </p:spTgt>
                                        </p:tgtEl>
                                        <p:attrNameLst>
                                          <p:attrName>style.visibility</p:attrName>
                                        </p:attrNameLst>
                                      </p:cBhvr>
                                      <p:to>
                                        <p:strVal val="visible"/>
                                      </p:to>
                                    </p:set>
                                    <p:animEffect transition="in" filter="fade">
                                      <p:cBhvr>
                                        <p:cTn id="69" dur="1000"/>
                                        <p:tgtEl>
                                          <p:spTgt spid="42">
                                            <p:txEl>
                                              <p:pRg st="3" end="3"/>
                                            </p:txEl>
                                          </p:spTgt>
                                        </p:tgtEl>
                                      </p:cBhvr>
                                    </p:animEffect>
                                    <p:anim calcmode="lin" valueType="num">
                                      <p:cBhvr>
                                        <p:cTn id="70"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71" dur="1000" fill="hold"/>
                                        <p:tgtEl>
                                          <p:spTgt spid="42">
                                            <p:txEl>
                                              <p:pRg st="3" end="3"/>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2">
                                            <p:txEl>
                                              <p:pRg st="4" end="4"/>
                                            </p:txEl>
                                          </p:spTgt>
                                        </p:tgtEl>
                                        <p:attrNameLst>
                                          <p:attrName>style.visibility</p:attrName>
                                        </p:attrNameLst>
                                      </p:cBhvr>
                                      <p:to>
                                        <p:strVal val="visible"/>
                                      </p:to>
                                    </p:set>
                                    <p:animEffect transition="in" filter="fade">
                                      <p:cBhvr>
                                        <p:cTn id="74" dur="1000"/>
                                        <p:tgtEl>
                                          <p:spTgt spid="42">
                                            <p:txEl>
                                              <p:pRg st="4" end="4"/>
                                            </p:txEl>
                                          </p:spTgt>
                                        </p:tgtEl>
                                      </p:cBhvr>
                                    </p:animEffect>
                                    <p:anim calcmode="lin" valueType="num">
                                      <p:cBhvr>
                                        <p:cTn id="75"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76" dur="1000" fill="hold"/>
                                        <p:tgtEl>
                                          <p:spTgt spid="42">
                                            <p:txEl>
                                              <p:pRg st="4" end="4"/>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2">
                                            <p:txEl>
                                              <p:pRg st="5" end="5"/>
                                            </p:txEl>
                                          </p:spTgt>
                                        </p:tgtEl>
                                        <p:attrNameLst>
                                          <p:attrName>style.visibility</p:attrName>
                                        </p:attrNameLst>
                                      </p:cBhvr>
                                      <p:to>
                                        <p:strVal val="visible"/>
                                      </p:to>
                                    </p:set>
                                    <p:animEffect transition="in" filter="fade">
                                      <p:cBhvr>
                                        <p:cTn id="79" dur="1000"/>
                                        <p:tgtEl>
                                          <p:spTgt spid="42">
                                            <p:txEl>
                                              <p:pRg st="5" end="5"/>
                                            </p:txEl>
                                          </p:spTgt>
                                        </p:tgtEl>
                                      </p:cBhvr>
                                    </p:animEffect>
                                    <p:anim calcmode="lin" valueType="num">
                                      <p:cBhvr>
                                        <p:cTn id="80" dur="1000" fill="hold"/>
                                        <p:tgtEl>
                                          <p:spTgt spid="42">
                                            <p:txEl>
                                              <p:pRg st="5" end="5"/>
                                            </p:txEl>
                                          </p:spTgt>
                                        </p:tgtEl>
                                        <p:attrNameLst>
                                          <p:attrName>ppt_x</p:attrName>
                                        </p:attrNameLst>
                                      </p:cBhvr>
                                      <p:tavLst>
                                        <p:tav tm="0">
                                          <p:val>
                                            <p:strVal val="#ppt_x"/>
                                          </p:val>
                                        </p:tav>
                                        <p:tav tm="100000">
                                          <p:val>
                                            <p:strVal val="#ppt_x"/>
                                          </p:val>
                                        </p:tav>
                                      </p:tavLst>
                                    </p:anim>
                                    <p:anim calcmode="lin" valueType="num">
                                      <p:cBhvr>
                                        <p:cTn id="81" dur="1000" fill="hold"/>
                                        <p:tgtEl>
                                          <p:spTgt spid="42">
                                            <p:txEl>
                                              <p:pRg st="5" end="5"/>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1">
                                            <p:txEl>
                                              <p:pRg st="0" end="0"/>
                                            </p:txEl>
                                          </p:spTgt>
                                        </p:tgtEl>
                                        <p:attrNameLst>
                                          <p:attrName>style.visibility</p:attrName>
                                        </p:attrNameLst>
                                      </p:cBhvr>
                                      <p:to>
                                        <p:strVal val="visible"/>
                                      </p:to>
                                    </p:set>
                                    <p:animEffect transition="in" filter="fade">
                                      <p:cBhvr>
                                        <p:cTn id="84" dur="1000"/>
                                        <p:tgtEl>
                                          <p:spTgt spid="41">
                                            <p:txEl>
                                              <p:pRg st="0" end="0"/>
                                            </p:txEl>
                                          </p:spTgt>
                                        </p:tgtEl>
                                      </p:cBhvr>
                                    </p:animEffect>
                                    <p:anim calcmode="lin" valueType="num">
                                      <p:cBhvr>
                                        <p:cTn id="85"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1">
                                            <p:txEl>
                                              <p:pRg st="1" end="1"/>
                                            </p:txEl>
                                          </p:spTgt>
                                        </p:tgtEl>
                                        <p:attrNameLst>
                                          <p:attrName>style.visibility</p:attrName>
                                        </p:attrNameLst>
                                      </p:cBhvr>
                                      <p:to>
                                        <p:strVal val="visible"/>
                                      </p:to>
                                    </p:set>
                                    <p:animEffect transition="in" filter="fade">
                                      <p:cBhvr>
                                        <p:cTn id="89" dur="1000"/>
                                        <p:tgtEl>
                                          <p:spTgt spid="41">
                                            <p:txEl>
                                              <p:pRg st="1" end="1"/>
                                            </p:txEl>
                                          </p:spTgt>
                                        </p:tgtEl>
                                      </p:cBhvr>
                                    </p:animEffect>
                                    <p:anim calcmode="lin" valueType="num">
                                      <p:cBhvr>
                                        <p:cTn id="90"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91" dur="1000" fill="hold"/>
                                        <p:tgtEl>
                                          <p:spTgt spid="41">
                                            <p:txEl>
                                              <p:pRg st="1" end="1"/>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1">
                                            <p:txEl>
                                              <p:pRg st="2" end="2"/>
                                            </p:txEl>
                                          </p:spTgt>
                                        </p:tgtEl>
                                        <p:attrNameLst>
                                          <p:attrName>style.visibility</p:attrName>
                                        </p:attrNameLst>
                                      </p:cBhvr>
                                      <p:to>
                                        <p:strVal val="visible"/>
                                      </p:to>
                                    </p:set>
                                    <p:animEffect transition="in" filter="fade">
                                      <p:cBhvr>
                                        <p:cTn id="94" dur="1000"/>
                                        <p:tgtEl>
                                          <p:spTgt spid="41">
                                            <p:txEl>
                                              <p:pRg st="2" end="2"/>
                                            </p:txEl>
                                          </p:spTgt>
                                        </p:tgtEl>
                                      </p:cBhvr>
                                    </p:animEffect>
                                    <p:anim calcmode="lin" valueType="num">
                                      <p:cBhvr>
                                        <p:cTn id="95" dur="1000" fill="hold"/>
                                        <p:tgtEl>
                                          <p:spTgt spid="41">
                                            <p:txEl>
                                              <p:pRg st="2" end="2"/>
                                            </p:txEl>
                                          </p:spTgt>
                                        </p:tgtEl>
                                        <p:attrNameLst>
                                          <p:attrName>ppt_x</p:attrName>
                                        </p:attrNameLst>
                                      </p:cBhvr>
                                      <p:tavLst>
                                        <p:tav tm="0">
                                          <p:val>
                                            <p:strVal val="#ppt_x"/>
                                          </p:val>
                                        </p:tav>
                                        <p:tav tm="100000">
                                          <p:val>
                                            <p:strVal val="#ppt_x"/>
                                          </p:val>
                                        </p:tav>
                                      </p:tavLst>
                                    </p:anim>
                                    <p:anim calcmode="lin" valueType="num">
                                      <p:cBhvr>
                                        <p:cTn id="96" dur="1000" fill="hold"/>
                                        <p:tgtEl>
                                          <p:spTgt spid="41">
                                            <p:txEl>
                                              <p:pRg st="2" end="2"/>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41">
                                            <p:txEl>
                                              <p:pRg st="3" end="3"/>
                                            </p:txEl>
                                          </p:spTgt>
                                        </p:tgtEl>
                                        <p:attrNameLst>
                                          <p:attrName>style.visibility</p:attrName>
                                        </p:attrNameLst>
                                      </p:cBhvr>
                                      <p:to>
                                        <p:strVal val="visible"/>
                                      </p:to>
                                    </p:set>
                                    <p:animEffect transition="in" filter="fade">
                                      <p:cBhvr>
                                        <p:cTn id="99" dur="1000"/>
                                        <p:tgtEl>
                                          <p:spTgt spid="41">
                                            <p:txEl>
                                              <p:pRg st="3" end="3"/>
                                            </p:txEl>
                                          </p:spTgt>
                                        </p:tgtEl>
                                      </p:cBhvr>
                                    </p:animEffect>
                                    <p:anim calcmode="lin" valueType="num">
                                      <p:cBhvr>
                                        <p:cTn id="100" dur="1000" fill="hold"/>
                                        <p:tgtEl>
                                          <p:spTgt spid="41">
                                            <p:txEl>
                                              <p:pRg st="3" end="3"/>
                                            </p:txEl>
                                          </p:spTgt>
                                        </p:tgtEl>
                                        <p:attrNameLst>
                                          <p:attrName>ppt_x</p:attrName>
                                        </p:attrNameLst>
                                      </p:cBhvr>
                                      <p:tavLst>
                                        <p:tav tm="0">
                                          <p:val>
                                            <p:strVal val="#ppt_x"/>
                                          </p:val>
                                        </p:tav>
                                        <p:tav tm="100000">
                                          <p:val>
                                            <p:strVal val="#ppt_x"/>
                                          </p:val>
                                        </p:tav>
                                      </p:tavLst>
                                    </p:anim>
                                    <p:anim calcmode="lin" valueType="num">
                                      <p:cBhvr>
                                        <p:cTn id="101" dur="1000" fill="hold"/>
                                        <p:tgtEl>
                                          <p:spTgt spid="41">
                                            <p:txEl>
                                              <p:pRg st="3" end="3"/>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1">
                                            <p:txEl>
                                              <p:pRg st="4" end="4"/>
                                            </p:txEl>
                                          </p:spTgt>
                                        </p:tgtEl>
                                        <p:attrNameLst>
                                          <p:attrName>style.visibility</p:attrName>
                                        </p:attrNameLst>
                                      </p:cBhvr>
                                      <p:to>
                                        <p:strVal val="visible"/>
                                      </p:to>
                                    </p:set>
                                    <p:animEffect transition="in" filter="fade">
                                      <p:cBhvr>
                                        <p:cTn id="104" dur="1000"/>
                                        <p:tgtEl>
                                          <p:spTgt spid="41">
                                            <p:txEl>
                                              <p:pRg st="4" end="4"/>
                                            </p:txEl>
                                          </p:spTgt>
                                        </p:tgtEl>
                                      </p:cBhvr>
                                    </p:animEffect>
                                    <p:anim calcmode="lin" valueType="num">
                                      <p:cBhvr>
                                        <p:cTn id="105" dur="1000" fill="hold"/>
                                        <p:tgtEl>
                                          <p:spTgt spid="41">
                                            <p:txEl>
                                              <p:pRg st="4" end="4"/>
                                            </p:txEl>
                                          </p:spTgt>
                                        </p:tgtEl>
                                        <p:attrNameLst>
                                          <p:attrName>ppt_x</p:attrName>
                                        </p:attrNameLst>
                                      </p:cBhvr>
                                      <p:tavLst>
                                        <p:tav tm="0">
                                          <p:val>
                                            <p:strVal val="#ppt_x"/>
                                          </p:val>
                                        </p:tav>
                                        <p:tav tm="100000">
                                          <p:val>
                                            <p:strVal val="#ppt_x"/>
                                          </p:val>
                                        </p:tav>
                                      </p:tavLst>
                                    </p:anim>
                                    <p:anim calcmode="lin" valueType="num">
                                      <p:cBhvr>
                                        <p:cTn id="106" dur="1000" fill="hold"/>
                                        <p:tgtEl>
                                          <p:spTgt spid="41">
                                            <p:txEl>
                                              <p:pRg st="4" end="4"/>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41">
                                            <p:txEl>
                                              <p:pRg st="5" end="5"/>
                                            </p:txEl>
                                          </p:spTgt>
                                        </p:tgtEl>
                                        <p:attrNameLst>
                                          <p:attrName>style.visibility</p:attrName>
                                        </p:attrNameLst>
                                      </p:cBhvr>
                                      <p:to>
                                        <p:strVal val="visible"/>
                                      </p:to>
                                    </p:set>
                                    <p:animEffect transition="in" filter="fade">
                                      <p:cBhvr>
                                        <p:cTn id="109" dur="1000"/>
                                        <p:tgtEl>
                                          <p:spTgt spid="41">
                                            <p:txEl>
                                              <p:pRg st="5" end="5"/>
                                            </p:txEl>
                                          </p:spTgt>
                                        </p:tgtEl>
                                      </p:cBhvr>
                                    </p:animEffect>
                                    <p:anim calcmode="lin" valueType="num">
                                      <p:cBhvr>
                                        <p:cTn id="110" dur="1000" fill="hold"/>
                                        <p:tgtEl>
                                          <p:spTgt spid="41">
                                            <p:txEl>
                                              <p:pRg st="5" end="5"/>
                                            </p:txEl>
                                          </p:spTgt>
                                        </p:tgtEl>
                                        <p:attrNameLst>
                                          <p:attrName>ppt_x</p:attrName>
                                        </p:attrNameLst>
                                      </p:cBhvr>
                                      <p:tavLst>
                                        <p:tav tm="0">
                                          <p:val>
                                            <p:strVal val="#ppt_x"/>
                                          </p:val>
                                        </p:tav>
                                        <p:tav tm="100000">
                                          <p:val>
                                            <p:strVal val="#ppt_x"/>
                                          </p:val>
                                        </p:tav>
                                      </p:tavLst>
                                    </p:anim>
                                    <p:anim calcmode="lin" valueType="num">
                                      <p:cBhvr>
                                        <p:cTn id="111" dur="1000" fill="hold"/>
                                        <p:tgtEl>
                                          <p:spTgt spid="41">
                                            <p:txEl>
                                              <p:pRg st="5" end="5"/>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40">
                                            <p:txEl>
                                              <p:pRg st="0" end="0"/>
                                            </p:txEl>
                                          </p:spTgt>
                                        </p:tgtEl>
                                        <p:attrNameLst>
                                          <p:attrName>style.visibility</p:attrName>
                                        </p:attrNameLst>
                                      </p:cBhvr>
                                      <p:to>
                                        <p:strVal val="visible"/>
                                      </p:to>
                                    </p:set>
                                    <p:animEffect transition="in" filter="fade">
                                      <p:cBhvr>
                                        <p:cTn id="114" dur="1000"/>
                                        <p:tgtEl>
                                          <p:spTgt spid="40">
                                            <p:txEl>
                                              <p:pRg st="0" end="0"/>
                                            </p:txEl>
                                          </p:spTgt>
                                        </p:tgtEl>
                                      </p:cBhvr>
                                    </p:animEffect>
                                    <p:anim calcmode="lin" valueType="num">
                                      <p:cBhvr>
                                        <p:cTn id="115"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16" dur="1000" fill="hold"/>
                                        <p:tgtEl>
                                          <p:spTgt spid="40">
                                            <p:txEl>
                                              <p:pRg st="0" end="0"/>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0">
                                            <p:txEl>
                                              <p:pRg st="1" end="1"/>
                                            </p:txEl>
                                          </p:spTgt>
                                        </p:tgtEl>
                                        <p:attrNameLst>
                                          <p:attrName>style.visibility</p:attrName>
                                        </p:attrNameLst>
                                      </p:cBhvr>
                                      <p:to>
                                        <p:strVal val="visible"/>
                                      </p:to>
                                    </p:set>
                                    <p:animEffect transition="in" filter="fade">
                                      <p:cBhvr>
                                        <p:cTn id="119" dur="1000"/>
                                        <p:tgtEl>
                                          <p:spTgt spid="40">
                                            <p:txEl>
                                              <p:pRg st="1" end="1"/>
                                            </p:txEl>
                                          </p:spTgt>
                                        </p:tgtEl>
                                      </p:cBhvr>
                                    </p:animEffect>
                                    <p:anim calcmode="lin" valueType="num">
                                      <p:cBhvr>
                                        <p:cTn id="120" dur="100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121" dur="1000" fill="hold"/>
                                        <p:tgtEl>
                                          <p:spTgt spid="40">
                                            <p:txEl>
                                              <p:pRg st="1" end="1"/>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0">
                                            <p:txEl>
                                              <p:pRg st="2" end="2"/>
                                            </p:txEl>
                                          </p:spTgt>
                                        </p:tgtEl>
                                        <p:attrNameLst>
                                          <p:attrName>style.visibility</p:attrName>
                                        </p:attrNameLst>
                                      </p:cBhvr>
                                      <p:to>
                                        <p:strVal val="visible"/>
                                      </p:to>
                                    </p:set>
                                    <p:animEffect transition="in" filter="fade">
                                      <p:cBhvr>
                                        <p:cTn id="124" dur="1000"/>
                                        <p:tgtEl>
                                          <p:spTgt spid="40">
                                            <p:txEl>
                                              <p:pRg st="2" end="2"/>
                                            </p:txEl>
                                          </p:spTgt>
                                        </p:tgtEl>
                                      </p:cBhvr>
                                    </p:animEffect>
                                    <p:anim calcmode="lin" valueType="num">
                                      <p:cBhvr>
                                        <p:cTn id="125" dur="10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126" dur="1000" fill="hold"/>
                                        <p:tgtEl>
                                          <p:spTgt spid="40">
                                            <p:txEl>
                                              <p:pRg st="2" end="2"/>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0">
                                            <p:txEl>
                                              <p:pRg st="3" end="3"/>
                                            </p:txEl>
                                          </p:spTgt>
                                        </p:tgtEl>
                                        <p:attrNameLst>
                                          <p:attrName>style.visibility</p:attrName>
                                        </p:attrNameLst>
                                      </p:cBhvr>
                                      <p:to>
                                        <p:strVal val="visible"/>
                                      </p:to>
                                    </p:set>
                                    <p:animEffect transition="in" filter="fade">
                                      <p:cBhvr>
                                        <p:cTn id="129" dur="1000"/>
                                        <p:tgtEl>
                                          <p:spTgt spid="40">
                                            <p:txEl>
                                              <p:pRg st="3" end="3"/>
                                            </p:txEl>
                                          </p:spTgt>
                                        </p:tgtEl>
                                      </p:cBhvr>
                                    </p:animEffect>
                                    <p:anim calcmode="lin" valueType="num">
                                      <p:cBhvr>
                                        <p:cTn id="130" dur="100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131" dur="1000" fill="hold"/>
                                        <p:tgtEl>
                                          <p:spTgt spid="40">
                                            <p:txEl>
                                              <p:pRg st="3" end="3"/>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40">
                                            <p:txEl>
                                              <p:pRg st="4" end="4"/>
                                            </p:txEl>
                                          </p:spTgt>
                                        </p:tgtEl>
                                        <p:attrNameLst>
                                          <p:attrName>style.visibility</p:attrName>
                                        </p:attrNameLst>
                                      </p:cBhvr>
                                      <p:to>
                                        <p:strVal val="visible"/>
                                      </p:to>
                                    </p:set>
                                    <p:animEffect transition="in" filter="fade">
                                      <p:cBhvr>
                                        <p:cTn id="134" dur="1000"/>
                                        <p:tgtEl>
                                          <p:spTgt spid="40">
                                            <p:txEl>
                                              <p:pRg st="4" end="4"/>
                                            </p:txEl>
                                          </p:spTgt>
                                        </p:tgtEl>
                                      </p:cBhvr>
                                    </p:animEffect>
                                    <p:anim calcmode="lin" valueType="num">
                                      <p:cBhvr>
                                        <p:cTn id="135" dur="100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136" dur="1000" fill="hold"/>
                                        <p:tgtEl>
                                          <p:spTgt spid="40">
                                            <p:txEl>
                                              <p:pRg st="4" end="4"/>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40">
                                            <p:txEl>
                                              <p:pRg st="5" end="5"/>
                                            </p:txEl>
                                          </p:spTgt>
                                        </p:tgtEl>
                                        <p:attrNameLst>
                                          <p:attrName>style.visibility</p:attrName>
                                        </p:attrNameLst>
                                      </p:cBhvr>
                                      <p:to>
                                        <p:strVal val="visible"/>
                                      </p:to>
                                    </p:set>
                                    <p:animEffect transition="in" filter="fade">
                                      <p:cBhvr>
                                        <p:cTn id="139" dur="1000"/>
                                        <p:tgtEl>
                                          <p:spTgt spid="40">
                                            <p:txEl>
                                              <p:pRg st="5" end="5"/>
                                            </p:txEl>
                                          </p:spTgt>
                                        </p:tgtEl>
                                      </p:cBhvr>
                                    </p:animEffect>
                                    <p:anim calcmode="lin" valueType="num">
                                      <p:cBhvr>
                                        <p:cTn id="140" dur="1000" fill="hold"/>
                                        <p:tgtEl>
                                          <p:spTgt spid="40">
                                            <p:txEl>
                                              <p:pRg st="5" end="5"/>
                                            </p:txEl>
                                          </p:spTgt>
                                        </p:tgtEl>
                                        <p:attrNameLst>
                                          <p:attrName>ppt_x</p:attrName>
                                        </p:attrNameLst>
                                      </p:cBhvr>
                                      <p:tavLst>
                                        <p:tav tm="0">
                                          <p:val>
                                            <p:strVal val="#ppt_x"/>
                                          </p:val>
                                        </p:tav>
                                        <p:tav tm="100000">
                                          <p:val>
                                            <p:strVal val="#ppt_x"/>
                                          </p:val>
                                        </p:tav>
                                      </p:tavLst>
                                    </p:anim>
                                    <p:anim calcmode="lin" valueType="num">
                                      <p:cBhvr>
                                        <p:cTn id="141" dur="1000" fill="hold"/>
                                        <p:tgtEl>
                                          <p:spTgt spid="40">
                                            <p:txEl>
                                              <p:pRg st="5" end="5"/>
                                            </p:tx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39">
                                            <p:txEl>
                                              <p:pRg st="0" end="0"/>
                                            </p:txEl>
                                          </p:spTgt>
                                        </p:tgtEl>
                                        <p:attrNameLst>
                                          <p:attrName>style.visibility</p:attrName>
                                        </p:attrNameLst>
                                      </p:cBhvr>
                                      <p:to>
                                        <p:strVal val="visible"/>
                                      </p:to>
                                    </p:set>
                                    <p:animEffect transition="in" filter="fade">
                                      <p:cBhvr>
                                        <p:cTn id="144" dur="1000"/>
                                        <p:tgtEl>
                                          <p:spTgt spid="39">
                                            <p:txEl>
                                              <p:pRg st="0" end="0"/>
                                            </p:txEl>
                                          </p:spTgt>
                                        </p:tgtEl>
                                      </p:cBhvr>
                                    </p:animEffect>
                                    <p:anim calcmode="lin" valueType="num">
                                      <p:cBhvr>
                                        <p:cTn id="145"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46"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39">
                                            <p:txEl>
                                              <p:pRg st="1" end="1"/>
                                            </p:txEl>
                                          </p:spTgt>
                                        </p:tgtEl>
                                        <p:attrNameLst>
                                          <p:attrName>style.visibility</p:attrName>
                                        </p:attrNameLst>
                                      </p:cBhvr>
                                      <p:to>
                                        <p:strVal val="visible"/>
                                      </p:to>
                                    </p:set>
                                    <p:animEffect transition="in" filter="fade">
                                      <p:cBhvr>
                                        <p:cTn id="149" dur="1000"/>
                                        <p:tgtEl>
                                          <p:spTgt spid="39">
                                            <p:txEl>
                                              <p:pRg st="1" end="1"/>
                                            </p:txEl>
                                          </p:spTgt>
                                        </p:tgtEl>
                                      </p:cBhvr>
                                    </p:animEffect>
                                    <p:anim calcmode="lin" valueType="num">
                                      <p:cBhvr>
                                        <p:cTn id="150"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151" dur="1000" fill="hold"/>
                                        <p:tgtEl>
                                          <p:spTgt spid="39">
                                            <p:txEl>
                                              <p:pRg st="1" end="1"/>
                                            </p:txEl>
                                          </p:spTgt>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39">
                                            <p:txEl>
                                              <p:pRg st="2" end="2"/>
                                            </p:txEl>
                                          </p:spTgt>
                                        </p:tgtEl>
                                        <p:attrNameLst>
                                          <p:attrName>style.visibility</p:attrName>
                                        </p:attrNameLst>
                                      </p:cBhvr>
                                      <p:to>
                                        <p:strVal val="visible"/>
                                      </p:to>
                                    </p:set>
                                    <p:animEffect transition="in" filter="fade">
                                      <p:cBhvr>
                                        <p:cTn id="154" dur="1000"/>
                                        <p:tgtEl>
                                          <p:spTgt spid="39">
                                            <p:txEl>
                                              <p:pRg st="2" end="2"/>
                                            </p:txEl>
                                          </p:spTgt>
                                        </p:tgtEl>
                                      </p:cBhvr>
                                    </p:animEffect>
                                    <p:anim calcmode="lin" valueType="num">
                                      <p:cBhvr>
                                        <p:cTn id="155"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156" dur="1000" fill="hold"/>
                                        <p:tgtEl>
                                          <p:spTgt spid="39">
                                            <p:txEl>
                                              <p:pRg st="2" end="2"/>
                                            </p:txEl>
                                          </p:spTgt>
                                        </p:tgtEl>
                                        <p:attrNameLst>
                                          <p:attrName>ppt_y</p:attrName>
                                        </p:attrNameLst>
                                      </p:cBhvr>
                                      <p:tavLst>
                                        <p:tav tm="0">
                                          <p:val>
                                            <p:strVal val="#ppt_y+.1"/>
                                          </p:val>
                                        </p:tav>
                                        <p:tav tm="100000">
                                          <p:val>
                                            <p:strVal val="#ppt_y"/>
                                          </p:val>
                                        </p:tav>
                                      </p:tavLst>
                                    </p:anim>
                                  </p:childTnLst>
                                </p:cTn>
                              </p:par>
                              <p:par>
                                <p:cTn id="157" presetID="42" presetClass="entr" presetSubtype="0" fill="hold" grpId="1" nodeType="withEffect">
                                  <p:stCondLst>
                                    <p:cond delay="0"/>
                                  </p:stCondLst>
                                  <p:childTnLst>
                                    <p:set>
                                      <p:cBhvr>
                                        <p:cTn id="158" dur="1" fill="hold">
                                          <p:stCondLst>
                                            <p:cond delay="0"/>
                                          </p:stCondLst>
                                        </p:cTn>
                                        <p:tgtEl>
                                          <p:spTgt spid="38">
                                            <p:txEl>
                                              <p:pRg st="0" end="0"/>
                                            </p:txEl>
                                          </p:spTgt>
                                        </p:tgtEl>
                                        <p:attrNameLst>
                                          <p:attrName>style.visibility</p:attrName>
                                        </p:attrNameLst>
                                      </p:cBhvr>
                                      <p:to>
                                        <p:strVal val="visible"/>
                                      </p:to>
                                    </p:set>
                                    <p:animEffect transition="in" filter="fade">
                                      <p:cBhvr>
                                        <p:cTn id="159" dur="1000"/>
                                        <p:tgtEl>
                                          <p:spTgt spid="38">
                                            <p:txEl>
                                              <p:pRg st="0" end="0"/>
                                            </p:txEl>
                                          </p:spTgt>
                                        </p:tgtEl>
                                      </p:cBhvr>
                                    </p:animEffect>
                                    <p:anim calcmode="lin" valueType="num">
                                      <p:cBhvr>
                                        <p:cTn id="160"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61"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62" presetID="42" presetClass="entr" presetSubtype="0" fill="hold" grpId="1" nodeType="withEffect">
                                  <p:stCondLst>
                                    <p:cond delay="0"/>
                                  </p:stCondLst>
                                  <p:childTnLst>
                                    <p:set>
                                      <p:cBhvr>
                                        <p:cTn id="163" dur="1" fill="hold">
                                          <p:stCondLst>
                                            <p:cond delay="0"/>
                                          </p:stCondLst>
                                        </p:cTn>
                                        <p:tgtEl>
                                          <p:spTgt spid="38">
                                            <p:txEl>
                                              <p:pRg st="1" end="1"/>
                                            </p:txEl>
                                          </p:spTgt>
                                        </p:tgtEl>
                                        <p:attrNameLst>
                                          <p:attrName>style.visibility</p:attrName>
                                        </p:attrNameLst>
                                      </p:cBhvr>
                                      <p:to>
                                        <p:strVal val="visible"/>
                                      </p:to>
                                    </p:set>
                                    <p:animEffect transition="in" filter="fade">
                                      <p:cBhvr>
                                        <p:cTn id="164" dur="1000"/>
                                        <p:tgtEl>
                                          <p:spTgt spid="38">
                                            <p:txEl>
                                              <p:pRg st="1" end="1"/>
                                            </p:txEl>
                                          </p:spTgt>
                                        </p:tgtEl>
                                      </p:cBhvr>
                                    </p:animEffect>
                                    <p:anim calcmode="lin" valueType="num">
                                      <p:cBhvr>
                                        <p:cTn id="165"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166"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67" presetID="42" presetClass="entr" presetSubtype="0" fill="hold" grpId="1" nodeType="withEffect">
                                  <p:stCondLst>
                                    <p:cond delay="0"/>
                                  </p:stCondLst>
                                  <p:childTnLst>
                                    <p:set>
                                      <p:cBhvr>
                                        <p:cTn id="168" dur="1" fill="hold">
                                          <p:stCondLst>
                                            <p:cond delay="0"/>
                                          </p:stCondLst>
                                        </p:cTn>
                                        <p:tgtEl>
                                          <p:spTgt spid="38">
                                            <p:txEl>
                                              <p:pRg st="2" end="2"/>
                                            </p:txEl>
                                          </p:spTgt>
                                        </p:tgtEl>
                                        <p:attrNameLst>
                                          <p:attrName>style.visibility</p:attrName>
                                        </p:attrNameLst>
                                      </p:cBhvr>
                                      <p:to>
                                        <p:strVal val="visible"/>
                                      </p:to>
                                    </p:set>
                                    <p:animEffect transition="in" filter="fade">
                                      <p:cBhvr>
                                        <p:cTn id="169" dur="1000"/>
                                        <p:tgtEl>
                                          <p:spTgt spid="38">
                                            <p:txEl>
                                              <p:pRg st="2" end="2"/>
                                            </p:txEl>
                                          </p:spTgt>
                                        </p:tgtEl>
                                      </p:cBhvr>
                                    </p:animEffect>
                                    <p:anim calcmode="lin" valueType="num">
                                      <p:cBhvr>
                                        <p:cTn id="170"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71"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172" presetID="42" presetClass="entr" presetSubtype="0" fill="hold" grpId="1" nodeType="withEffect">
                                  <p:stCondLst>
                                    <p:cond delay="0"/>
                                  </p:stCondLst>
                                  <p:childTnLst>
                                    <p:set>
                                      <p:cBhvr>
                                        <p:cTn id="173" dur="1" fill="hold">
                                          <p:stCondLst>
                                            <p:cond delay="0"/>
                                          </p:stCondLst>
                                        </p:cTn>
                                        <p:tgtEl>
                                          <p:spTgt spid="38">
                                            <p:txEl>
                                              <p:pRg st="3" end="3"/>
                                            </p:txEl>
                                          </p:spTgt>
                                        </p:tgtEl>
                                        <p:attrNameLst>
                                          <p:attrName>style.visibility</p:attrName>
                                        </p:attrNameLst>
                                      </p:cBhvr>
                                      <p:to>
                                        <p:strVal val="visible"/>
                                      </p:to>
                                    </p:set>
                                    <p:animEffect transition="in" filter="fade">
                                      <p:cBhvr>
                                        <p:cTn id="174" dur="1000"/>
                                        <p:tgtEl>
                                          <p:spTgt spid="38">
                                            <p:txEl>
                                              <p:pRg st="3" end="3"/>
                                            </p:txEl>
                                          </p:spTgt>
                                        </p:tgtEl>
                                      </p:cBhvr>
                                    </p:animEffect>
                                    <p:anim calcmode="lin" valueType="num">
                                      <p:cBhvr>
                                        <p:cTn id="175"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176"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177" presetID="42" presetClass="entr" presetSubtype="0" fill="hold" grpId="1" nodeType="withEffect">
                                  <p:stCondLst>
                                    <p:cond delay="0"/>
                                  </p:stCondLst>
                                  <p:childTnLst>
                                    <p:set>
                                      <p:cBhvr>
                                        <p:cTn id="178" dur="1" fill="hold">
                                          <p:stCondLst>
                                            <p:cond delay="0"/>
                                          </p:stCondLst>
                                        </p:cTn>
                                        <p:tgtEl>
                                          <p:spTgt spid="38">
                                            <p:txEl>
                                              <p:pRg st="4" end="4"/>
                                            </p:txEl>
                                          </p:spTgt>
                                        </p:tgtEl>
                                        <p:attrNameLst>
                                          <p:attrName>style.visibility</p:attrName>
                                        </p:attrNameLst>
                                      </p:cBhvr>
                                      <p:to>
                                        <p:strVal val="visible"/>
                                      </p:to>
                                    </p:set>
                                    <p:animEffect transition="in" filter="fade">
                                      <p:cBhvr>
                                        <p:cTn id="179" dur="1000"/>
                                        <p:tgtEl>
                                          <p:spTgt spid="38">
                                            <p:txEl>
                                              <p:pRg st="4" end="4"/>
                                            </p:txEl>
                                          </p:spTgt>
                                        </p:tgtEl>
                                      </p:cBhvr>
                                    </p:animEffect>
                                    <p:anim calcmode="lin" valueType="num">
                                      <p:cBhvr>
                                        <p:cTn id="180"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181"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182" presetID="42" presetClass="entr" presetSubtype="0" fill="hold" grpId="1" nodeType="withEffect">
                                  <p:stCondLst>
                                    <p:cond delay="0"/>
                                  </p:stCondLst>
                                  <p:childTnLst>
                                    <p:set>
                                      <p:cBhvr>
                                        <p:cTn id="183" dur="1" fill="hold">
                                          <p:stCondLst>
                                            <p:cond delay="0"/>
                                          </p:stCondLst>
                                        </p:cTn>
                                        <p:tgtEl>
                                          <p:spTgt spid="38">
                                            <p:txEl>
                                              <p:pRg st="5" end="5"/>
                                            </p:txEl>
                                          </p:spTgt>
                                        </p:tgtEl>
                                        <p:attrNameLst>
                                          <p:attrName>style.visibility</p:attrName>
                                        </p:attrNameLst>
                                      </p:cBhvr>
                                      <p:to>
                                        <p:strVal val="visible"/>
                                      </p:to>
                                    </p:set>
                                    <p:animEffect transition="in" filter="fade">
                                      <p:cBhvr>
                                        <p:cTn id="184" dur="1000"/>
                                        <p:tgtEl>
                                          <p:spTgt spid="38">
                                            <p:txEl>
                                              <p:pRg st="5" end="5"/>
                                            </p:txEl>
                                          </p:spTgt>
                                        </p:tgtEl>
                                      </p:cBhvr>
                                    </p:animEffect>
                                    <p:anim calcmode="lin" valueType="num">
                                      <p:cBhvr>
                                        <p:cTn id="185"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186"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187" presetID="42" presetClass="entr" presetSubtype="0" fill="hold" grpId="1" nodeType="withEffect">
                                  <p:stCondLst>
                                    <p:cond delay="0"/>
                                  </p:stCondLst>
                                  <p:childTnLst>
                                    <p:set>
                                      <p:cBhvr>
                                        <p:cTn id="188" dur="1" fill="hold">
                                          <p:stCondLst>
                                            <p:cond delay="0"/>
                                          </p:stCondLst>
                                        </p:cTn>
                                        <p:tgtEl>
                                          <p:spTgt spid="44">
                                            <p:txEl>
                                              <p:pRg st="0" end="0"/>
                                            </p:txEl>
                                          </p:spTgt>
                                        </p:tgtEl>
                                        <p:attrNameLst>
                                          <p:attrName>style.visibility</p:attrName>
                                        </p:attrNameLst>
                                      </p:cBhvr>
                                      <p:to>
                                        <p:strVal val="visible"/>
                                      </p:to>
                                    </p:set>
                                    <p:animEffect transition="in" filter="fade">
                                      <p:cBhvr>
                                        <p:cTn id="189" dur="1000"/>
                                        <p:tgtEl>
                                          <p:spTgt spid="44">
                                            <p:txEl>
                                              <p:pRg st="0" end="0"/>
                                            </p:txEl>
                                          </p:spTgt>
                                        </p:tgtEl>
                                      </p:cBhvr>
                                    </p:animEffect>
                                    <p:anim calcmode="lin" valueType="num">
                                      <p:cBhvr>
                                        <p:cTn id="190"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91"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192" presetID="42" presetClass="entr" presetSubtype="0" fill="hold" grpId="1" nodeType="withEffect">
                                  <p:stCondLst>
                                    <p:cond delay="0"/>
                                  </p:stCondLst>
                                  <p:childTnLst>
                                    <p:set>
                                      <p:cBhvr>
                                        <p:cTn id="193" dur="1" fill="hold">
                                          <p:stCondLst>
                                            <p:cond delay="0"/>
                                          </p:stCondLst>
                                        </p:cTn>
                                        <p:tgtEl>
                                          <p:spTgt spid="44">
                                            <p:txEl>
                                              <p:pRg st="1" end="1"/>
                                            </p:txEl>
                                          </p:spTgt>
                                        </p:tgtEl>
                                        <p:attrNameLst>
                                          <p:attrName>style.visibility</p:attrName>
                                        </p:attrNameLst>
                                      </p:cBhvr>
                                      <p:to>
                                        <p:strVal val="visible"/>
                                      </p:to>
                                    </p:set>
                                    <p:animEffect transition="in" filter="fade">
                                      <p:cBhvr>
                                        <p:cTn id="194" dur="1000"/>
                                        <p:tgtEl>
                                          <p:spTgt spid="44">
                                            <p:txEl>
                                              <p:pRg st="1" end="1"/>
                                            </p:txEl>
                                          </p:spTgt>
                                        </p:tgtEl>
                                      </p:cBhvr>
                                    </p:animEffect>
                                    <p:anim calcmode="lin" valueType="num">
                                      <p:cBhvr>
                                        <p:cTn id="195" dur="1000" fill="hold"/>
                                        <p:tgtEl>
                                          <p:spTgt spid="44">
                                            <p:txEl>
                                              <p:pRg st="1" end="1"/>
                                            </p:txEl>
                                          </p:spTgt>
                                        </p:tgtEl>
                                        <p:attrNameLst>
                                          <p:attrName>ppt_x</p:attrName>
                                        </p:attrNameLst>
                                      </p:cBhvr>
                                      <p:tavLst>
                                        <p:tav tm="0">
                                          <p:val>
                                            <p:strVal val="#ppt_x"/>
                                          </p:val>
                                        </p:tav>
                                        <p:tav tm="100000">
                                          <p:val>
                                            <p:strVal val="#ppt_x"/>
                                          </p:val>
                                        </p:tav>
                                      </p:tavLst>
                                    </p:anim>
                                    <p:anim calcmode="lin" valueType="num">
                                      <p:cBhvr>
                                        <p:cTn id="196" dur="1000" fill="hold"/>
                                        <p:tgtEl>
                                          <p:spTgt spid="44">
                                            <p:txEl>
                                              <p:pRg st="1" end="1"/>
                                            </p:txEl>
                                          </p:spTgt>
                                        </p:tgtEl>
                                        <p:attrNameLst>
                                          <p:attrName>ppt_y</p:attrName>
                                        </p:attrNameLst>
                                      </p:cBhvr>
                                      <p:tavLst>
                                        <p:tav tm="0">
                                          <p:val>
                                            <p:strVal val="#ppt_y+.1"/>
                                          </p:val>
                                        </p:tav>
                                        <p:tav tm="100000">
                                          <p:val>
                                            <p:strVal val="#ppt_y"/>
                                          </p:val>
                                        </p:tav>
                                      </p:tavLst>
                                    </p:anim>
                                  </p:childTnLst>
                                </p:cTn>
                              </p:par>
                              <p:par>
                                <p:cTn id="197" presetID="42" presetClass="entr" presetSubtype="0" fill="hold" grpId="1" nodeType="withEffect">
                                  <p:stCondLst>
                                    <p:cond delay="0"/>
                                  </p:stCondLst>
                                  <p:childTnLst>
                                    <p:set>
                                      <p:cBhvr>
                                        <p:cTn id="198" dur="1" fill="hold">
                                          <p:stCondLst>
                                            <p:cond delay="0"/>
                                          </p:stCondLst>
                                        </p:cTn>
                                        <p:tgtEl>
                                          <p:spTgt spid="44">
                                            <p:txEl>
                                              <p:pRg st="2" end="2"/>
                                            </p:txEl>
                                          </p:spTgt>
                                        </p:tgtEl>
                                        <p:attrNameLst>
                                          <p:attrName>style.visibility</p:attrName>
                                        </p:attrNameLst>
                                      </p:cBhvr>
                                      <p:to>
                                        <p:strVal val="visible"/>
                                      </p:to>
                                    </p:set>
                                    <p:animEffect transition="in" filter="fade">
                                      <p:cBhvr>
                                        <p:cTn id="199" dur="1000"/>
                                        <p:tgtEl>
                                          <p:spTgt spid="44">
                                            <p:txEl>
                                              <p:pRg st="2" end="2"/>
                                            </p:txEl>
                                          </p:spTgt>
                                        </p:tgtEl>
                                      </p:cBhvr>
                                    </p:animEffect>
                                    <p:anim calcmode="lin" valueType="num">
                                      <p:cBhvr>
                                        <p:cTn id="200" dur="1000" fill="hold"/>
                                        <p:tgtEl>
                                          <p:spTgt spid="44">
                                            <p:txEl>
                                              <p:pRg st="2" end="2"/>
                                            </p:txEl>
                                          </p:spTgt>
                                        </p:tgtEl>
                                        <p:attrNameLst>
                                          <p:attrName>ppt_x</p:attrName>
                                        </p:attrNameLst>
                                      </p:cBhvr>
                                      <p:tavLst>
                                        <p:tav tm="0">
                                          <p:val>
                                            <p:strVal val="#ppt_x"/>
                                          </p:val>
                                        </p:tav>
                                        <p:tav tm="100000">
                                          <p:val>
                                            <p:strVal val="#ppt_x"/>
                                          </p:val>
                                        </p:tav>
                                      </p:tavLst>
                                    </p:anim>
                                    <p:anim calcmode="lin" valueType="num">
                                      <p:cBhvr>
                                        <p:cTn id="201" dur="1000" fill="hold"/>
                                        <p:tgtEl>
                                          <p:spTgt spid="44">
                                            <p:txEl>
                                              <p:pRg st="2" end="2"/>
                                            </p:txEl>
                                          </p:spTgt>
                                        </p:tgtEl>
                                        <p:attrNameLst>
                                          <p:attrName>ppt_y</p:attrName>
                                        </p:attrNameLst>
                                      </p:cBhvr>
                                      <p:tavLst>
                                        <p:tav tm="0">
                                          <p:val>
                                            <p:strVal val="#ppt_y+.1"/>
                                          </p:val>
                                        </p:tav>
                                        <p:tav tm="100000">
                                          <p:val>
                                            <p:strVal val="#ppt_y"/>
                                          </p:val>
                                        </p:tav>
                                      </p:tavLst>
                                    </p:anim>
                                  </p:childTnLst>
                                </p:cTn>
                              </p:par>
                              <p:par>
                                <p:cTn id="202" presetID="42" presetClass="entr" presetSubtype="0" fill="hold" grpId="1" nodeType="withEffect">
                                  <p:stCondLst>
                                    <p:cond delay="0"/>
                                  </p:stCondLst>
                                  <p:childTnLst>
                                    <p:set>
                                      <p:cBhvr>
                                        <p:cTn id="203" dur="1" fill="hold">
                                          <p:stCondLst>
                                            <p:cond delay="0"/>
                                          </p:stCondLst>
                                        </p:cTn>
                                        <p:tgtEl>
                                          <p:spTgt spid="42">
                                            <p:txEl>
                                              <p:pRg st="0" end="0"/>
                                            </p:txEl>
                                          </p:spTgt>
                                        </p:tgtEl>
                                        <p:attrNameLst>
                                          <p:attrName>style.visibility</p:attrName>
                                        </p:attrNameLst>
                                      </p:cBhvr>
                                      <p:to>
                                        <p:strVal val="visible"/>
                                      </p:to>
                                    </p:set>
                                    <p:animEffect transition="in" filter="fade">
                                      <p:cBhvr>
                                        <p:cTn id="204" dur="1000"/>
                                        <p:tgtEl>
                                          <p:spTgt spid="42">
                                            <p:txEl>
                                              <p:pRg st="0" end="0"/>
                                            </p:txEl>
                                          </p:spTgt>
                                        </p:tgtEl>
                                      </p:cBhvr>
                                    </p:animEffect>
                                    <p:anim calcmode="lin" valueType="num">
                                      <p:cBhvr>
                                        <p:cTn id="205"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06"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207" presetID="42" presetClass="entr" presetSubtype="0" fill="hold" grpId="1" nodeType="withEffect">
                                  <p:stCondLst>
                                    <p:cond delay="0"/>
                                  </p:stCondLst>
                                  <p:childTnLst>
                                    <p:set>
                                      <p:cBhvr>
                                        <p:cTn id="208" dur="1" fill="hold">
                                          <p:stCondLst>
                                            <p:cond delay="0"/>
                                          </p:stCondLst>
                                        </p:cTn>
                                        <p:tgtEl>
                                          <p:spTgt spid="42">
                                            <p:txEl>
                                              <p:pRg st="1" end="1"/>
                                            </p:txEl>
                                          </p:spTgt>
                                        </p:tgtEl>
                                        <p:attrNameLst>
                                          <p:attrName>style.visibility</p:attrName>
                                        </p:attrNameLst>
                                      </p:cBhvr>
                                      <p:to>
                                        <p:strVal val="visible"/>
                                      </p:to>
                                    </p:set>
                                    <p:animEffect transition="in" filter="fade">
                                      <p:cBhvr>
                                        <p:cTn id="209" dur="1000"/>
                                        <p:tgtEl>
                                          <p:spTgt spid="42">
                                            <p:txEl>
                                              <p:pRg st="1" end="1"/>
                                            </p:txEl>
                                          </p:spTgt>
                                        </p:tgtEl>
                                      </p:cBhvr>
                                    </p:animEffect>
                                    <p:anim calcmode="lin" valueType="num">
                                      <p:cBhvr>
                                        <p:cTn id="210"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211" dur="1000" fill="hold"/>
                                        <p:tgtEl>
                                          <p:spTgt spid="42">
                                            <p:txEl>
                                              <p:pRg st="1" end="1"/>
                                            </p:txEl>
                                          </p:spTgt>
                                        </p:tgtEl>
                                        <p:attrNameLst>
                                          <p:attrName>ppt_y</p:attrName>
                                        </p:attrNameLst>
                                      </p:cBhvr>
                                      <p:tavLst>
                                        <p:tav tm="0">
                                          <p:val>
                                            <p:strVal val="#ppt_y+.1"/>
                                          </p:val>
                                        </p:tav>
                                        <p:tav tm="100000">
                                          <p:val>
                                            <p:strVal val="#ppt_y"/>
                                          </p:val>
                                        </p:tav>
                                      </p:tavLst>
                                    </p:anim>
                                  </p:childTnLst>
                                </p:cTn>
                              </p:par>
                              <p:par>
                                <p:cTn id="212" presetID="42" presetClass="entr" presetSubtype="0" fill="hold" grpId="1" nodeType="withEffect">
                                  <p:stCondLst>
                                    <p:cond delay="0"/>
                                  </p:stCondLst>
                                  <p:childTnLst>
                                    <p:set>
                                      <p:cBhvr>
                                        <p:cTn id="213" dur="1" fill="hold">
                                          <p:stCondLst>
                                            <p:cond delay="0"/>
                                          </p:stCondLst>
                                        </p:cTn>
                                        <p:tgtEl>
                                          <p:spTgt spid="42">
                                            <p:txEl>
                                              <p:pRg st="2" end="2"/>
                                            </p:txEl>
                                          </p:spTgt>
                                        </p:tgtEl>
                                        <p:attrNameLst>
                                          <p:attrName>style.visibility</p:attrName>
                                        </p:attrNameLst>
                                      </p:cBhvr>
                                      <p:to>
                                        <p:strVal val="visible"/>
                                      </p:to>
                                    </p:set>
                                    <p:animEffect transition="in" filter="fade">
                                      <p:cBhvr>
                                        <p:cTn id="214" dur="1000"/>
                                        <p:tgtEl>
                                          <p:spTgt spid="42">
                                            <p:txEl>
                                              <p:pRg st="2" end="2"/>
                                            </p:txEl>
                                          </p:spTgt>
                                        </p:tgtEl>
                                      </p:cBhvr>
                                    </p:animEffect>
                                    <p:anim calcmode="lin" valueType="num">
                                      <p:cBhvr>
                                        <p:cTn id="215"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216" dur="1000" fill="hold"/>
                                        <p:tgtEl>
                                          <p:spTgt spid="42">
                                            <p:txEl>
                                              <p:pRg st="2" end="2"/>
                                            </p:txEl>
                                          </p:spTgt>
                                        </p:tgtEl>
                                        <p:attrNameLst>
                                          <p:attrName>ppt_y</p:attrName>
                                        </p:attrNameLst>
                                      </p:cBhvr>
                                      <p:tavLst>
                                        <p:tav tm="0">
                                          <p:val>
                                            <p:strVal val="#ppt_y+.1"/>
                                          </p:val>
                                        </p:tav>
                                        <p:tav tm="100000">
                                          <p:val>
                                            <p:strVal val="#ppt_y"/>
                                          </p:val>
                                        </p:tav>
                                      </p:tavLst>
                                    </p:anim>
                                  </p:childTnLst>
                                </p:cTn>
                              </p:par>
                              <p:par>
                                <p:cTn id="217" presetID="42" presetClass="entr" presetSubtype="0" fill="hold" grpId="1" nodeType="withEffect">
                                  <p:stCondLst>
                                    <p:cond delay="0"/>
                                  </p:stCondLst>
                                  <p:childTnLst>
                                    <p:set>
                                      <p:cBhvr>
                                        <p:cTn id="218" dur="1" fill="hold">
                                          <p:stCondLst>
                                            <p:cond delay="0"/>
                                          </p:stCondLst>
                                        </p:cTn>
                                        <p:tgtEl>
                                          <p:spTgt spid="42">
                                            <p:txEl>
                                              <p:pRg st="3" end="3"/>
                                            </p:txEl>
                                          </p:spTgt>
                                        </p:tgtEl>
                                        <p:attrNameLst>
                                          <p:attrName>style.visibility</p:attrName>
                                        </p:attrNameLst>
                                      </p:cBhvr>
                                      <p:to>
                                        <p:strVal val="visible"/>
                                      </p:to>
                                    </p:set>
                                    <p:animEffect transition="in" filter="fade">
                                      <p:cBhvr>
                                        <p:cTn id="219" dur="1000"/>
                                        <p:tgtEl>
                                          <p:spTgt spid="42">
                                            <p:txEl>
                                              <p:pRg st="3" end="3"/>
                                            </p:txEl>
                                          </p:spTgt>
                                        </p:tgtEl>
                                      </p:cBhvr>
                                    </p:animEffect>
                                    <p:anim calcmode="lin" valueType="num">
                                      <p:cBhvr>
                                        <p:cTn id="220" dur="1000" fill="hold"/>
                                        <p:tgtEl>
                                          <p:spTgt spid="42">
                                            <p:txEl>
                                              <p:pRg st="3" end="3"/>
                                            </p:txEl>
                                          </p:spTgt>
                                        </p:tgtEl>
                                        <p:attrNameLst>
                                          <p:attrName>ppt_x</p:attrName>
                                        </p:attrNameLst>
                                      </p:cBhvr>
                                      <p:tavLst>
                                        <p:tav tm="0">
                                          <p:val>
                                            <p:strVal val="#ppt_x"/>
                                          </p:val>
                                        </p:tav>
                                        <p:tav tm="100000">
                                          <p:val>
                                            <p:strVal val="#ppt_x"/>
                                          </p:val>
                                        </p:tav>
                                      </p:tavLst>
                                    </p:anim>
                                    <p:anim calcmode="lin" valueType="num">
                                      <p:cBhvr>
                                        <p:cTn id="221" dur="1000" fill="hold"/>
                                        <p:tgtEl>
                                          <p:spTgt spid="42">
                                            <p:txEl>
                                              <p:pRg st="3" end="3"/>
                                            </p:txEl>
                                          </p:spTgt>
                                        </p:tgtEl>
                                        <p:attrNameLst>
                                          <p:attrName>ppt_y</p:attrName>
                                        </p:attrNameLst>
                                      </p:cBhvr>
                                      <p:tavLst>
                                        <p:tav tm="0">
                                          <p:val>
                                            <p:strVal val="#ppt_y+.1"/>
                                          </p:val>
                                        </p:tav>
                                        <p:tav tm="100000">
                                          <p:val>
                                            <p:strVal val="#ppt_y"/>
                                          </p:val>
                                        </p:tav>
                                      </p:tavLst>
                                    </p:anim>
                                  </p:childTnLst>
                                </p:cTn>
                              </p:par>
                              <p:par>
                                <p:cTn id="222" presetID="42" presetClass="entr" presetSubtype="0" fill="hold" grpId="1" nodeType="withEffect">
                                  <p:stCondLst>
                                    <p:cond delay="0"/>
                                  </p:stCondLst>
                                  <p:childTnLst>
                                    <p:set>
                                      <p:cBhvr>
                                        <p:cTn id="223" dur="1" fill="hold">
                                          <p:stCondLst>
                                            <p:cond delay="0"/>
                                          </p:stCondLst>
                                        </p:cTn>
                                        <p:tgtEl>
                                          <p:spTgt spid="42">
                                            <p:txEl>
                                              <p:pRg st="4" end="4"/>
                                            </p:txEl>
                                          </p:spTgt>
                                        </p:tgtEl>
                                        <p:attrNameLst>
                                          <p:attrName>style.visibility</p:attrName>
                                        </p:attrNameLst>
                                      </p:cBhvr>
                                      <p:to>
                                        <p:strVal val="visible"/>
                                      </p:to>
                                    </p:set>
                                    <p:animEffect transition="in" filter="fade">
                                      <p:cBhvr>
                                        <p:cTn id="224" dur="1000"/>
                                        <p:tgtEl>
                                          <p:spTgt spid="42">
                                            <p:txEl>
                                              <p:pRg st="4" end="4"/>
                                            </p:txEl>
                                          </p:spTgt>
                                        </p:tgtEl>
                                      </p:cBhvr>
                                    </p:animEffect>
                                    <p:anim calcmode="lin" valueType="num">
                                      <p:cBhvr>
                                        <p:cTn id="225" dur="1000" fill="hold"/>
                                        <p:tgtEl>
                                          <p:spTgt spid="42">
                                            <p:txEl>
                                              <p:pRg st="4" end="4"/>
                                            </p:txEl>
                                          </p:spTgt>
                                        </p:tgtEl>
                                        <p:attrNameLst>
                                          <p:attrName>ppt_x</p:attrName>
                                        </p:attrNameLst>
                                      </p:cBhvr>
                                      <p:tavLst>
                                        <p:tav tm="0">
                                          <p:val>
                                            <p:strVal val="#ppt_x"/>
                                          </p:val>
                                        </p:tav>
                                        <p:tav tm="100000">
                                          <p:val>
                                            <p:strVal val="#ppt_x"/>
                                          </p:val>
                                        </p:tav>
                                      </p:tavLst>
                                    </p:anim>
                                    <p:anim calcmode="lin" valueType="num">
                                      <p:cBhvr>
                                        <p:cTn id="226" dur="1000" fill="hold"/>
                                        <p:tgtEl>
                                          <p:spTgt spid="42">
                                            <p:txEl>
                                              <p:pRg st="4" end="4"/>
                                            </p:txEl>
                                          </p:spTgt>
                                        </p:tgtEl>
                                        <p:attrNameLst>
                                          <p:attrName>ppt_y</p:attrName>
                                        </p:attrNameLst>
                                      </p:cBhvr>
                                      <p:tavLst>
                                        <p:tav tm="0">
                                          <p:val>
                                            <p:strVal val="#ppt_y+.1"/>
                                          </p:val>
                                        </p:tav>
                                        <p:tav tm="100000">
                                          <p:val>
                                            <p:strVal val="#ppt_y"/>
                                          </p:val>
                                        </p:tav>
                                      </p:tavLst>
                                    </p:anim>
                                  </p:childTnLst>
                                </p:cTn>
                              </p:par>
                              <p:par>
                                <p:cTn id="227" presetID="42" presetClass="entr" presetSubtype="0" fill="hold" grpId="1" nodeType="withEffect">
                                  <p:stCondLst>
                                    <p:cond delay="0"/>
                                  </p:stCondLst>
                                  <p:childTnLst>
                                    <p:set>
                                      <p:cBhvr>
                                        <p:cTn id="228" dur="1" fill="hold">
                                          <p:stCondLst>
                                            <p:cond delay="0"/>
                                          </p:stCondLst>
                                        </p:cTn>
                                        <p:tgtEl>
                                          <p:spTgt spid="42">
                                            <p:txEl>
                                              <p:pRg st="5" end="5"/>
                                            </p:txEl>
                                          </p:spTgt>
                                        </p:tgtEl>
                                        <p:attrNameLst>
                                          <p:attrName>style.visibility</p:attrName>
                                        </p:attrNameLst>
                                      </p:cBhvr>
                                      <p:to>
                                        <p:strVal val="visible"/>
                                      </p:to>
                                    </p:set>
                                    <p:animEffect transition="in" filter="fade">
                                      <p:cBhvr>
                                        <p:cTn id="229" dur="1000"/>
                                        <p:tgtEl>
                                          <p:spTgt spid="42">
                                            <p:txEl>
                                              <p:pRg st="5" end="5"/>
                                            </p:txEl>
                                          </p:spTgt>
                                        </p:tgtEl>
                                      </p:cBhvr>
                                    </p:animEffect>
                                    <p:anim calcmode="lin" valueType="num">
                                      <p:cBhvr>
                                        <p:cTn id="230" dur="1000" fill="hold"/>
                                        <p:tgtEl>
                                          <p:spTgt spid="42">
                                            <p:txEl>
                                              <p:pRg st="5" end="5"/>
                                            </p:txEl>
                                          </p:spTgt>
                                        </p:tgtEl>
                                        <p:attrNameLst>
                                          <p:attrName>ppt_x</p:attrName>
                                        </p:attrNameLst>
                                      </p:cBhvr>
                                      <p:tavLst>
                                        <p:tav tm="0">
                                          <p:val>
                                            <p:strVal val="#ppt_x"/>
                                          </p:val>
                                        </p:tav>
                                        <p:tav tm="100000">
                                          <p:val>
                                            <p:strVal val="#ppt_x"/>
                                          </p:val>
                                        </p:tav>
                                      </p:tavLst>
                                    </p:anim>
                                    <p:anim calcmode="lin" valueType="num">
                                      <p:cBhvr>
                                        <p:cTn id="231" dur="1000" fill="hold"/>
                                        <p:tgtEl>
                                          <p:spTgt spid="42">
                                            <p:txEl>
                                              <p:pRg st="5" end="5"/>
                                            </p:txEl>
                                          </p:spTgt>
                                        </p:tgtEl>
                                        <p:attrNameLst>
                                          <p:attrName>ppt_y</p:attrName>
                                        </p:attrNameLst>
                                      </p:cBhvr>
                                      <p:tavLst>
                                        <p:tav tm="0">
                                          <p:val>
                                            <p:strVal val="#ppt_y+.1"/>
                                          </p:val>
                                        </p:tav>
                                        <p:tav tm="100000">
                                          <p:val>
                                            <p:strVal val="#ppt_y"/>
                                          </p:val>
                                        </p:tav>
                                      </p:tavLst>
                                    </p:anim>
                                  </p:childTnLst>
                                </p:cTn>
                              </p:par>
                              <p:par>
                                <p:cTn id="232" presetID="42" presetClass="entr" presetSubtype="0" fill="hold" grpId="1" nodeType="withEffect">
                                  <p:stCondLst>
                                    <p:cond delay="0"/>
                                  </p:stCondLst>
                                  <p:childTnLst>
                                    <p:set>
                                      <p:cBhvr>
                                        <p:cTn id="233" dur="1" fill="hold">
                                          <p:stCondLst>
                                            <p:cond delay="0"/>
                                          </p:stCondLst>
                                        </p:cTn>
                                        <p:tgtEl>
                                          <p:spTgt spid="41">
                                            <p:txEl>
                                              <p:pRg st="0" end="0"/>
                                            </p:txEl>
                                          </p:spTgt>
                                        </p:tgtEl>
                                        <p:attrNameLst>
                                          <p:attrName>style.visibility</p:attrName>
                                        </p:attrNameLst>
                                      </p:cBhvr>
                                      <p:to>
                                        <p:strVal val="visible"/>
                                      </p:to>
                                    </p:set>
                                    <p:animEffect transition="in" filter="fade">
                                      <p:cBhvr>
                                        <p:cTn id="234" dur="1000"/>
                                        <p:tgtEl>
                                          <p:spTgt spid="41">
                                            <p:txEl>
                                              <p:pRg st="0" end="0"/>
                                            </p:txEl>
                                          </p:spTgt>
                                        </p:tgtEl>
                                      </p:cBhvr>
                                    </p:animEffect>
                                    <p:anim calcmode="lin" valueType="num">
                                      <p:cBhvr>
                                        <p:cTn id="235"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36"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237" presetID="42" presetClass="entr" presetSubtype="0" fill="hold" grpId="1" nodeType="withEffect">
                                  <p:stCondLst>
                                    <p:cond delay="0"/>
                                  </p:stCondLst>
                                  <p:childTnLst>
                                    <p:set>
                                      <p:cBhvr>
                                        <p:cTn id="238" dur="1" fill="hold">
                                          <p:stCondLst>
                                            <p:cond delay="0"/>
                                          </p:stCondLst>
                                        </p:cTn>
                                        <p:tgtEl>
                                          <p:spTgt spid="41">
                                            <p:txEl>
                                              <p:pRg st="1" end="1"/>
                                            </p:txEl>
                                          </p:spTgt>
                                        </p:tgtEl>
                                        <p:attrNameLst>
                                          <p:attrName>style.visibility</p:attrName>
                                        </p:attrNameLst>
                                      </p:cBhvr>
                                      <p:to>
                                        <p:strVal val="visible"/>
                                      </p:to>
                                    </p:set>
                                    <p:animEffect transition="in" filter="fade">
                                      <p:cBhvr>
                                        <p:cTn id="239" dur="1000"/>
                                        <p:tgtEl>
                                          <p:spTgt spid="41">
                                            <p:txEl>
                                              <p:pRg st="1" end="1"/>
                                            </p:txEl>
                                          </p:spTgt>
                                        </p:tgtEl>
                                      </p:cBhvr>
                                    </p:animEffect>
                                    <p:anim calcmode="lin" valueType="num">
                                      <p:cBhvr>
                                        <p:cTn id="240" dur="1000" fill="hold"/>
                                        <p:tgtEl>
                                          <p:spTgt spid="41">
                                            <p:txEl>
                                              <p:pRg st="1" end="1"/>
                                            </p:txEl>
                                          </p:spTgt>
                                        </p:tgtEl>
                                        <p:attrNameLst>
                                          <p:attrName>ppt_x</p:attrName>
                                        </p:attrNameLst>
                                      </p:cBhvr>
                                      <p:tavLst>
                                        <p:tav tm="0">
                                          <p:val>
                                            <p:strVal val="#ppt_x"/>
                                          </p:val>
                                        </p:tav>
                                        <p:tav tm="100000">
                                          <p:val>
                                            <p:strVal val="#ppt_x"/>
                                          </p:val>
                                        </p:tav>
                                      </p:tavLst>
                                    </p:anim>
                                    <p:anim calcmode="lin" valueType="num">
                                      <p:cBhvr>
                                        <p:cTn id="241" dur="1000" fill="hold"/>
                                        <p:tgtEl>
                                          <p:spTgt spid="41">
                                            <p:txEl>
                                              <p:pRg st="1" end="1"/>
                                            </p:txEl>
                                          </p:spTgt>
                                        </p:tgtEl>
                                        <p:attrNameLst>
                                          <p:attrName>ppt_y</p:attrName>
                                        </p:attrNameLst>
                                      </p:cBhvr>
                                      <p:tavLst>
                                        <p:tav tm="0">
                                          <p:val>
                                            <p:strVal val="#ppt_y+.1"/>
                                          </p:val>
                                        </p:tav>
                                        <p:tav tm="100000">
                                          <p:val>
                                            <p:strVal val="#ppt_y"/>
                                          </p:val>
                                        </p:tav>
                                      </p:tavLst>
                                    </p:anim>
                                  </p:childTnLst>
                                </p:cTn>
                              </p:par>
                              <p:par>
                                <p:cTn id="242" presetID="42" presetClass="entr" presetSubtype="0" fill="hold" grpId="1" nodeType="withEffect">
                                  <p:stCondLst>
                                    <p:cond delay="0"/>
                                  </p:stCondLst>
                                  <p:childTnLst>
                                    <p:set>
                                      <p:cBhvr>
                                        <p:cTn id="243" dur="1" fill="hold">
                                          <p:stCondLst>
                                            <p:cond delay="0"/>
                                          </p:stCondLst>
                                        </p:cTn>
                                        <p:tgtEl>
                                          <p:spTgt spid="41">
                                            <p:txEl>
                                              <p:pRg st="2" end="2"/>
                                            </p:txEl>
                                          </p:spTgt>
                                        </p:tgtEl>
                                        <p:attrNameLst>
                                          <p:attrName>style.visibility</p:attrName>
                                        </p:attrNameLst>
                                      </p:cBhvr>
                                      <p:to>
                                        <p:strVal val="visible"/>
                                      </p:to>
                                    </p:set>
                                    <p:animEffect transition="in" filter="fade">
                                      <p:cBhvr>
                                        <p:cTn id="244" dur="1000"/>
                                        <p:tgtEl>
                                          <p:spTgt spid="41">
                                            <p:txEl>
                                              <p:pRg st="2" end="2"/>
                                            </p:txEl>
                                          </p:spTgt>
                                        </p:tgtEl>
                                      </p:cBhvr>
                                    </p:animEffect>
                                    <p:anim calcmode="lin" valueType="num">
                                      <p:cBhvr>
                                        <p:cTn id="245" dur="1000" fill="hold"/>
                                        <p:tgtEl>
                                          <p:spTgt spid="41">
                                            <p:txEl>
                                              <p:pRg st="2" end="2"/>
                                            </p:txEl>
                                          </p:spTgt>
                                        </p:tgtEl>
                                        <p:attrNameLst>
                                          <p:attrName>ppt_x</p:attrName>
                                        </p:attrNameLst>
                                      </p:cBhvr>
                                      <p:tavLst>
                                        <p:tav tm="0">
                                          <p:val>
                                            <p:strVal val="#ppt_x"/>
                                          </p:val>
                                        </p:tav>
                                        <p:tav tm="100000">
                                          <p:val>
                                            <p:strVal val="#ppt_x"/>
                                          </p:val>
                                        </p:tav>
                                      </p:tavLst>
                                    </p:anim>
                                    <p:anim calcmode="lin" valueType="num">
                                      <p:cBhvr>
                                        <p:cTn id="246" dur="1000" fill="hold"/>
                                        <p:tgtEl>
                                          <p:spTgt spid="41">
                                            <p:txEl>
                                              <p:pRg st="2" end="2"/>
                                            </p:txEl>
                                          </p:spTgt>
                                        </p:tgtEl>
                                        <p:attrNameLst>
                                          <p:attrName>ppt_y</p:attrName>
                                        </p:attrNameLst>
                                      </p:cBhvr>
                                      <p:tavLst>
                                        <p:tav tm="0">
                                          <p:val>
                                            <p:strVal val="#ppt_y+.1"/>
                                          </p:val>
                                        </p:tav>
                                        <p:tav tm="100000">
                                          <p:val>
                                            <p:strVal val="#ppt_y"/>
                                          </p:val>
                                        </p:tav>
                                      </p:tavLst>
                                    </p:anim>
                                  </p:childTnLst>
                                </p:cTn>
                              </p:par>
                              <p:par>
                                <p:cTn id="247" presetID="42" presetClass="entr" presetSubtype="0" fill="hold" grpId="1" nodeType="withEffect">
                                  <p:stCondLst>
                                    <p:cond delay="0"/>
                                  </p:stCondLst>
                                  <p:childTnLst>
                                    <p:set>
                                      <p:cBhvr>
                                        <p:cTn id="248" dur="1" fill="hold">
                                          <p:stCondLst>
                                            <p:cond delay="0"/>
                                          </p:stCondLst>
                                        </p:cTn>
                                        <p:tgtEl>
                                          <p:spTgt spid="41">
                                            <p:txEl>
                                              <p:pRg st="3" end="3"/>
                                            </p:txEl>
                                          </p:spTgt>
                                        </p:tgtEl>
                                        <p:attrNameLst>
                                          <p:attrName>style.visibility</p:attrName>
                                        </p:attrNameLst>
                                      </p:cBhvr>
                                      <p:to>
                                        <p:strVal val="visible"/>
                                      </p:to>
                                    </p:set>
                                    <p:animEffect transition="in" filter="fade">
                                      <p:cBhvr>
                                        <p:cTn id="249" dur="1000"/>
                                        <p:tgtEl>
                                          <p:spTgt spid="41">
                                            <p:txEl>
                                              <p:pRg st="3" end="3"/>
                                            </p:txEl>
                                          </p:spTgt>
                                        </p:tgtEl>
                                      </p:cBhvr>
                                    </p:animEffect>
                                    <p:anim calcmode="lin" valueType="num">
                                      <p:cBhvr>
                                        <p:cTn id="250" dur="1000" fill="hold"/>
                                        <p:tgtEl>
                                          <p:spTgt spid="41">
                                            <p:txEl>
                                              <p:pRg st="3" end="3"/>
                                            </p:txEl>
                                          </p:spTgt>
                                        </p:tgtEl>
                                        <p:attrNameLst>
                                          <p:attrName>ppt_x</p:attrName>
                                        </p:attrNameLst>
                                      </p:cBhvr>
                                      <p:tavLst>
                                        <p:tav tm="0">
                                          <p:val>
                                            <p:strVal val="#ppt_x"/>
                                          </p:val>
                                        </p:tav>
                                        <p:tav tm="100000">
                                          <p:val>
                                            <p:strVal val="#ppt_x"/>
                                          </p:val>
                                        </p:tav>
                                      </p:tavLst>
                                    </p:anim>
                                    <p:anim calcmode="lin" valueType="num">
                                      <p:cBhvr>
                                        <p:cTn id="251" dur="1000" fill="hold"/>
                                        <p:tgtEl>
                                          <p:spTgt spid="41">
                                            <p:txEl>
                                              <p:pRg st="3" end="3"/>
                                            </p:txEl>
                                          </p:spTgt>
                                        </p:tgtEl>
                                        <p:attrNameLst>
                                          <p:attrName>ppt_y</p:attrName>
                                        </p:attrNameLst>
                                      </p:cBhvr>
                                      <p:tavLst>
                                        <p:tav tm="0">
                                          <p:val>
                                            <p:strVal val="#ppt_y+.1"/>
                                          </p:val>
                                        </p:tav>
                                        <p:tav tm="100000">
                                          <p:val>
                                            <p:strVal val="#ppt_y"/>
                                          </p:val>
                                        </p:tav>
                                      </p:tavLst>
                                    </p:anim>
                                  </p:childTnLst>
                                </p:cTn>
                              </p:par>
                              <p:par>
                                <p:cTn id="252" presetID="42" presetClass="entr" presetSubtype="0" fill="hold" grpId="1" nodeType="withEffect">
                                  <p:stCondLst>
                                    <p:cond delay="0"/>
                                  </p:stCondLst>
                                  <p:childTnLst>
                                    <p:set>
                                      <p:cBhvr>
                                        <p:cTn id="253" dur="1" fill="hold">
                                          <p:stCondLst>
                                            <p:cond delay="0"/>
                                          </p:stCondLst>
                                        </p:cTn>
                                        <p:tgtEl>
                                          <p:spTgt spid="41">
                                            <p:txEl>
                                              <p:pRg st="4" end="4"/>
                                            </p:txEl>
                                          </p:spTgt>
                                        </p:tgtEl>
                                        <p:attrNameLst>
                                          <p:attrName>style.visibility</p:attrName>
                                        </p:attrNameLst>
                                      </p:cBhvr>
                                      <p:to>
                                        <p:strVal val="visible"/>
                                      </p:to>
                                    </p:set>
                                    <p:animEffect transition="in" filter="fade">
                                      <p:cBhvr>
                                        <p:cTn id="254" dur="1000"/>
                                        <p:tgtEl>
                                          <p:spTgt spid="41">
                                            <p:txEl>
                                              <p:pRg st="4" end="4"/>
                                            </p:txEl>
                                          </p:spTgt>
                                        </p:tgtEl>
                                      </p:cBhvr>
                                    </p:animEffect>
                                    <p:anim calcmode="lin" valueType="num">
                                      <p:cBhvr>
                                        <p:cTn id="255" dur="1000" fill="hold"/>
                                        <p:tgtEl>
                                          <p:spTgt spid="41">
                                            <p:txEl>
                                              <p:pRg st="4" end="4"/>
                                            </p:txEl>
                                          </p:spTgt>
                                        </p:tgtEl>
                                        <p:attrNameLst>
                                          <p:attrName>ppt_x</p:attrName>
                                        </p:attrNameLst>
                                      </p:cBhvr>
                                      <p:tavLst>
                                        <p:tav tm="0">
                                          <p:val>
                                            <p:strVal val="#ppt_x"/>
                                          </p:val>
                                        </p:tav>
                                        <p:tav tm="100000">
                                          <p:val>
                                            <p:strVal val="#ppt_x"/>
                                          </p:val>
                                        </p:tav>
                                      </p:tavLst>
                                    </p:anim>
                                    <p:anim calcmode="lin" valueType="num">
                                      <p:cBhvr>
                                        <p:cTn id="256" dur="1000" fill="hold"/>
                                        <p:tgtEl>
                                          <p:spTgt spid="41">
                                            <p:txEl>
                                              <p:pRg st="4" end="4"/>
                                            </p:txEl>
                                          </p:spTgt>
                                        </p:tgtEl>
                                        <p:attrNameLst>
                                          <p:attrName>ppt_y</p:attrName>
                                        </p:attrNameLst>
                                      </p:cBhvr>
                                      <p:tavLst>
                                        <p:tav tm="0">
                                          <p:val>
                                            <p:strVal val="#ppt_y+.1"/>
                                          </p:val>
                                        </p:tav>
                                        <p:tav tm="100000">
                                          <p:val>
                                            <p:strVal val="#ppt_y"/>
                                          </p:val>
                                        </p:tav>
                                      </p:tavLst>
                                    </p:anim>
                                  </p:childTnLst>
                                </p:cTn>
                              </p:par>
                              <p:par>
                                <p:cTn id="257" presetID="42" presetClass="entr" presetSubtype="0" fill="hold" grpId="1" nodeType="withEffect">
                                  <p:stCondLst>
                                    <p:cond delay="0"/>
                                  </p:stCondLst>
                                  <p:childTnLst>
                                    <p:set>
                                      <p:cBhvr>
                                        <p:cTn id="258" dur="1" fill="hold">
                                          <p:stCondLst>
                                            <p:cond delay="0"/>
                                          </p:stCondLst>
                                        </p:cTn>
                                        <p:tgtEl>
                                          <p:spTgt spid="41">
                                            <p:txEl>
                                              <p:pRg st="5" end="5"/>
                                            </p:txEl>
                                          </p:spTgt>
                                        </p:tgtEl>
                                        <p:attrNameLst>
                                          <p:attrName>style.visibility</p:attrName>
                                        </p:attrNameLst>
                                      </p:cBhvr>
                                      <p:to>
                                        <p:strVal val="visible"/>
                                      </p:to>
                                    </p:set>
                                    <p:animEffect transition="in" filter="fade">
                                      <p:cBhvr>
                                        <p:cTn id="259" dur="1000"/>
                                        <p:tgtEl>
                                          <p:spTgt spid="41">
                                            <p:txEl>
                                              <p:pRg st="5" end="5"/>
                                            </p:txEl>
                                          </p:spTgt>
                                        </p:tgtEl>
                                      </p:cBhvr>
                                    </p:animEffect>
                                    <p:anim calcmode="lin" valueType="num">
                                      <p:cBhvr>
                                        <p:cTn id="260" dur="1000" fill="hold"/>
                                        <p:tgtEl>
                                          <p:spTgt spid="41">
                                            <p:txEl>
                                              <p:pRg st="5" end="5"/>
                                            </p:txEl>
                                          </p:spTgt>
                                        </p:tgtEl>
                                        <p:attrNameLst>
                                          <p:attrName>ppt_x</p:attrName>
                                        </p:attrNameLst>
                                      </p:cBhvr>
                                      <p:tavLst>
                                        <p:tav tm="0">
                                          <p:val>
                                            <p:strVal val="#ppt_x"/>
                                          </p:val>
                                        </p:tav>
                                        <p:tav tm="100000">
                                          <p:val>
                                            <p:strVal val="#ppt_x"/>
                                          </p:val>
                                        </p:tav>
                                      </p:tavLst>
                                    </p:anim>
                                    <p:anim calcmode="lin" valueType="num">
                                      <p:cBhvr>
                                        <p:cTn id="261" dur="1000" fill="hold"/>
                                        <p:tgtEl>
                                          <p:spTgt spid="41">
                                            <p:txEl>
                                              <p:pRg st="5" end="5"/>
                                            </p:txEl>
                                          </p:spTgt>
                                        </p:tgtEl>
                                        <p:attrNameLst>
                                          <p:attrName>ppt_y</p:attrName>
                                        </p:attrNameLst>
                                      </p:cBhvr>
                                      <p:tavLst>
                                        <p:tav tm="0">
                                          <p:val>
                                            <p:strVal val="#ppt_y+.1"/>
                                          </p:val>
                                        </p:tav>
                                        <p:tav tm="100000">
                                          <p:val>
                                            <p:strVal val="#ppt_y"/>
                                          </p:val>
                                        </p:tav>
                                      </p:tavLst>
                                    </p:anim>
                                  </p:childTnLst>
                                </p:cTn>
                              </p:par>
                              <p:par>
                                <p:cTn id="262" presetID="42" presetClass="entr" presetSubtype="0" fill="hold" grpId="1" nodeType="withEffect">
                                  <p:stCondLst>
                                    <p:cond delay="0"/>
                                  </p:stCondLst>
                                  <p:childTnLst>
                                    <p:set>
                                      <p:cBhvr>
                                        <p:cTn id="263" dur="1" fill="hold">
                                          <p:stCondLst>
                                            <p:cond delay="0"/>
                                          </p:stCondLst>
                                        </p:cTn>
                                        <p:tgtEl>
                                          <p:spTgt spid="40">
                                            <p:txEl>
                                              <p:pRg st="0" end="0"/>
                                            </p:txEl>
                                          </p:spTgt>
                                        </p:tgtEl>
                                        <p:attrNameLst>
                                          <p:attrName>style.visibility</p:attrName>
                                        </p:attrNameLst>
                                      </p:cBhvr>
                                      <p:to>
                                        <p:strVal val="visible"/>
                                      </p:to>
                                    </p:set>
                                    <p:animEffect transition="in" filter="fade">
                                      <p:cBhvr>
                                        <p:cTn id="264" dur="1000"/>
                                        <p:tgtEl>
                                          <p:spTgt spid="40">
                                            <p:txEl>
                                              <p:pRg st="0" end="0"/>
                                            </p:txEl>
                                          </p:spTgt>
                                        </p:tgtEl>
                                      </p:cBhvr>
                                    </p:animEffect>
                                    <p:anim calcmode="lin" valueType="num">
                                      <p:cBhvr>
                                        <p:cTn id="265"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266" dur="1000" fill="hold"/>
                                        <p:tgtEl>
                                          <p:spTgt spid="40">
                                            <p:txEl>
                                              <p:pRg st="0" end="0"/>
                                            </p:txEl>
                                          </p:spTgt>
                                        </p:tgtEl>
                                        <p:attrNameLst>
                                          <p:attrName>ppt_y</p:attrName>
                                        </p:attrNameLst>
                                      </p:cBhvr>
                                      <p:tavLst>
                                        <p:tav tm="0">
                                          <p:val>
                                            <p:strVal val="#ppt_y+.1"/>
                                          </p:val>
                                        </p:tav>
                                        <p:tav tm="100000">
                                          <p:val>
                                            <p:strVal val="#ppt_y"/>
                                          </p:val>
                                        </p:tav>
                                      </p:tavLst>
                                    </p:anim>
                                  </p:childTnLst>
                                </p:cTn>
                              </p:par>
                              <p:par>
                                <p:cTn id="267" presetID="42" presetClass="entr" presetSubtype="0" fill="hold" grpId="1" nodeType="withEffect">
                                  <p:stCondLst>
                                    <p:cond delay="0"/>
                                  </p:stCondLst>
                                  <p:childTnLst>
                                    <p:set>
                                      <p:cBhvr>
                                        <p:cTn id="268" dur="1" fill="hold">
                                          <p:stCondLst>
                                            <p:cond delay="0"/>
                                          </p:stCondLst>
                                        </p:cTn>
                                        <p:tgtEl>
                                          <p:spTgt spid="40">
                                            <p:txEl>
                                              <p:pRg st="1" end="1"/>
                                            </p:txEl>
                                          </p:spTgt>
                                        </p:tgtEl>
                                        <p:attrNameLst>
                                          <p:attrName>style.visibility</p:attrName>
                                        </p:attrNameLst>
                                      </p:cBhvr>
                                      <p:to>
                                        <p:strVal val="visible"/>
                                      </p:to>
                                    </p:set>
                                    <p:animEffect transition="in" filter="fade">
                                      <p:cBhvr>
                                        <p:cTn id="269" dur="1000"/>
                                        <p:tgtEl>
                                          <p:spTgt spid="40">
                                            <p:txEl>
                                              <p:pRg st="1" end="1"/>
                                            </p:txEl>
                                          </p:spTgt>
                                        </p:tgtEl>
                                      </p:cBhvr>
                                    </p:animEffect>
                                    <p:anim calcmode="lin" valueType="num">
                                      <p:cBhvr>
                                        <p:cTn id="270" dur="100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271" dur="1000" fill="hold"/>
                                        <p:tgtEl>
                                          <p:spTgt spid="40">
                                            <p:txEl>
                                              <p:pRg st="1" end="1"/>
                                            </p:txEl>
                                          </p:spTgt>
                                        </p:tgtEl>
                                        <p:attrNameLst>
                                          <p:attrName>ppt_y</p:attrName>
                                        </p:attrNameLst>
                                      </p:cBhvr>
                                      <p:tavLst>
                                        <p:tav tm="0">
                                          <p:val>
                                            <p:strVal val="#ppt_y+.1"/>
                                          </p:val>
                                        </p:tav>
                                        <p:tav tm="100000">
                                          <p:val>
                                            <p:strVal val="#ppt_y"/>
                                          </p:val>
                                        </p:tav>
                                      </p:tavLst>
                                    </p:anim>
                                  </p:childTnLst>
                                </p:cTn>
                              </p:par>
                              <p:par>
                                <p:cTn id="272" presetID="42" presetClass="entr" presetSubtype="0" fill="hold" grpId="1" nodeType="withEffect">
                                  <p:stCondLst>
                                    <p:cond delay="0"/>
                                  </p:stCondLst>
                                  <p:childTnLst>
                                    <p:set>
                                      <p:cBhvr>
                                        <p:cTn id="273" dur="1" fill="hold">
                                          <p:stCondLst>
                                            <p:cond delay="0"/>
                                          </p:stCondLst>
                                        </p:cTn>
                                        <p:tgtEl>
                                          <p:spTgt spid="40">
                                            <p:txEl>
                                              <p:pRg st="2" end="2"/>
                                            </p:txEl>
                                          </p:spTgt>
                                        </p:tgtEl>
                                        <p:attrNameLst>
                                          <p:attrName>style.visibility</p:attrName>
                                        </p:attrNameLst>
                                      </p:cBhvr>
                                      <p:to>
                                        <p:strVal val="visible"/>
                                      </p:to>
                                    </p:set>
                                    <p:animEffect transition="in" filter="fade">
                                      <p:cBhvr>
                                        <p:cTn id="274" dur="1000"/>
                                        <p:tgtEl>
                                          <p:spTgt spid="40">
                                            <p:txEl>
                                              <p:pRg st="2" end="2"/>
                                            </p:txEl>
                                          </p:spTgt>
                                        </p:tgtEl>
                                      </p:cBhvr>
                                    </p:animEffect>
                                    <p:anim calcmode="lin" valueType="num">
                                      <p:cBhvr>
                                        <p:cTn id="275" dur="10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276" dur="1000" fill="hold"/>
                                        <p:tgtEl>
                                          <p:spTgt spid="40">
                                            <p:txEl>
                                              <p:pRg st="2" end="2"/>
                                            </p:txEl>
                                          </p:spTgt>
                                        </p:tgtEl>
                                        <p:attrNameLst>
                                          <p:attrName>ppt_y</p:attrName>
                                        </p:attrNameLst>
                                      </p:cBhvr>
                                      <p:tavLst>
                                        <p:tav tm="0">
                                          <p:val>
                                            <p:strVal val="#ppt_y+.1"/>
                                          </p:val>
                                        </p:tav>
                                        <p:tav tm="100000">
                                          <p:val>
                                            <p:strVal val="#ppt_y"/>
                                          </p:val>
                                        </p:tav>
                                      </p:tavLst>
                                    </p:anim>
                                  </p:childTnLst>
                                </p:cTn>
                              </p:par>
                              <p:par>
                                <p:cTn id="277" presetID="42" presetClass="entr" presetSubtype="0" fill="hold" grpId="1" nodeType="withEffect">
                                  <p:stCondLst>
                                    <p:cond delay="0"/>
                                  </p:stCondLst>
                                  <p:childTnLst>
                                    <p:set>
                                      <p:cBhvr>
                                        <p:cTn id="278" dur="1" fill="hold">
                                          <p:stCondLst>
                                            <p:cond delay="0"/>
                                          </p:stCondLst>
                                        </p:cTn>
                                        <p:tgtEl>
                                          <p:spTgt spid="40">
                                            <p:txEl>
                                              <p:pRg st="3" end="3"/>
                                            </p:txEl>
                                          </p:spTgt>
                                        </p:tgtEl>
                                        <p:attrNameLst>
                                          <p:attrName>style.visibility</p:attrName>
                                        </p:attrNameLst>
                                      </p:cBhvr>
                                      <p:to>
                                        <p:strVal val="visible"/>
                                      </p:to>
                                    </p:set>
                                    <p:animEffect transition="in" filter="fade">
                                      <p:cBhvr>
                                        <p:cTn id="279" dur="1000"/>
                                        <p:tgtEl>
                                          <p:spTgt spid="40">
                                            <p:txEl>
                                              <p:pRg st="3" end="3"/>
                                            </p:txEl>
                                          </p:spTgt>
                                        </p:tgtEl>
                                      </p:cBhvr>
                                    </p:animEffect>
                                    <p:anim calcmode="lin" valueType="num">
                                      <p:cBhvr>
                                        <p:cTn id="280" dur="100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281" dur="1000" fill="hold"/>
                                        <p:tgtEl>
                                          <p:spTgt spid="40">
                                            <p:txEl>
                                              <p:pRg st="3" end="3"/>
                                            </p:txEl>
                                          </p:spTgt>
                                        </p:tgtEl>
                                        <p:attrNameLst>
                                          <p:attrName>ppt_y</p:attrName>
                                        </p:attrNameLst>
                                      </p:cBhvr>
                                      <p:tavLst>
                                        <p:tav tm="0">
                                          <p:val>
                                            <p:strVal val="#ppt_y+.1"/>
                                          </p:val>
                                        </p:tav>
                                        <p:tav tm="100000">
                                          <p:val>
                                            <p:strVal val="#ppt_y"/>
                                          </p:val>
                                        </p:tav>
                                      </p:tavLst>
                                    </p:anim>
                                  </p:childTnLst>
                                </p:cTn>
                              </p:par>
                              <p:par>
                                <p:cTn id="282" presetID="42" presetClass="entr" presetSubtype="0" fill="hold" grpId="1" nodeType="withEffect">
                                  <p:stCondLst>
                                    <p:cond delay="0"/>
                                  </p:stCondLst>
                                  <p:childTnLst>
                                    <p:set>
                                      <p:cBhvr>
                                        <p:cTn id="283" dur="1" fill="hold">
                                          <p:stCondLst>
                                            <p:cond delay="0"/>
                                          </p:stCondLst>
                                        </p:cTn>
                                        <p:tgtEl>
                                          <p:spTgt spid="40">
                                            <p:txEl>
                                              <p:pRg st="4" end="4"/>
                                            </p:txEl>
                                          </p:spTgt>
                                        </p:tgtEl>
                                        <p:attrNameLst>
                                          <p:attrName>style.visibility</p:attrName>
                                        </p:attrNameLst>
                                      </p:cBhvr>
                                      <p:to>
                                        <p:strVal val="visible"/>
                                      </p:to>
                                    </p:set>
                                    <p:animEffect transition="in" filter="fade">
                                      <p:cBhvr>
                                        <p:cTn id="284" dur="1000"/>
                                        <p:tgtEl>
                                          <p:spTgt spid="40">
                                            <p:txEl>
                                              <p:pRg st="4" end="4"/>
                                            </p:txEl>
                                          </p:spTgt>
                                        </p:tgtEl>
                                      </p:cBhvr>
                                    </p:animEffect>
                                    <p:anim calcmode="lin" valueType="num">
                                      <p:cBhvr>
                                        <p:cTn id="285" dur="100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286" dur="1000" fill="hold"/>
                                        <p:tgtEl>
                                          <p:spTgt spid="40">
                                            <p:txEl>
                                              <p:pRg st="4" end="4"/>
                                            </p:txEl>
                                          </p:spTgt>
                                        </p:tgtEl>
                                        <p:attrNameLst>
                                          <p:attrName>ppt_y</p:attrName>
                                        </p:attrNameLst>
                                      </p:cBhvr>
                                      <p:tavLst>
                                        <p:tav tm="0">
                                          <p:val>
                                            <p:strVal val="#ppt_y+.1"/>
                                          </p:val>
                                        </p:tav>
                                        <p:tav tm="100000">
                                          <p:val>
                                            <p:strVal val="#ppt_y"/>
                                          </p:val>
                                        </p:tav>
                                      </p:tavLst>
                                    </p:anim>
                                  </p:childTnLst>
                                </p:cTn>
                              </p:par>
                              <p:par>
                                <p:cTn id="287" presetID="42" presetClass="entr" presetSubtype="0" fill="hold" grpId="1" nodeType="withEffect">
                                  <p:stCondLst>
                                    <p:cond delay="0"/>
                                  </p:stCondLst>
                                  <p:childTnLst>
                                    <p:set>
                                      <p:cBhvr>
                                        <p:cTn id="288" dur="1" fill="hold">
                                          <p:stCondLst>
                                            <p:cond delay="0"/>
                                          </p:stCondLst>
                                        </p:cTn>
                                        <p:tgtEl>
                                          <p:spTgt spid="40">
                                            <p:txEl>
                                              <p:pRg st="5" end="5"/>
                                            </p:txEl>
                                          </p:spTgt>
                                        </p:tgtEl>
                                        <p:attrNameLst>
                                          <p:attrName>style.visibility</p:attrName>
                                        </p:attrNameLst>
                                      </p:cBhvr>
                                      <p:to>
                                        <p:strVal val="visible"/>
                                      </p:to>
                                    </p:set>
                                    <p:animEffect transition="in" filter="fade">
                                      <p:cBhvr>
                                        <p:cTn id="289" dur="1000"/>
                                        <p:tgtEl>
                                          <p:spTgt spid="40">
                                            <p:txEl>
                                              <p:pRg st="5" end="5"/>
                                            </p:txEl>
                                          </p:spTgt>
                                        </p:tgtEl>
                                      </p:cBhvr>
                                    </p:animEffect>
                                    <p:anim calcmode="lin" valueType="num">
                                      <p:cBhvr>
                                        <p:cTn id="290" dur="1000" fill="hold"/>
                                        <p:tgtEl>
                                          <p:spTgt spid="40">
                                            <p:txEl>
                                              <p:pRg st="5" end="5"/>
                                            </p:txEl>
                                          </p:spTgt>
                                        </p:tgtEl>
                                        <p:attrNameLst>
                                          <p:attrName>ppt_x</p:attrName>
                                        </p:attrNameLst>
                                      </p:cBhvr>
                                      <p:tavLst>
                                        <p:tav tm="0">
                                          <p:val>
                                            <p:strVal val="#ppt_x"/>
                                          </p:val>
                                        </p:tav>
                                        <p:tav tm="100000">
                                          <p:val>
                                            <p:strVal val="#ppt_x"/>
                                          </p:val>
                                        </p:tav>
                                      </p:tavLst>
                                    </p:anim>
                                    <p:anim calcmode="lin" valueType="num">
                                      <p:cBhvr>
                                        <p:cTn id="291" dur="1000" fill="hold"/>
                                        <p:tgtEl>
                                          <p:spTgt spid="40">
                                            <p:txEl>
                                              <p:pRg st="5" end="5"/>
                                            </p:txEl>
                                          </p:spTgt>
                                        </p:tgtEl>
                                        <p:attrNameLst>
                                          <p:attrName>ppt_y</p:attrName>
                                        </p:attrNameLst>
                                      </p:cBhvr>
                                      <p:tavLst>
                                        <p:tav tm="0">
                                          <p:val>
                                            <p:strVal val="#ppt_y+.1"/>
                                          </p:val>
                                        </p:tav>
                                        <p:tav tm="100000">
                                          <p:val>
                                            <p:strVal val="#ppt_y"/>
                                          </p:val>
                                        </p:tav>
                                      </p:tavLst>
                                    </p:anim>
                                  </p:childTnLst>
                                </p:cTn>
                              </p:par>
                              <p:par>
                                <p:cTn id="292" presetID="42" presetClass="entr" presetSubtype="0" fill="hold" grpId="1" nodeType="withEffect">
                                  <p:stCondLst>
                                    <p:cond delay="0"/>
                                  </p:stCondLst>
                                  <p:childTnLst>
                                    <p:set>
                                      <p:cBhvr>
                                        <p:cTn id="293" dur="1" fill="hold">
                                          <p:stCondLst>
                                            <p:cond delay="0"/>
                                          </p:stCondLst>
                                        </p:cTn>
                                        <p:tgtEl>
                                          <p:spTgt spid="39">
                                            <p:txEl>
                                              <p:pRg st="0" end="0"/>
                                            </p:txEl>
                                          </p:spTgt>
                                        </p:tgtEl>
                                        <p:attrNameLst>
                                          <p:attrName>style.visibility</p:attrName>
                                        </p:attrNameLst>
                                      </p:cBhvr>
                                      <p:to>
                                        <p:strVal val="visible"/>
                                      </p:to>
                                    </p:set>
                                    <p:animEffect transition="in" filter="fade">
                                      <p:cBhvr>
                                        <p:cTn id="294" dur="1000"/>
                                        <p:tgtEl>
                                          <p:spTgt spid="39">
                                            <p:txEl>
                                              <p:pRg st="0" end="0"/>
                                            </p:txEl>
                                          </p:spTgt>
                                        </p:tgtEl>
                                      </p:cBhvr>
                                    </p:animEffect>
                                    <p:anim calcmode="lin" valueType="num">
                                      <p:cBhvr>
                                        <p:cTn id="295"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296"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297" presetID="42" presetClass="entr" presetSubtype="0" fill="hold" grpId="1" nodeType="withEffect">
                                  <p:stCondLst>
                                    <p:cond delay="0"/>
                                  </p:stCondLst>
                                  <p:childTnLst>
                                    <p:set>
                                      <p:cBhvr>
                                        <p:cTn id="298" dur="1" fill="hold">
                                          <p:stCondLst>
                                            <p:cond delay="0"/>
                                          </p:stCondLst>
                                        </p:cTn>
                                        <p:tgtEl>
                                          <p:spTgt spid="39">
                                            <p:txEl>
                                              <p:pRg st="1" end="1"/>
                                            </p:txEl>
                                          </p:spTgt>
                                        </p:tgtEl>
                                        <p:attrNameLst>
                                          <p:attrName>style.visibility</p:attrName>
                                        </p:attrNameLst>
                                      </p:cBhvr>
                                      <p:to>
                                        <p:strVal val="visible"/>
                                      </p:to>
                                    </p:set>
                                    <p:animEffect transition="in" filter="fade">
                                      <p:cBhvr>
                                        <p:cTn id="299" dur="1000"/>
                                        <p:tgtEl>
                                          <p:spTgt spid="39">
                                            <p:txEl>
                                              <p:pRg st="1" end="1"/>
                                            </p:txEl>
                                          </p:spTgt>
                                        </p:tgtEl>
                                      </p:cBhvr>
                                    </p:animEffect>
                                    <p:anim calcmode="lin" valueType="num">
                                      <p:cBhvr>
                                        <p:cTn id="300" dur="1000" fill="hold"/>
                                        <p:tgtEl>
                                          <p:spTgt spid="39">
                                            <p:txEl>
                                              <p:pRg st="1" end="1"/>
                                            </p:txEl>
                                          </p:spTgt>
                                        </p:tgtEl>
                                        <p:attrNameLst>
                                          <p:attrName>ppt_x</p:attrName>
                                        </p:attrNameLst>
                                      </p:cBhvr>
                                      <p:tavLst>
                                        <p:tav tm="0">
                                          <p:val>
                                            <p:strVal val="#ppt_x"/>
                                          </p:val>
                                        </p:tav>
                                        <p:tav tm="100000">
                                          <p:val>
                                            <p:strVal val="#ppt_x"/>
                                          </p:val>
                                        </p:tav>
                                      </p:tavLst>
                                    </p:anim>
                                    <p:anim calcmode="lin" valueType="num">
                                      <p:cBhvr>
                                        <p:cTn id="301" dur="1000" fill="hold"/>
                                        <p:tgtEl>
                                          <p:spTgt spid="39">
                                            <p:txEl>
                                              <p:pRg st="1" end="1"/>
                                            </p:txEl>
                                          </p:spTgt>
                                        </p:tgtEl>
                                        <p:attrNameLst>
                                          <p:attrName>ppt_y</p:attrName>
                                        </p:attrNameLst>
                                      </p:cBhvr>
                                      <p:tavLst>
                                        <p:tav tm="0">
                                          <p:val>
                                            <p:strVal val="#ppt_y+.1"/>
                                          </p:val>
                                        </p:tav>
                                        <p:tav tm="100000">
                                          <p:val>
                                            <p:strVal val="#ppt_y"/>
                                          </p:val>
                                        </p:tav>
                                      </p:tavLst>
                                    </p:anim>
                                  </p:childTnLst>
                                </p:cTn>
                              </p:par>
                              <p:par>
                                <p:cTn id="302" presetID="42" presetClass="entr" presetSubtype="0" fill="hold" grpId="1" nodeType="withEffect">
                                  <p:stCondLst>
                                    <p:cond delay="0"/>
                                  </p:stCondLst>
                                  <p:childTnLst>
                                    <p:set>
                                      <p:cBhvr>
                                        <p:cTn id="303" dur="1" fill="hold">
                                          <p:stCondLst>
                                            <p:cond delay="0"/>
                                          </p:stCondLst>
                                        </p:cTn>
                                        <p:tgtEl>
                                          <p:spTgt spid="39">
                                            <p:txEl>
                                              <p:pRg st="2" end="2"/>
                                            </p:txEl>
                                          </p:spTgt>
                                        </p:tgtEl>
                                        <p:attrNameLst>
                                          <p:attrName>style.visibility</p:attrName>
                                        </p:attrNameLst>
                                      </p:cBhvr>
                                      <p:to>
                                        <p:strVal val="visible"/>
                                      </p:to>
                                    </p:set>
                                    <p:animEffect transition="in" filter="fade">
                                      <p:cBhvr>
                                        <p:cTn id="304" dur="1000"/>
                                        <p:tgtEl>
                                          <p:spTgt spid="39">
                                            <p:txEl>
                                              <p:pRg st="2" end="2"/>
                                            </p:txEl>
                                          </p:spTgt>
                                        </p:tgtEl>
                                      </p:cBhvr>
                                    </p:animEffect>
                                    <p:anim calcmode="lin" valueType="num">
                                      <p:cBhvr>
                                        <p:cTn id="305" dur="1000" fill="hold"/>
                                        <p:tgtEl>
                                          <p:spTgt spid="39">
                                            <p:txEl>
                                              <p:pRg st="2" end="2"/>
                                            </p:txEl>
                                          </p:spTgt>
                                        </p:tgtEl>
                                        <p:attrNameLst>
                                          <p:attrName>ppt_x</p:attrName>
                                        </p:attrNameLst>
                                      </p:cBhvr>
                                      <p:tavLst>
                                        <p:tav tm="0">
                                          <p:val>
                                            <p:strVal val="#ppt_x"/>
                                          </p:val>
                                        </p:tav>
                                        <p:tav tm="100000">
                                          <p:val>
                                            <p:strVal val="#ppt_x"/>
                                          </p:val>
                                        </p:tav>
                                      </p:tavLst>
                                    </p:anim>
                                    <p:anim calcmode="lin" valueType="num">
                                      <p:cBhvr>
                                        <p:cTn id="306" dur="1000" fill="hold"/>
                                        <p:tgtEl>
                                          <p:spTgt spid="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p:bldP spid="38" grpId="1" uiExpand="1" build="allAtOnce"/>
      <p:bldP spid="39" grpId="0" uiExpand="1" build="p"/>
      <p:bldP spid="39" grpId="1" uiExpand="1" build="allAtOnce"/>
      <p:bldP spid="40" grpId="0" uiExpand="1" build="p"/>
      <p:bldP spid="40" grpId="1" uiExpand="1" build="allAtOnce"/>
      <p:bldP spid="41" grpId="0" uiExpand="1" build="p"/>
      <p:bldP spid="41" grpId="1" uiExpand="1" build="allAtOnce"/>
      <p:bldP spid="42" grpId="0" uiExpand="1" build="p"/>
      <p:bldP spid="42" grpId="1" uiExpand="1" build="allAtOnce"/>
      <p:bldP spid="44" grpId="0" uiExpand="1" build="p"/>
      <p:bldP spid="44" grpId="1" uiExpand="1"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hlinkClick r:id="rId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Snake Bite Bot Demo</a:t>
            </a:r>
            <a:endParaRPr lang="en-US" sz="4400"/>
          </a:p>
        </p:txBody>
      </p:sp>
    </p:spTree>
    <p:extLst>
      <p:ext uri="{BB962C8B-B14F-4D97-AF65-F5344CB8AC3E}">
        <p14:creationId xmlns:p14="http://schemas.microsoft.com/office/powerpoint/2010/main" val="257734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p:txBody>
          <a:bodyPr/>
          <a:lstStyle/>
          <a:p>
            <a:r>
              <a:rPr lang="en-US"/>
              <a:t>Natural language</a:t>
            </a:r>
          </a:p>
        </p:txBody>
      </p:sp>
      <p:sp>
        <p:nvSpPr>
          <p:cNvPr id="2" name="Text Placeholder 1"/>
          <p:cNvSpPr>
            <a:spLocks noGrp="1"/>
          </p:cNvSpPr>
          <p:nvPr>
            <p:ph type="body" sz="quarter" idx="10"/>
          </p:nvPr>
        </p:nvSpPr>
        <p:spPr>
          <a:xfrm>
            <a:off x="269240" y="1189495"/>
            <a:ext cx="11655078" cy="1270476"/>
          </a:xfrm>
        </p:spPr>
        <p:txBody>
          <a:bodyPr/>
          <a:lstStyle/>
          <a:p>
            <a:r>
              <a:rPr lang="en-US"/>
              <a:t>Language understanding in human-computer interaction is:</a:t>
            </a:r>
          </a:p>
        </p:txBody>
      </p:sp>
      <p:grpSp>
        <p:nvGrpSpPr>
          <p:cNvPr id="56" name="Group 55">
            <a:extLst>
              <a:ext uri="{FF2B5EF4-FFF2-40B4-BE49-F238E27FC236}">
                <a16:creationId xmlns:a16="http://schemas.microsoft.com/office/drawing/2014/main" id="{1FB2B0BB-0098-4E2C-9CF7-273E52E81C24}"/>
              </a:ext>
            </a:extLst>
          </p:cNvPr>
          <p:cNvGrpSpPr/>
          <p:nvPr/>
        </p:nvGrpSpPr>
        <p:grpSpPr>
          <a:xfrm>
            <a:off x="269240" y="3014983"/>
            <a:ext cx="3406414" cy="2899935"/>
            <a:chOff x="1910203" y="2764217"/>
            <a:chExt cx="3474720" cy="2958085"/>
          </a:xfrm>
        </p:grpSpPr>
        <p:sp>
          <p:nvSpPr>
            <p:cNvPr id="57" name="Rectangle 56">
              <a:extLst>
                <a:ext uri="{FF2B5EF4-FFF2-40B4-BE49-F238E27FC236}">
                  <a16:creationId xmlns:a16="http://schemas.microsoft.com/office/drawing/2014/main" id="{624FC994-EEAE-483D-910C-2BFB2E670F93}"/>
                </a:ext>
              </a:extLst>
            </p:cNvPr>
            <p:cNvSpPr/>
            <p:nvPr/>
          </p:nvSpPr>
          <p:spPr bwMode="auto">
            <a:xfrm>
              <a:off x="1910203" y="2764217"/>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31931">
                <a:lnSpc>
                  <a:spcPct val="90000"/>
                </a:lnSpc>
                <a:defRPr/>
              </a:pPr>
              <a:r>
                <a:rPr lang="en-US" sz="3137" kern="0">
                  <a:solidFill>
                    <a:schemeClr val="tx2"/>
                  </a:solidFill>
                  <a:latin typeface="Segoe UI Light"/>
                  <a:cs typeface="Segoe UI Light"/>
                </a:rPr>
                <a:t>Technically challenging</a:t>
              </a:r>
            </a:p>
          </p:txBody>
        </p:sp>
        <p:sp>
          <p:nvSpPr>
            <p:cNvPr id="58" name="Rectangle 57">
              <a:extLst>
                <a:ext uri="{FF2B5EF4-FFF2-40B4-BE49-F238E27FC236}">
                  <a16:creationId xmlns:a16="http://schemas.microsoft.com/office/drawing/2014/main" id="{78F74D40-8895-4FBB-A41D-A13447EED74B}"/>
                </a:ext>
              </a:extLst>
            </p:cNvPr>
            <p:cNvSpPr/>
            <p:nvPr/>
          </p:nvSpPr>
          <p:spPr>
            <a:xfrm>
              <a:off x="1910203" y="3802062"/>
              <a:ext cx="3474720" cy="1920240"/>
            </a:xfrm>
            <a:prstGeom prst="rect">
              <a:avLst/>
            </a:prstGeom>
          </p:spPr>
          <p:txBody>
            <a:bodyPr wrap="square" lIns="89642" tIns="89642" rIns="89642" bIns="89642">
              <a:noAutofit/>
            </a:bodyPr>
            <a:lstStyle/>
            <a:p>
              <a:pPr defTabSz="931931">
                <a:defRPr/>
              </a:pPr>
              <a:r>
                <a:rPr lang="en-US" sz="1961" kern="0">
                  <a:latin typeface="+mj-lt"/>
                  <a:cs typeface="Segoe UI Light"/>
                </a:rPr>
                <a:t>It’s exceedingly difficult to enable a computer to understand what a person wants and to find the pieces of information that are relevant to their intent.</a:t>
              </a:r>
            </a:p>
          </p:txBody>
        </p:sp>
      </p:grpSp>
      <p:grpSp>
        <p:nvGrpSpPr>
          <p:cNvPr id="59" name="Group 58">
            <a:extLst>
              <a:ext uri="{FF2B5EF4-FFF2-40B4-BE49-F238E27FC236}">
                <a16:creationId xmlns:a16="http://schemas.microsoft.com/office/drawing/2014/main" id="{6BD48EF1-7381-4865-A3C2-9D0A2C7560C2}"/>
              </a:ext>
            </a:extLst>
          </p:cNvPr>
          <p:cNvGrpSpPr/>
          <p:nvPr/>
        </p:nvGrpSpPr>
        <p:grpSpPr>
          <a:xfrm>
            <a:off x="4392793" y="3020058"/>
            <a:ext cx="3406414" cy="2889784"/>
            <a:chOff x="4480875" y="2774572"/>
            <a:chExt cx="3474720" cy="2947730"/>
          </a:xfrm>
        </p:grpSpPr>
        <p:sp>
          <p:nvSpPr>
            <p:cNvPr id="60" name="Rectangle 59">
              <a:extLst>
                <a:ext uri="{FF2B5EF4-FFF2-40B4-BE49-F238E27FC236}">
                  <a16:creationId xmlns:a16="http://schemas.microsoft.com/office/drawing/2014/main" id="{F1C4C59B-AB06-4FDD-A56A-ED4389244B6F}"/>
                </a:ext>
              </a:extLst>
            </p:cNvPr>
            <p:cNvSpPr/>
            <p:nvPr/>
          </p:nvSpPr>
          <p:spPr bwMode="auto">
            <a:xfrm>
              <a:off x="4480875" y="2774572"/>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a:solidFill>
                    <a:schemeClr val="tx2"/>
                  </a:solidFill>
                  <a:latin typeface="Segoe UI Light"/>
                  <a:cs typeface="Segoe UI Light"/>
                </a:rPr>
                <a:t>Costly </a:t>
              </a:r>
            </a:p>
            <a:p>
              <a:pPr defTabSz="896386">
                <a:lnSpc>
                  <a:spcPct val="90000"/>
                </a:lnSpc>
                <a:defRPr/>
              </a:pPr>
              <a:r>
                <a:rPr lang="en-US" sz="3137" kern="0">
                  <a:solidFill>
                    <a:schemeClr val="tx2"/>
                  </a:solidFill>
                  <a:latin typeface="Segoe UI Light"/>
                  <a:cs typeface="Segoe UI Light"/>
                </a:rPr>
                <a:t>to implement</a:t>
              </a:r>
            </a:p>
          </p:txBody>
        </p:sp>
        <p:sp>
          <p:nvSpPr>
            <p:cNvPr id="61" name="Rectangle 60">
              <a:extLst>
                <a:ext uri="{FF2B5EF4-FFF2-40B4-BE49-F238E27FC236}">
                  <a16:creationId xmlns:a16="http://schemas.microsoft.com/office/drawing/2014/main" id="{D49EEFCE-9DD0-4C78-ADB0-FBAF1EAF6244}"/>
                </a:ext>
              </a:extLst>
            </p:cNvPr>
            <p:cNvSpPr/>
            <p:nvPr/>
          </p:nvSpPr>
          <p:spPr>
            <a:xfrm>
              <a:off x="4480875" y="3802062"/>
              <a:ext cx="3474720" cy="1920240"/>
            </a:xfrm>
            <a:prstGeom prst="rect">
              <a:avLst/>
            </a:prstGeom>
          </p:spPr>
          <p:txBody>
            <a:bodyPr wrap="square" lIns="89642" tIns="89642" rIns="89642" bIns="89642">
              <a:noAutofit/>
            </a:bodyPr>
            <a:lstStyle/>
            <a:p>
              <a:pPr defTabSz="931931">
                <a:defRPr/>
              </a:pPr>
              <a:r>
                <a:rPr lang="en-US" sz="1961" kern="0">
                  <a:latin typeface="+mj-lt"/>
                  <a:cs typeface="Segoe UI Light"/>
                </a:rPr>
                <a:t>Building and maintaining machine learning systems requires a large investment of time, money and engineering resources</a:t>
              </a:r>
            </a:p>
            <a:p>
              <a:pPr defTabSz="931931">
                <a:defRPr/>
              </a:pPr>
              <a:endParaRPr lang="en-US" sz="1961" kern="0">
                <a:latin typeface="+mj-lt"/>
                <a:cs typeface="Segoe UI Light"/>
              </a:endParaRPr>
            </a:p>
          </p:txBody>
        </p:sp>
      </p:grpSp>
      <p:grpSp>
        <p:nvGrpSpPr>
          <p:cNvPr id="62" name="Group 61">
            <a:extLst>
              <a:ext uri="{FF2B5EF4-FFF2-40B4-BE49-F238E27FC236}">
                <a16:creationId xmlns:a16="http://schemas.microsoft.com/office/drawing/2014/main" id="{24EA2451-C4D2-44E3-A1F9-38B4B581D424}"/>
              </a:ext>
            </a:extLst>
          </p:cNvPr>
          <p:cNvGrpSpPr/>
          <p:nvPr/>
        </p:nvGrpSpPr>
        <p:grpSpPr>
          <a:xfrm>
            <a:off x="8517904" y="3005920"/>
            <a:ext cx="3406414" cy="2903922"/>
            <a:chOff x="8687118" y="2760150"/>
            <a:chExt cx="3474720" cy="2962152"/>
          </a:xfrm>
        </p:grpSpPr>
        <p:sp>
          <p:nvSpPr>
            <p:cNvPr id="63" name="Rectangle 62">
              <a:extLst>
                <a:ext uri="{FF2B5EF4-FFF2-40B4-BE49-F238E27FC236}">
                  <a16:creationId xmlns:a16="http://schemas.microsoft.com/office/drawing/2014/main" id="{003862B7-2AC1-45C3-A64E-CC082EC3247F}"/>
                </a:ext>
              </a:extLst>
            </p:cNvPr>
            <p:cNvSpPr/>
            <p:nvPr/>
          </p:nvSpPr>
          <p:spPr bwMode="auto">
            <a:xfrm>
              <a:off x="8687118" y="2760150"/>
              <a:ext cx="3474720" cy="122901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96386">
                <a:lnSpc>
                  <a:spcPct val="90000"/>
                </a:lnSpc>
                <a:defRPr/>
              </a:pPr>
              <a:r>
                <a:rPr lang="en-US" sz="3137" kern="0">
                  <a:solidFill>
                    <a:schemeClr val="tx2"/>
                  </a:solidFill>
                  <a:latin typeface="Segoe UI Light"/>
                  <a:cs typeface="Segoe UI Light"/>
                </a:rPr>
                <a:t>Often </a:t>
              </a:r>
            </a:p>
            <a:p>
              <a:pPr defTabSz="896386">
                <a:lnSpc>
                  <a:spcPct val="90000"/>
                </a:lnSpc>
                <a:defRPr/>
              </a:pPr>
              <a:r>
                <a:rPr lang="en-US" sz="3137" kern="0">
                  <a:solidFill>
                    <a:schemeClr val="tx2"/>
                  </a:solidFill>
                  <a:latin typeface="Segoe UI Light"/>
                  <a:cs typeface="Segoe UI Light"/>
                </a:rPr>
                <a:t>domain specific</a:t>
              </a:r>
            </a:p>
          </p:txBody>
        </p:sp>
        <p:sp>
          <p:nvSpPr>
            <p:cNvPr id="64" name="Rectangle 63">
              <a:extLst>
                <a:ext uri="{FF2B5EF4-FFF2-40B4-BE49-F238E27FC236}">
                  <a16:creationId xmlns:a16="http://schemas.microsoft.com/office/drawing/2014/main" id="{A20AA868-EF3F-40B2-B5D3-D102D66C66FD}"/>
                </a:ext>
              </a:extLst>
            </p:cNvPr>
            <p:cNvSpPr/>
            <p:nvPr/>
          </p:nvSpPr>
          <p:spPr>
            <a:xfrm>
              <a:off x="8687118" y="3802062"/>
              <a:ext cx="3474720" cy="1920240"/>
            </a:xfrm>
            <a:prstGeom prst="rect">
              <a:avLst/>
            </a:prstGeom>
          </p:spPr>
          <p:txBody>
            <a:bodyPr wrap="square" lIns="89642" tIns="89642" rIns="89642" bIns="89642">
              <a:noAutofit/>
            </a:bodyPr>
            <a:lstStyle/>
            <a:p>
              <a:pPr defTabSz="931931">
                <a:defRPr/>
              </a:pPr>
              <a:r>
                <a:rPr lang="en-US" sz="1961" kern="0">
                  <a:latin typeface="+mj-lt"/>
                  <a:cs typeface="Segoe UI Light"/>
                </a:rPr>
                <a:t>In the past, building your own machine learned models often required assistance of a team of data scientists that would customize the models to the specific domain.</a:t>
              </a:r>
            </a:p>
            <a:p>
              <a:pPr defTabSz="931931">
                <a:defRPr/>
              </a:pPr>
              <a:endParaRPr lang="en-US" sz="1961" kern="0">
                <a:latin typeface="+mj-lt"/>
                <a:cs typeface="Segoe UI Light"/>
              </a:endParaRPr>
            </a:p>
          </p:txBody>
        </p:sp>
      </p:grpSp>
    </p:spTree>
    <p:extLst>
      <p:ext uri="{BB962C8B-B14F-4D97-AF65-F5344CB8AC3E}">
        <p14:creationId xmlns:p14="http://schemas.microsoft.com/office/powerpoint/2010/main" val="21851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1+#ppt_w/2"/>
                                          </p:val>
                                        </p:tav>
                                        <p:tav tm="100000">
                                          <p:val>
                                            <p:strVal val="#ppt_x"/>
                                          </p:val>
                                        </p:tav>
                                      </p:tavLst>
                                    </p:anim>
                                    <p:anim calcmode="lin" valueType="num">
                                      <p:cBhvr additive="base">
                                        <p:cTn id="12" dur="500" fill="hold"/>
                                        <p:tgtEl>
                                          <p:spTgt spid="5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1+#ppt_w/2"/>
                                          </p:val>
                                        </p:tav>
                                        <p:tav tm="100000">
                                          <p:val>
                                            <p:strVal val="#ppt_x"/>
                                          </p:val>
                                        </p:tav>
                                      </p:tavLst>
                                    </p:anim>
                                    <p:anim calcmode="lin" valueType="num">
                                      <p:cBhvr additive="base">
                                        <p:cTn id="16"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735AD1E8-4D2A-421A-8B14-D594354FD7B9}"/>
              </a:ext>
            </a:extLst>
          </p:cNvPr>
          <p:cNvSpPr>
            <a:spLocks noGrp="1"/>
          </p:cNvSpPr>
          <p:nvPr>
            <p:ph type="title"/>
          </p:nvPr>
        </p:nvSpPr>
        <p:spPr/>
        <p:txBody>
          <a:bodyPr/>
          <a:lstStyle/>
          <a:p>
            <a:r>
              <a:rPr lang="en-US"/>
              <a:t>Language Understanding Intelligent Service</a:t>
            </a:r>
          </a:p>
        </p:txBody>
      </p:sp>
      <p:sp>
        <p:nvSpPr>
          <p:cNvPr id="40" name="Oval 39"/>
          <p:cNvSpPr/>
          <p:nvPr/>
        </p:nvSpPr>
        <p:spPr>
          <a:xfrm>
            <a:off x="4893226" y="2616387"/>
            <a:ext cx="2213962" cy="2213962"/>
          </a:xfrm>
          <a:prstGeom prst="ellipse">
            <a:avLst/>
          </a:prstGeom>
          <a:noFill/>
          <a:ln w="190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41" name="Group 40"/>
          <p:cNvGrpSpPr/>
          <p:nvPr/>
        </p:nvGrpSpPr>
        <p:grpSpPr>
          <a:xfrm>
            <a:off x="5615837" y="4361029"/>
            <a:ext cx="768737" cy="769044"/>
            <a:chOff x="8333913" y="4908956"/>
            <a:chExt cx="645448" cy="645706"/>
          </a:xfrm>
        </p:grpSpPr>
        <p:grpSp>
          <p:nvGrpSpPr>
            <p:cNvPr id="42" name="Group 41"/>
            <p:cNvGrpSpPr/>
            <p:nvPr/>
          </p:nvGrpSpPr>
          <p:grpSpPr>
            <a:xfrm>
              <a:off x="8333913" y="4908956"/>
              <a:ext cx="645448" cy="645706"/>
              <a:chOff x="6793359" y="2147174"/>
              <a:chExt cx="1150650" cy="1151113"/>
            </a:xfrm>
          </p:grpSpPr>
          <p:sp>
            <p:nvSpPr>
              <p:cNvPr id="68" name="Oval 67"/>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69" name="Oval 68"/>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sp>
          <p:nvSpPr>
            <p:cNvPr id="43" name="Freeform 36"/>
            <p:cNvSpPr>
              <a:spLocks noEditPoints="1"/>
            </p:cNvSpPr>
            <p:nvPr/>
          </p:nvSpPr>
          <p:spPr bwMode="auto">
            <a:xfrm>
              <a:off x="8502761" y="5078656"/>
              <a:ext cx="307755" cy="306303"/>
            </a:xfrm>
            <a:custGeom>
              <a:avLst/>
              <a:gdLst>
                <a:gd name="T0" fmla="*/ 300 w 303"/>
                <a:gd name="T1" fmla="*/ 151 h 302"/>
                <a:gd name="T2" fmla="*/ 301 w 303"/>
                <a:gd name="T3" fmla="*/ 134 h 302"/>
                <a:gd name="T4" fmla="*/ 290 w 303"/>
                <a:gd name="T5" fmla="*/ 121 h 302"/>
                <a:gd name="T6" fmla="*/ 272 w 303"/>
                <a:gd name="T7" fmla="*/ 119 h 302"/>
                <a:gd name="T8" fmla="*/ 260 w 303"/>
                <a:gd name="T9" fmla="*/ 88 h 302"/>
                <a:gd name="T10" fmla="*/ 272 w 303"/>
                <a:gd name="T11" fmla="*/ 75 h 302"/>
                <a:gd name="T12" fmla="*/ 272 w 303"/>
                <a:gd name="T13" fmla="*/ 62 h 302"/>
                <a:gd name="T14" fmla="*/ 243 w 303"/>
                <a:gd name="T15" fmla="*/ 33 h 302"/>
                <a:gd name="T16" fmla="*/ 225 w 303"/>
                <a:gd name="T17" fmla="*/ 34 h 302"/>
                <a:gd name="T18" fmla="*/ 203 w 303"/>
                <a:gd name="T19" fmla="*/ 39 h 302"/>
                <a:gd name="T20" fmla="*/ 195 w 303"/>
                <a:gd name="T21" fmla="*/ 35 h 302"/>
                <a:gd name="T22" fmla="*/ 181 w 303"/>
                <a:gd name="T23" fmla="*/ 14 h 302"/>
                <a:gd name="T24" fmla="*/ 171 w 303"/>
                <a:gd name="T25" fmla="*/ 1 h 302"/>
                <a:gd name="T26" fmla="*/ 132 w 303"/>
                <a:gd name="T27" fmla="*/ 1 h 302"/>
                <a:gd name="T28" fmla="*/ 120 w 303"/>
                <a:gd name="T29" fmla="*/ 14 h 302"/>
                <a:gd name="T30" fmla="*/ 118 w 303"/>
                <a:gd name="T31" fmla="*/ 30 h 302"/>
                <a:gd name="T32" fmla="*/ 89 w 303"/>
                <a:gd name="T33" fmla="*/ 43 h 302"/>
                <a:gd name="T34" fmla="*/ 74 w 303"/>
                <a:gd name="T35" fmla="*/ 31 h 302"/>
                <a:gd name="T36" fmla="*/ 61 w 303"/>
                <a:gd name="T37" fmla="*/ 31 h 302"/>
                <a:gd name="T38" fmla="*/ 32 w 303"/>
                <a:gd name="T39" fmla="*/ 59 h 302"/>
                <a:gd name="T40" fmla="*/ 33 w 303"/>
                <a:gd name="T41" fmla="*/ 77 h 302"/>
                <a:gd name="T42" fmla="*/ 42 w 303"/>
                <a:gd name="T43" fmla="*/ 90 h 302"/>
                <a:gd name="T44" fmla="*/ 30 w 303"/>
                <a:gd name="T45" fmla="*/ 119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36 w 303"/>
                <a:gd name="T57" fmla="*/ 199 h 302"/>
                <a:gd name="T58" fmla="*/ 40 w 303"/>
                <a:gd name="T59" fmla="*/ 206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8 w 303"/>
                <a:gd name="T71" fmla="*/ 258 h 302"/>
                <a:gd name="T72" fmla="*/ 105 w 303"/>
                <a:gd name="T73" fmla="*/ 266 h 302"/>
                <a:gd name="T74" fmla="*/ 121 w 303"/>
                <a:gd name="T75" fmla="*/ 291 h 302"/>
                <a:gd name="T76" fmla="*/ 130 w 303"/>
                <a:gd name="T77" fmla="*/ 301 h 302"/>
                <a:gd name="T78" fmla="*/ 168 w 303"/>
                <a:gd name="T79" fmla="*/ 301 h 302"/>
                <a:gd name="T80" fmla="*/ 180 w 303"/>
                <a:gd name="T81" fmla="*/ 286 h 302"/>
                <a:gd name="T82" fmla="*/ 192 w 303"/>
                <a:gd name="T83" fmla="*/ 268 h 302"/>
                <a:gd name="T84" fmla="*/ 200 w 303"/>
                <a:gd name="T85" fmla="*/ 264 h 302"/>
                <a:gd name="T86" fmla="*/ 227 w 303"/>
                <a:gd name="T87" fmla="*/ 271 h 302"/>
                <a:gd name="T88" fmla="*/ 241 w 303"/>
                <a:gd name="T89" fmla="*/ 271 h 302"/>
                <a:gd name="T90" fmla="*/ 271 w 303"/>
                <a:gd name="T91" fmla="*/ 242 h 302"/>
                <a:gd name="T92" fmla="*/ 271 w 303"/>
                <a:gd name="T93" fmla="*/ 228 h 302"/>
                <a:gd name="T94" fmla="*/ 264 w 303"/>
                <a:gd name="T95" fmla="*/ 200 h 302"/>
                <a:gd name="T96" fmla="*/ 269 w 303"/>
                <a:gd name="T97" fmla="*/ 189 h 302"/>
                <a:gd name="T98" fmla="*/ 278 w 303"/>
                <a:gd name="T99" fmla="*/ 181 h 302"/>
                <a:gd name="T100" fmla="*/ 299 w 303"/>
                <a:gd name="T101" fmla="*/ 179 h 302"/>
                <a:gd name="T102" fmla="*/ 300 w 303"/>
                <a:gd name="T103" fmla="*/ 151 h 302"/>
                <a:gd name="T104" fmla="*/ 151 w 303"/>
                <a:gd name="T105" fmla="*/ 230 h 302"/>
                <a:gd name="T106" fmla="*/ 72 w 303"/>
                <a:gd name="T107" fmla="*/ 151 h 302"/>
                <a:gd name="T108" fmla="*/ 151 w 303"/>
                <a:gd name="T109" fmla="*/ 72 h 302"/>
                <a:gd name="T110" fmla="*/ 230 w 303"/>
                <a:gd name="T111" fmla="*/ 151 h 302"/>
                <a:gd name="T112" fmla="*/ 151 w 303"/>
                <a:gd name="T113"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3" h="302">
                  <a:moveTo>
                    <a:pt x="300" y="151"/>
                  </a:moveTo>
                  <a:cubicBezTo>
                    <a:pt x="301" y="146"/>
                    <a:pt x="300" y="140"/>
                    <a:pt x="301" y="134"/>
                  </a:cubicBezTo>
                  <a:cubicBezTo>
                    <a:pt x="302" y="124"/>
                    <a:pt x="299" y="120"/>
                    <a:pt x="290" y="121"/>
                  </a:cubicBezTo>
                  <a:cubicBezTo>
                    <a:pt x="284" y="121"/>
                    <a:pt x="275" y="124"/>
                    <a:pt x="272" y="119"/>
                  </a:cubicBezTo>
                  <a:cubicBezTo>
                    <a:pt x="266" y="110"/>
                    <a:pt x="262" y="99"/>
                    <a:pt x="260" y="88"/>
                  </a:cubicBezTo>
                  <a:cubicBezTo>
                    <a:pt x="259" y="83"/>
                    <a:pt x="267" y="79"/>
                    <a:pt x="272" y="75"/>
                  </a:cubicBezTo>
                  <a:cubicBezTo>
                    <a:pt x="277" y="70"/>
                    <a:pt x="278" y="67"/>
                    <a:pt x="272" y="62"/>
                  </a:cubicBezTo>
                  <a:cubicBezTo>
                    <a:pt x="262" y="53"/>
                    <a:pt x="252" y="44"/>
                    <a:pt x="243" y="33"/>
                  </a:cubicBezTo>
                  <a:cubicBezTo>
                    <a:pt x="237" y="26"/>
                    <a:pt x="231" y="25"/>
                    <a:pt x="225" y="34"/>
                  </a:cubicBezTo>
                  <a:cubicBezTo>
                    <a:pt x="219" y="43"/>
                    <a:pt x="213" y="43"/>
                    <a:pt x="203" y="39"/>
                  </a:cubicBezTo>
                  <a:cubicBezTo>
                    <a:pt x="200" y="38"/>
                    <a:pt x="198" y="37"/>
                    <a:pt x="195" y="35"/>
                  </a:cubicBezTo>
                  <a:cubicBezTo>
                    <a:pt x="185" y="30"/>
                    <a:pt x="179" y="27"/>
                    <a:pt x="181" y="14"/>
                  </a:cubicBezTo>
                  <a:cubicBezTo>
                    <a:pt x="183" y="4"/>
                    <a:pt x="179" y="0"/>
                    <a:pt x="171" y="1"/>
                  </a:cubicBezTo>
                  <a:cubicBezTo>
                    <a:pt x="158" y="2"/>
                    <a:pt x="145" y="2"/>
                    <a:pt x="132" y="1"/>
                  </a:cubicBezTo>
                  <a:cubicBezTo>
                    <a:pt x="123" y="1"/>
                    <a:pt x="120" y="4"/>
                    <a:pt x="120" y="14"/>
                  </a:cubicBezTo>
                  <a:cubicBezTo>
                    <a:pt x="121" y="20"/>
                    <a:pt x="123" y="27"/>
                    <a:pt x="118" y="30"/>
                  </a:cubicBezTo>
                  <a:cubicBezTo>
                    <a:pt x="109" y="36"/>
                    <a:pt x="99" y="40"/>
                    <a:pt x="89" y="43"/>
                  </a:cubicBezTo>
                  <a:cubicBezTo>
                    <a:pt x="82" y="45"/>
                    <a:pt x="78" y="36"/>
                    <a:pt x="74" y="31"/>
                  </a:cubicBezTo>
                  <a:cubicBezTo>
                    <a:pt x="69" y="25"/>
                    <a:pt x="66" y="26"/>
                    <a:pt x="61" y="31"/>
                  </a:cubicBezTo>
                  <a:cubicBezTo>
                    <a:pt x="52" y="41"/>
                    <a:pt x="42" y="51"/>
                    <a:pt x="32" y="59"/>
                  </a:cubicBezTo>
                  <a:cubicBezTo>
                    <a:pt x="23" y="67"/>
                    <a:pt x="25" y="71"/>
                    <a:pt x="33" y="77"/>
                  </a:cubicBezTo>
                  <a:cubicBezTo>
                    <a:pt x="37" y="80"/>
                    <a:pt x="44" y="83"/>
                    <a:pt x="42" y="90"/>
                  </a:cubicBezTo>
                  <a:cubicBezTo>
                    <a:pt x="39" y="100"/>
                    <a:pt x="36" y="111"/>
                    <a:pt x="30" y="119"/>
                  </a:cubicBezTo>
                  <a:cubicBezTo>
                    <a:pt x="26" y="124"/>
                    <a:pt x="17"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24" y="178"/>
                    <a:pt x="29" y="184"/>
                    <a:pt x="36" y="199"/>
                  </a:cubicBezTo>
                  <a:cubicBezTo>
                    <a:pt x="38" y="202"/>
                    <a:pt x="39" y="204"/>
                    <a:pt x="40" y="206"/>
                  </a:cubicBezTo>
                  <a:cubicBezTo>
                    <a:pt x="42" y="213"/>
                    <a:pt x="44" y="217"/>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8" y="266"/>
                    <a:pt x="85" y="258"/>
                    <a:pt x="88" y="258"/>
                  </a:cubicBezTo>
                  <a:cubicBezTo>
                    <a:pt x="91" y="257"/>
                    <a:pt x="100" y="263"/>
                    <a:pt x="105" y="266"/>
                  </a:cubicBezTo>
                  <a:cubicBezTo>
                    <a:pt x="124" y="276"/>
                    <a:pt x="123" y="275"/>
                    <a:pt x="121" y="291"/>
                  </a:cubicBezTo>
                  <a:cubicBezTo>
                    <a:pt x="119" y="299"/>
                    <a:pt x="124" y="301"/>
                    <a:pt x="130" y="301"/>
                  </a:cubicBezTo>
                  <a:cubicBezTo>
                    <a:pt x="143" y="300"/>
                    <a:pt x="155" y="300"/>
                    <a:pt x="168" y="301"/>
                  </a:cubicBezTo>
                  <a:cubicBezTo>
                    <a:pt x="178" y="302"/>
                    <a:pt x="182" y="298"/>
                    <a:pt x="180" y="286"/>
                  </a:cubicBezTo>
                  <a:cubicBezTo>
                    <a:pt x="179" y="275"/>
                    <a:pt x="183" y="272"/>
                    <a:pt x="192" y="268"/>
                  </a:cubicBezTo>
                  <a:cubicBezTo>
                    <a:pt x="195" y="266"/>
                    <a:pt x="198" y="265"/>
                    <a:pt x="200" y="264"/>
                  </a:cubicBezTo>
                  <a:cubicBezTo>
                    <a:pt x="213" y="259"/>
                    <a:pt x="220" y="259"/>
                    <a:pt x="227" y="271"/>
                  </a:cubicBezTo>
                  <a:cubicBezTo>
                    <a:pt x="231" y="277"/>
                    <a:pt x="235" y="278"/>
                    <a:pt x="241" y="271"/>
                  </a:cubicBezTo>
                  <a:cubicBezTo>
                    <a:pt x="250" y="261"/>
                    <a:pt x="261" y="251"/>
                    <a:pt x="271" y="242"/>
                  </a:cubicBezTo>
                  <a:cubicBezTo>
                    <a:pt x="276" y="237"/>
                    <a:pt x="278" y="232"/>
                    <a:pt x="271" y="228"/>
                  </a:cubicBezTo>
                  <a:cubicBezTo>
                    <a:pt x="259" y="221"/>
                    <a:pt x="259" y="215"/>
                    <a:pt x="264" y="200"/>
                  </a:cubicBezTo>
                  <a:cubicBezTo>
                    <a:pt x="266" y="196"/>
                    <a:pt x="267" y="192"/>
                    <a:pt x="269" y="189"/>
                  </a:cubicBezTo>
                  <a:cubicBezTo>
                    <a:pt x="270" y="184"/>
                    <a:pt x="273" y="181"/>
                    <a:pt x="278" y="181"/>
                  </a:cubicBezTo>
                  <a:cubicBezTo>
                    <a:pt x="285" y="180"/>
                    <a:pt x="295"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70" name="Group 69"/>
          <p:cNvGrpSpPr/>
          <p:nvPr/>
        </p:nvGrpSpPr>
        <p:grpSpPr>
          <a:xfrm>
            <a:off x="4596183" y="3338845"/>
            <a:ext cx="768737" cy="769044"/>
            <a:chOff x="6951165" y="4208361"/>
            <a:chExt cx="943472" cy="943851"/>
          </a:xfrm>
        </p:grpSpPr>
        <p:grpSp>
          <p:nvGrpSpPr>
            <p:cNvPr id="71" name="Group 70"/>
            <p:cNvGrpSpPr/>
            <p:nvPr/>
          </p:nvGrpSpPr>
          <p:grpSpPr>
            <a:xfrm>
              <a:off x="6951165" y="4208361"/>
              <a:ext cx="943472" cy="943851"/>
              <a:chOff x="6793359" y="2147174"/>
              <a:chExt cx="1150650" cy="1151113"/>
            </a:xfrm>
          </p:grpSpPr>
          <p:sp>
            <p:nvSpPr>
              <p:cNvPr id="81" name="Oval 80"/>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82" name="Oval 81"/>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grpSp>
          <p:nvGrpSpPr>
            <p:cNvPr id="72" name="Group 71"/>
            <p:cNvGrpSpPr/>
            <p:nvPr/>
          </p:nvGrpSpPr>
          <p:grpSpPr>
            <a:xfrm>
              <a:off x="7135641" y="4393026"/>
              <a:ext cx="574521" cy="574521"/>
              <a:chOff x="9781984" y="-2181631"/>
              <a:chExt cx="1588043" cy="1588043"/>
            </a:xfrm>
          </p:grpSpPr>
          <p:grpSp>
            <p:nvGrpSpPr>
              <p:cNvPr id="73" name="Group 72"/>
              <p:cNvGrpSpPr/>
              <p:nvPr/>
            </p:nvGrpSpPr>
            <p:grpSpPr>
              <a:xfrm>
                <a:off x="9781984" y="-2181631"/>
                <a:ext cx="1588043" cy="1588043"/>
                <a:chOff x="9781984" y="-2181631"/>
                <a:chExt cx="1588043" cy="1588043"/>
              </a:xfrm>
            </p:grpSpPr>
            <p:sp>
              <p:nvSpPr>
                <p:cNvPr id="78" name="Oval 77"/>
                <p:cNvSpPr/>
                <p:nvPr/>
              </p:nvSpPr>
              <p:spPr>
                <a:xfrm>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9" name="Oval 78"/>
                <p:cNvSpPr/>
                <p:nvPr/>
              </p:nvSpPr>
              <p:spPr>
                <a:xfrm rot="7200000">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0" name="Oval 79"/>
                <p:cNvSpPr/>
                <p:nvPr/>
              </p:nvSpPr>
              <p:spPr>
                <a:xfrm rot="3600000">
                  <a:off x="10347406" y="-2181631"/>
                  <a:ext cx="457200" cy="158804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74" name="Oval 73"/>
              <p:cNvSpPr/>
              <p:nvPr/>
            </p:nvSpPr>
            <p:spPr>
              <a:xfrm>
                <a:off x="10353942" y="-2109747"/>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5" name="Oval 74"/>
              <p:cNvSpPr/>
              <p:nvPr/>
            </p:nvSpPr>
            <p:spPr>
              <a:xfrm>
                <a:off x="10493107" y="-1470508"/>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6" name="Oval 75"/>
              <p:cNvSpPr/>
              <p:nvPr/>
            </p:nvSpPr>
            <p:spPr>
              <a:xfrm>
                <a:off x="10034772" y="-1047578"/>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7" name="Oval 76"/>
              <p:cNvSpPr/>
              <p:nvPr/>
            </p:nvSpPr>
            <p:spPr>
              <a:xfrm>
                <a:off x="11032567" y="-1361136"/>
                <a:ext cx="165794" cy="16579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grpSp>
        <p:nvGrpSpPr>
          <p:cNvPr id="83" name="Group 82"/>
          <p:cNvGrpSpPr/>
          <p:nvPr/>
        </p:nvGrpSpPr>
        <p:grpSpPr>
          <a:xfrm>
            <a:off x="6635492" y="3338845"/>
            <a:ext cx="768737" cy="769044"/>
            <a:chOff x="9008565" y="4208361"/>
            <a:chExt cx="943472" cy="943851"/>
          </a:xfrm>
        </p:grpSpPr>
        <p:grpSp>
          <p:nvGrpSpPr>
            <p:cNvPr id="84" name="Group 83"/>
            <p:cNvGrpSpPr/>
            <p:nvPr/>
          </p:nvGrpSpPr>
          <p:grpSpPr>
            <a:xfrm>
              <a:off x="9008565" y="4208361"/>
              <a:ext cx="943472" cy="943851"/>
              <a:chOff x="6793359" y="2147174"/>
              <a:chExt cx="1150650" cy="1151113"/>
            </a:xfrm>
          </p:grpSpPr>
          <p:sp>
            <p:nvSpPr>
              <p:cNvPr id="86" name="Oval 85"/>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87" name="Oval 86"/>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sp>
          <p:nvSpPr>
            <p:cNvPr id="85" name="Freeform 5"/>
            <p:cNvSpPr>
              <a:spLocks/>
            </p:cNvSpPr>
            <p:nvPr/>
          </p:nvSpPr>
          <p:spPr bwMode="auto">
            <a:xfrm>
              <a:off x="9266083" y="4474194"/>
              <a:ext cx="428426" cy="412186"/>
            </a:xfrm>
            <a:custGeom>
              <a:avLst/>
              <a:gdLst>
                <a:gd name="T0" fmla="*/ 0 w 798"/>
                <a:gd name="T1" fmla="*/ 485 h 767"/>
                <a:gd name="T2" fmla="*/ 209 w 798"/>
                <a:gd name="T3" fmla="*/ 359 h 767"/>
                <a:gd name="T4" fmla="*/ 233 w 798"/>
                <a:gd name="T5" fmla="*/ 369 h 767"/>
                <a:gd name="T6" fmla="*/ 318 w 798"/>
                <a:gd name="T7" fmla="*/ 532 h 767"/>
                <a:gd name="T8" fmla="*/ 329 w 798"/>
                <a:gd name="T9" fmla="*/ 551 h 767"/>
                <a:gd name="T10" fmla="*/ 340 w 798"/>
                <a:gd name="T11" fmla="*/ 533 h 767"/>
                <a:gd name="T12" fmla="*/ 623 w 798"/>
                <a:gd name="T13" fmla="*/ 116 h 767"/>
                <a:gd name="T14" fmla="*/ 763 w 798"/>
                <a:gd name="T15" fmla="*/ 10 h 767"/>
                <a:gd name="T16" fmla="*/ 781 w 798"/>
                <a:gd name="T17" fmla="*/ 5 h 767"/>
                <a:gd name="T18" fmla="*/ 782 w 798"/>
                <a:gd name="T19" fmla="*/ 24 h 767"/>
                <a:gd name="T20" fmla="*/ 771 w 798"/>
                <a:gd name="T21" fmla="*/ 167 h 767"/>
                <a:gd name="T22" fmla="*/ 792 w 798"/>
                <a:gd name="T23" fmla="*/ 279 h 767"/>
                <a:gd name="T24" fmla="*/ 786 w 798"/>
                <a:gd name="T25" fmla="*/ 298 h 767"/>
                <a:gd name="T26" fmla="*/ 652 w 798"/>
                <a:gd name="T27" fmla="*/ 389 h 767"/>
                <a:gd name="T28" fmla="*/ 358 w 798"/>
                <a:gd name="T29" fmla="*/ 744 h 767"/>
                <a:gd name="T30" fmla="*/ 326 w 798"/>
                <a:gd name="T31" fmla="*/ 746 h 767"/>
                <a:gd name="T32" fmla="*/ 69 w 798"/>
                <a:gd name="T33" fmla="*/ 521 h 767"/>
                <a:gd name="T34" fmla="*/ 0 w 798"/>
                <a:gd name="T35" fmla="*/ 489 h 767"/>
                <a:gd name="T36" fmla="*/ 0 w 798"/>
                <a:gd name="T37" fmla="*/ 48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8" h="767">
                  <a:moveTo>
                    <a:pt x="0" y="485"/>
                  </a:moveTo>
                  <a:cubicBezTo>
                    <a:pt x="70" y="443"/>
                    <a:pt x="140" y="402"/>
                    <a:pt x="209" y="359"/>
                  </a:cubicBezTo>
                  <a:cubicBezTo>
                    <a:pt x="223" y="351"/>
                    <a:pt x="227" y="359"/>
                    <a:pt x="233" y="369"/>
                  </a:cubicBezTo>
                  <a:cubicBezTo>
                    <a:pt x="261" y="424"/>
                    <a:pt x="290" y="478"/>
                    <a:pt x="318" y="532"/>
                  </a:cubicBezTo>
                  <a:cubicBezTo>
                    <a:pt x="321" y="539"/>
                    <a:pt x="325" y="545"/>
                    <a:pt x="329" y="551"/>
                  </a:cubicBezTo>
                  <a:cubicBezTo>
                    <a:pt x="337" y="547"/>
                    <a:pt x="337" y="539"/>
                    <a:pt x="340" y="533"/>
                  </a:cubicBezTo>
                  <a:cubicBezTo>
                    <a:pt x="413" y="380"/>
                    <a:pt x="502" y="237"/>
                    <a:pt x="623" y="116"/>
                  </a:cubicBezTo>
                  <a:cubicBezTo>
                    <a:pt x="665" y="75"/>
                    <a:pt x="711" y="39"/>
                    <a:pt x="763" y="10"/>
                  </a:cubicBezTo>
                  <a:cubicBezTo>
                    <a:pt x="768" y="7"/>
                    <a:pt x="774" y="0"/>
                    <a:pt x="781" y="5"/>
                  </a:cubicBezTo>
                  <a:cubicBezTo>
                    <a:pt x="787" y="9"/>
                    <a:pt x="783" y="17"/>
                    <a:pt x="782" y="24"/>
                  </a:cubicBezTo>
                  <a:cubicBezTo>
                    <a:pt x="778" y="71"/>
                    <a:pt x="771" y="119"/>
                    <a:pt x="771" y="167"/>
                  </a:cubicBezTo>
                  <a:cubicBezTo>
                    <a:pt x="772" y="206"/>
                    <a:pt x="778" y="243"/>
                    <a:pt x="792" y="279"/>
                  </a:cubicBezTo>
                  <a:cubicBezTo>
                    <a:pt x="794" y="286"/>
                    <a:pt x="798" y="294"/>
                    <a:pt x="786" y="298"/>
                  </a:cubicBezTo>
                  <a:cubicBezTo>
                    <a:pt x="734" y="317"/>
                    <a:pt x="691" y="352"/>
                    <a:pt x="652" y="389"/>
                  </a:cubicBezTo>
                  <a:cubicBezTo>
                    <a:pt x="539" y="495"/>
                    <a:pt x="440" y="613"/>
                    <a:pt x="358" y="744"/>
                  </a:cubicBezTo>
                  <a:cubicBezTo>
                    <a:pt x="344" y="767"/>
                    <a:pt x="344" y="767"/>
                    <a:pt x="326" y="746"/>
                  </a:cubicBezTo>
                  <a:cubicBezTo>
                    <a:pt x="250" y="660"/>
                    <a:pt x="169" y="580"/>
                    <a:pt x="69" y="521"/>
                  </a:cubicBezTo>
                  <a:cubicBezTo>
                    <a:pt x="47" y="508"/>
                    <a:pt x="25" y="496"/>
                    <a:pt x="0" y="489"/>
                  </a:cubicBezTo>
                  <a:cubicBezTo>
                    <a:pt x="0" y="488"/>
                    <a:pt x="0" y="486"/>
                    <a:pt x="0" y="48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88" name="Group 87"/>
          <p:cNvGrpSpPr/>
          <p:nvPr/>
        </p:nvGrpSpPr>
        <p:grpSpPr>
          <a:xfrm>
            <a:off x="5615837" y="2316662"/>
            <a:ext cx="768737" cy="769044"/>
            <a:chOff x="8318930" y="3319649"/>
            <a:chExt cx="645448" cy="645706"/>
          </a:xfrm>
        </p:grpSpPr>
        <p:grpSp>
          <p:nvGrpSpPr>
            <p:cNvPr id="89" name="Group 88"/>
            <p:cNvGrpSpPr/>
            <p:nvPr/>
          </p:nvGrpSpPr>
          <p:grpSpPr>
            <a:xfrm>
              <a:off x="8318930" y="3319649"/>
              <a:ext cx="645448" cy="645706"/>
              <a:chOff x="6793359" y="2147174"/>
              <a:chExt cx="1150650" cy="1151113"/>
            </a:xfrm>
          </p:grpSpPr>
          <p:sp>
            <p:nvSpPr>
              <p:cNvPr id="91" name="Oval 90"/>
              <p:cNvSpPr/>
              <p:nvPr/>
            </p:nvSpPr>
            <p:spPr bwMode="auto">
              <a:xfrm>
                <a:off x="6793359" y="2147174"/>
                <a:ext cx="1150650" cy="1151113"/>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sp>
            <p:nvSpPr>
              <p:cNvPr id="92" name="Oval 91"/>
              <p:cNvSpPr/>
              <p:nvPr/>
            </p:nvSpPr>
            <p:spPr bwMode="auto">
              <a:xfrm>
                <a:off x="6894245" y="2248100"/>
                <a:ext cx="948878" cy="949260"/>
              </a:xfrm>
              <a:prstGeom prst="ellipse">
                <a:avLst/>
              </a:prstGeom>
              <a:solidFill>
                <a:schemeClr val="accent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13834"/>
                <a:endParaRPr lang="en-US" sz="2000">
                  <a:gradFill>
                    <a:gsLst>
                      <a:gs pos="0">
                        <a:srgbClr val="FFFFFF"/>
                      </a:gs>
                      <a:gs pos="100000">
                        <a:srgbClr val="FFFFFF"/>
                      </a:gs>
                    </a:gsLst>
                    <a:lin ang="5400000" scaled="0"/>
                  </a:gradFill>
                </a:endParaRPr>
              </a:p>
            </p:txBody>
          </p:sp>
        </p:grpSp>
        <p:sp>
          <p:nvSpPr>
            <p:cNvPr id="90" name="Freeform 123"/>
            <p:cNvSpPr>
              <a:spLocks noChangeAspect="1" noEditPoints="1"/>
            </p:cNvSpPr>
            <p:nvPr/>
          </p:nvSpPr>
          <p:spPr bwMode="black">
            <a:xfrm>
              <a:off x="8493557" y="3488647"/>
              <a:ext cx="296195" cy="307711"/>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bg1"/>
            </a:solidFill>
            <a:ln>
              <a:noFill/>
            </a:ln>
            <a:extLst/>
          </p:spPr>
          <p:txBody>
            <a:bodyPr vert="horz" wrap="square" lIns="89625" tIns="44813" rIns="89625" bIns="44813" numCol="1" anchor="t" anchorCtr="0" compatLnSpc="1">
              <a:prstTxWarp prst="textNoShape">
                <a:avLst/>
              </a:prstTxWarp>
            </a:bodyPr>
            <a:lstStyle/>
            <a:p>
              <a:pPr defTabSz="896176"/>
              <a:endParaRPr lang="en-US" sz="1765">
                <a:solidFill>
                  <a:srgbClr val="000000"/>
                </a:solidFill>
              </a:endParaRPr>
            </a:p>
          </p:txBody>
        </p:sp>
      </p:grpSp>
      <p:sp>
        <p:nvSpPr>
          <p:cNvPr id="93" name="TextBox 92"/>
          <p:cNvSpPr txBox="1"/>
          <p:nvPr/>
        </p:nvSpPr>
        <p:spPr>
          <a:xfrm>
            <a:off x="1997748" y="3254801"/>
            <a:ext cx="2597808" cy="937135"/>
          </a:xfrm>
          <a:prstGeom prst="rect">
            <a:avLst/>
          </a:prstGeom>
          <a:noFill/>
        </p:spPr>
        <p:txBody>
          <a:bodyPr wrap="square" lIns="91409" tIns="45705" rIns="91409" bIns="45705" rtlCol="0" anchor="ctr">
            <a:spAutoFit/>
          </a:bodyPr>
          <a:lstStyle/>
          <a:p>
            <a:pPr algn="r" defTabSz="931931">
              <a:defRPr/>
            </a:pPr>
            <a:r>
              <a:rPr lang="en-US" sz="2745">
                <a:cs typeface="Segoe UI Light"/>
              </a:rPr>
              <a:t>Create your own LU model</a:t>
            </a:r>
          </a:p>
        </p:txBody>
      </p:sp>
      <p:sp>
        <p:nvSpPr>
          <p:cNvPr id="94" name="TextBox 93"/>
          <p:cNvSpPr txBox="1"/>
          <p:nvPr/>
        </p:nvSpPr>
        <p:spPr>
          <a:xfrm>
            <a:off x="4226004" y="1331707"/>
            <a:ext cx="3548405" cy="937135"/>
          </a:xfrm>
          <a:prstGeom prst="rect">
            <a:avLst/>
          </a:prstGeom>
          <a:noFill/>
        </p:spPr>
        <p:txBody>
          <a:bodyPr wrap="square" lIns="91409" tIns="45705" rIns="91409" bIns="45705" rtlCol="0" anchor="b">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931"/>
            <a:r>
              <a:rPr lang="en-US" sz="2745">
                <a:solidFill>
                  <a:schemeClr val="tx1"/>
                </a:solidFill>
                <a:latin typeface="+mn-lt"/>
                <a:cs typeface="Segoe UI Light"/>
              </a:rPr>
              <a:t>Train by providing examples</a:t>
            </a:r>
          </a:p>
        </p:txBody>
      </p:sp>
      <p:sp>
        <p:nvSpPr>
          <p:cNvPr id="95" name="TextBox 94"/>
          <p:cNvSpPr txBox="1"/>
          <p:nvPr/>
        </p:nvSpPr>
        <p:spPr>
          <a:xfrm>
            <a:off x="7434234" y="3254800"/>
            <a:ext cx="2964295" cy="937135"/>
          </a:xfrm>
          <a:prstGeom prst="rect">
            <a:avLst/>
          </a:prstGeom>
          <a:noFill/>
        </p:spPr>
        <p:txBody>
          <a:bodyPr wrap="square" lIns="91409" tIns="45705" rIns="91409" bIns="45705" rtlCol="0" anchor="ctr">
            <a:spAutoFit/>
          </a:bodyPr>
          <a:lstStyle/>
          <a:p>
            <a:pPr defTabSz="931931"/>
            <a:r>
              <a:rPr lang="en-US" sz="2745">
                <a:cs typeface="Segoe UI Light"/>
              </a:rPr>
              <a:t>Deploy to an HTTP endpoint</a:t>
            </a:r>
          </a:p>
        </p:txBody>
      </p:sp>
      <p:sp>
        <p:nvSpPr>
          <p:cNvPr id="96" name="TextBox 95"/>
          <p:cNvSpPr txBox="1"/>
          <p:nvPr/>
        </p:nvSpPr>
        <p:spPr>
          <a:xfrm>
            <a:off x="4443707" y="5152626"/>
            <a:ext cx="3113000" cy="937135"/>
          </a:xfrm>
          <a:prstGeom prst="rect">
            <a:avLst/>
          </a:prstGeom>
          <a:noFill/>
        </p:spPr>
        <p:txBody>
          <a:bodyPr wrap="square" lIns="91409" tIns="45705" rIns="91409" bIns="45705"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931931"/>
            <a:r>
              <a:rPr lang="en-US" sz="2745">
                <a:solidFill>
                  <a:schemeClr val="tx1"/>
                </a:solidFill>
                <a:latin typeface="+mn-lt"/>
                <a:cs typeface="Segoe UI Light"/>
              </a:rPr>
              <a:t>Maintain model with ease</a:t>
            </a:r>
          </a:p>
        </p:txBody>
      </p:sp>
    </p:spTree>
    <p:extLst>
      <p:ext uri="{BB962C8B-B14F-4D97-AF65-F5344CB8AC3E}">
        <p14:creationId xmlns:p14="http://schemas.microsoft.com/office/powerpoint/2010/main" val="40828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500"/>
                                        <p:tgtEl>
                                          <p:spTgt spid="40"/>
                                        </p:tgtEl>
                                      </p:cBhvr>
                                    </p:animEffect>
                                  </p:childTnLst>
                                </p:cTn>
                              </p:par>
                              <p:par>
                                <p:cTn id="8" presetID="10" presetClass="entr" presetSubtype="0" fill="hold" nodeType="withEffect">
                                  <p:stCondLst>
                                    <p:cond delay="25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25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25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nodeType="withEffect">
                                  <p:stCondLst>
                                    <p:cond delay="25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42" presetClass="path" presetSubtype="0" decel="100000" fill="hold" nodeType="withEffect">
                                  <p:stCondLst>
                                    <p:cond delay="250"/>
                                  </p:stCondLst>
                                  <p:childTnLst>
                                    <p:animMotion origin="layout" path="M 4.22007E-6 -1.20744E-6 L 4.22007E-6 0.08193 " pathEditMode="relative" rAng="0" ptsTypes="AA">
                                      <p:cBhvr>
                                        <p:cTn id="21" dur="500" spd="-100000" fill="hold"/>
                                        <p:tgtEl>
                                          <p:spTgt spid="88"/>
                                        </p:tgtEl>
                                        <p:attrNameLst>
                                          <p:attrName>ppt_x</p:attrName>
                                          <p:attrName>ppt_y</p:attrName>
                                        </p:attrNameLst>
                                      </p:cBhvr>
                                      <p:rCtr x="0" y="4085"/>
                                    </p:animMotion>
                                  </p:childTnLst>
                                </p:cTn>
                              </p:par>
                              <p:par>
                                <p:cTn id="22" presetID="63" presetClass="path" presetSubtype="0" decel="100000" fill="hold" nodeType="withEffect">
                                  <p:stCondLst>
                                    <p:cond delay="250"/>
                                  </p:stCondLst>
                                  <p:childTnLst>
                                    <p:animMotion origin="layout" path="M -3.33418E-6 3.94916E-6 L -0.04569 3.94916E-6 " pathEditMode="relative" rAng="0" ptsTypes="AA">
                                      <p:cBhvr>
                                        <p:cTn id="23" dur="500" spd="-100000" fill="hold"/>
                                        <p:tgtEl>
                                          <p:spTgt spid="83"/>
                                        </p:tgtEl>
                                        <p:attrNameLst>
                                          <p:attrName>ppt_x</p:attrName>
                                          <p:attrName>ppt_y</p:attrName>
                                        </p:attrNameLst>
                                      </p:cBhvr>
                                      <p:rCtr x="-2285" y="0"/>
                                    </p:animMotion>
                                  </p:childTnLst>
                                </p:cTn>
                              </p:par>
                              <p:par>
                                <p:cTn id="24" presetID="42" presetClass="path" presetSubtype="0" decel="100000" fill="hold" nodeType="withEffect">
                                  <p:stCondLst>
                                    <p:cond delay="250"/>
                                  </p:stCondLst>
                                  <p:childTnLst>
                                    <p:animMotion origin="layout" path="M 4.22007E-6 -8.94235E-7 L 4.22007E-6 -0.08534 " pathEditMode="relative" rAng="0" ptsTypes="AA">
                                      <p:cBhvr>
                                        <p:cTn id="25" dur="500" spd="-100000" fill="hold"/>
                                        <p:tgtEl>
                                          <p:spTgt spid="41"/>
                                        </p:tgtEl>
                                        <p:attrNameLst>
                                          <p:attrName>ppt_x</p:attrName>
                                          <p:attrName>ppt_y</p:attrName>
                                        </p:attrNameLst>
                                      </p:cBhvr>
                                      <p:rCtr x="0" y="-4267"/>
                                    </p:animMotion>
                                  </p:childTnLst>
                                </p:cTn>
                              </p:par>
                              <p:par>
                                <p:cTn id="26" presetID="35" presetClass="path" presetSubtype="0" decel="100000" fill="hold" nodeType="withEffect">
                                  <p:stCondLst>
                                    <p:cond delay="250"/>
                                  </p:stCondLst>
                                  <p:childTnLst>
                                    <p:animMotion origin="layout" path="M 4.12561E-6 -0.00091 L 0.04199 -0.00091 " pathEditMode="relative" rAng="0" ptsTypes="AA">
                                      <p:cBhvr>
                                        <p:cTn id="27" dur="500" spd="-100000" fill="hold"/>
                                        <p:tgtEl>
                                          <p:spTgt spid="70"/>
                                        </p:tgtEl>
                                        <p:attrNameLst>
                                          <p:attrName>ppt_x</p:attrName>
                                          <p:attrName>ppt_y</p:attrName>
                                        </p:attrNameLst>
                                      </p:cBhvr>
                                      <p:rCtr x="2093" y="0"/>
                                    </p:animMotion>
                                  </p:childTnLst>
                                </p:cTn>
                              </p:par>
                            </p:childTnLst>
                          </p:cTn>
                        </p:par>
                        <p:par>
                          <p:cTn id="28" fill="hold">
                            <p:stCondLst>
                              <p:cond delay="750"/>
                            </p:stCondLst>
                            <p:childTnLst>
                              <p:par>
                                <p:cTn id="29" presetID="10" presetClass="entr" presetSubtype="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93" grpId="0"/>
      <p:bldP spid="94" grpId="0"/>
      <p:bldP spid="95" grpId="0"/>
      <p:bldP spid="9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2D60DA-D34B-44D5-8A19-69424B17306D}"/>
              </a:ext>
            </a:extLst>
          </p:cNvPr>
          <p:cNvSpPr>
            <a:spLocks noGrp="1"/>
          </p:cNvSpPr>
          <p:nvPr>
            <p:ph type="body" sz="quarter" idx="10"/>
          </p:nvPr>
        </p:nvSpPr>
        <p:spPr>
          <a:xfrm>
            <a:off x="269239" y="1308286"/>
            <a:ext cx="11653523" cy="914231"/>
          </a:xfrm>
        </p:spPr>
        <p:txBody>
          <a:bodyPr/>
          <a:lstStyle/>
          <a:p>
            <a:pPr marL="0" indent="0">
              <a:buNone/>
            </a:pPr>
            <a:r>
              <a:rPr lang="en-US" sz="1765">
                <a:latin typeface="+mn-lt"/>
              </a:rPr>
              <a:t>Machine learning-based service to build natural language into apps, bots, and IoT devices. </a:t>
            </a:r>
            <a:br>
              <a:rPr lang="en-US" sz="1765">
                <a:latin typeface="+mn-lt"/>
              </a:rPr>
            </a:br>
            <a:r>
              <a:rPr lang="en-US" sz="1765">
                <a:latin typeface="+mn-lt"/>
              </a:rPr>
              <a:t>Quickly create enterprise-ready, custom models that continuously improve</a:t>
            </a:r>
            <a:br>
              <a:rPr lang="en-US" sz="1765">
                <a:latin typeface="+mn-lt"/>
              </a:rPr>
            </a:br>
            <a:endParaRPr lang="en-US" sz="1765">
              <a:latin typeface="+mn-lt"/>
            </a:endParaRPr>
          </a:p>
        </p:txBody>
      </p:sp>
      <p:sp>
        <p:nvSpPr>
          <p:cNvPr id="7" name="Title 6">
            <a:extLst>
              <a:ext uri="{FF2B5EF4-FFF2-40B4-BE49-F238E27FC236}">
                <a16:creationId xmlns:a16="http://schemas.microsoft.com/office/drawing/2014/main" id="{57547C4A-6C9D-41BA-AB6C-E0DC51519BE0}"/>
              </a:ext>
            </a:extLst>
          </p:cNvPr>
          <p:cNvSpPr>
            <a:spLocks noGrp="1"/>
          </p:cNvSpPr>
          <p:nvPr>
            <p:ph type="title"/>
          </p:nvPr>
        </p:nvSpPr>
        <p:spPr/>
        <p:txBody>
          <a:bodyPr/>
          <a:lstStyle/>
          <a:p>
            <a:r>
              <a:rPr lang="en-US" sz="1961" b="1" spc="294">
                <a:solidFill>
                  <a:srgbClr val="0078D7"/>
                </a:solidFill>
                <a:latin typeface="Segoe UI" panose="020B0502040204020203" pitchFamily="34" charset="0"/>
              </a:rPr>
              <a:t>BREADTH</a:t>
            </a:r>
            <a:r>
              <a:rPr lang="en-US" b="1">
                <a:gradFill>
                  <a:gsLst>
                    <a:gs pos="6364">
                      <a:srgbClr val="FFFFFF"/>
                    </a:gs>
                    <a:gs pos="21818">
                      <a:srgbClr val="FFFFFF"/>
                    </a:gs>
                  </a:gsLst>
                  <a:lin ang="5400000" scaled="0"/>
                </a:gradFill>
                <a:latin typeface="Segoe UI" panose="020B0502040204020203" pitchFamily="34" charset="0"/>
              </a:rPr>
              <a:t/>
            </a:r>
            <a:br>
              <a:rPr lang="en-US" b="1">
                <a:gradFill>
                  <a:gsLst>
                    <a:gs pos="6364">
                      <a:srgbClr val="FFFFFF"/>
                    </a:gs>
                    <a:gs pos="21818">
                      <a:srgbClr val="FFFFFF"/>
                    </a:gs>
                  </a:gsLst>
                  <a:lin ang="5400000" scaled="0"/>
                </a:gradFill>
                <a:latin typeface="Segoe UI" panose="020B0502040204020203" pitchFamily="34" charset="0"/>
              </a:rPr>
            </a:br>
            <a:r>
              <a:rPr lang="it-IT">
                <a:gradFill>
                  <a:gsLst>
                    <a:gs pos="1250">
                      <a:srgbClr val="353535"/>
                    </a:gs>
                    <a:gs pos="100000">
                      <a:srgbClr val="353535"/>
                    </a:gs>
                  </a:gsLst>
                  <a:lin ang="5400000" scaled="0"/>
                </a:gradFill>
              </a:rPr>
              <a:t>Language Understanding (LUIS)</a:t>
            </a:r>
            <a:endParaRPr lang="en-US"/>
          </a:p>
        </p:txBody>
      </p:sp>
      <p:sp>
        <p:nvSpPr>
          <p:cNvPr id="23" name="Move_E7C2">
            <a:extLst>
              <a:ext uri="{FF2B5EF4-FFF2-40B4-BE49-F238E27FC236}">
                <a16:creationId xmlns:a16="http://schemas.microsoft.com/office/drawing/2014/main" id="{943A3036-0773-49CC-852D-D22E2B94008A}"/>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176">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DDC0CDE2-2FD9-49EB-84CD-2BAB5C124C7A}"/>
              </a:ext>
            </a:extLst>
          </p:cNvPr>
          <p:cNvGrpSpPr/>
          <p:nvPr/>
        </p:nvGrpSpPr>
        <p:grpSpPr>
          <a:xfrm>
            <a:off x="269240" y="1909440"/>
            <a:ext cx="2877524" cy="4653550"/>
            <a:chOff x="274638" y="1947231"/>
            <a:chExt cx="2935224" cy="4746863"/>
          </a:xfrm>
        </p:grpSpPr>
        <p:sp>
          <p:nvSpPr>
            <p:cNvPr id="24" name="Rectangle 23">
              <a:extLst>
                <a:ext uri="{FF2B5EF4-FFF2-40B4-BE49-F238E27FC236}">
                  <a16:creationId xmlns:a16="http://schemas.microsoft.com/office/drawing/2014/main" id="{0CF68BCD-63D9-4637-BBCD-BBAC1D14E4EE}"/>
                </a:ext>
              </a:extLst>
            </p:cNvPr>
            <p:cNvSpPr/>
            <p:nvPr/>
          </p:nvSpPr>
          <p:spPr bwMode="auto">
            <a:xfrm>
              <a:off x="274638"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Add natural language to your apps</a:t>
              </a:r>
            </a:p>
          </p:txBody>
        </p:sp>
        <p:pic>
          <p:nvPicPr>
            <p:cNvPr id="1032" name="Picture 8" descr="https://luisweb.blob.core.windows.net/prod-assets/pages/home_page/LUIS-feat_intelligence.png">
              <a:extLst>
                <a:ext uri="{FF2B5EF4-FFF2-40B4-BE49-F238E27FC236}">
                  <a16:creationId xmlns:a16="http://schemas.microsoft.com/office/drawing/2014/main" id="{D6E8ECF7-91FE-495B-90AC-DE41DCDC8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46" y="3345367"/>
              <a:ext cx="2531008" cy="60142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803E168E-BD92-4FF0-AE60-BFFFBA008F0A}"/>
                </a:ext>
              </a:extLst>
            </p:cNvPr>
            <p:cNvSpPr/>
            <p:nvPr/>
          </p:nvSpPr>
          <p:spPr bwMode="auto">
            <a:xfrm>
              <a:off x="274638" y="4433476"/>
              <a:ext cx="2935224" cy="22606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Designed to identify valuable information in conversations, LUIS interprets user goals (intents) and distills valuable information from sentences (entities), for a high quality, nuanced language model. </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cs typeface="Segoe UI" panose="020B0502040204020203" pitchFamily="34" charset="0"/>
                </a:rPr>
                <a:t>Custom Models can be created based on the same technology in Azure Machine Learning</a:t>
              </a: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t>
              </a:r>
            </a:p>
            <a:p>
              <a:pPr defTabSz="914102" fontAlgn="base">
                <a:lnSpc>
                  <a:spcPct val="90000"/>
                </a:lnSpc>
                <a:spcBef>
                  <a:spcPts val="588"/>
                </a:spcBef>
                <a:spcAft>
                  <a:spcPct val="0"/>
                </a:spcAft>
              </a:pPr>
              <a:endPar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endPar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4" name="Group 3">
            <a:extLst>
              <a:ext uri="{FF2B5EF4-FFF2-40B4-BE49-F238E27FC236}">
                <a16:creationId xmlns:a16="http://schemas.microsoft.com/office/drawing/2014/main" id="{ED6AEEB7-6667-43AA-99E8-29D79999141C}"/>
              </a:ext>
            </a:extLst>
          </p:cNvPr>
          <p:cNvGrpSpPr/>
          <p:nvPr/>
        </p:nvGrpSpPr>
        <p:grpSpPr>
          <a:xfrm>
            <a:off x="3197939" y="1909440"/>
            <a:ext cx="2877524" cy="4653550"/>
            <a:chOff x="3262064" y="1947231"/>
            <a:chExt cx="2935224" cy="4746863"/>
          </a:xfrm>
        </p:grpSpPr>
        <p:sp>
          <p:nvSpPr>
            <p:cNvPr id="25" name="Rectangle 24">
              <a:extLst>
                <a:ext uri="{FF2B5EF4-FFF2-40B4-BE49-F238E27FC236}">
                  <a16:creationId xmlns:a16="http://schemas.microsoft.com/office/drawing/2014/main" id="{C89AFD55-437A-4D86-9B71-8A40222AC294}"/>
                </a:ext>
              </a:extLst>
            </p:cNvPr>
            <p:cNvSpPr/>
            <p:nvPr/>
          </p:nvSpPr>
          <p:spPr bwMode="auto">
            <a:xfrm>
              <a:off x="3262064"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Quickly build a custom language solution</a:t>
              </a:r>
            </a:p>
          </p:txBody>
        </p:sp>
        <p:pic>
          <p:nvPicPr>
            <p:cNvPr id="1030" name="Picture 6" descr="https://luisweb.blob.core.windows.net/prod-assets/pages/home_page/LUIS-feat_prebuiltIcons.png">
              <a:extLst>
                <a:ext uri="{FF2B5EF4-FFF2-40B4-BE49-F238E27FC236}">
                  <a16:creationId xmlns:a16="http://schemas.microsoft.com/office/drawing/2014/main" id="{5CCB396C-95BC-4CE9-90B3-41D27A56D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138" y="3062623"/>
              <a:ext cx="1781078" cy="116691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7999018-34E0-4D92-AC53-17BCFCA8B727}"/>
                </a:ext>
              </a:extLst>
            </p:cNvPr>
            <p:cNvSpPr/>
            <p:nvPr/>
          </p:nvSpPr>
          <p:spPr bwMode="auto">
            <a:xfrm>
              <a:off x="3262064"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Leverages customizable pre-built apps and entity dictionaries, (e.g., Calendar, Music, Devices). </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Dictionaries are mined from the collective knowledge of the web and supply billions of entries, helping your model to correctly identify valuable information from user conversations.</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LUIS integrates seamlessly with the Azure Bot Service, making it easy to create a sophisticated bot.</a:t>
              </a:r>
            </a:p>
            <a:p>
              <a:pPr defTabSz="914102" fontAlgn="base">
                <a:lnSpc>
                  <a:spcPct val="90000"/>
                </a:lnSpc>
                <a:spcBef>
                  <a:spcPts val="588"/>
                </a:spcBef>
                <a:spcAft>
                  <a:spcPct val="0"/>
                </a:spcAft>
              </a:pPr>
              <a:endPar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5" name="Group 4">
            <a:extLst>
              <a:ext uri="{FF2B5EF4-FFF2-40B4-BE49-F238E27FC236}">
                <a16:creationId xmlns:a16="http://schemas.microsoft.com/office/drawing/2014/main" id="{3050EA0E-44DA-4FD7-9A31-29F40F1163A8}"/>
              </a:ext>
            </a:extLst>
          </p:cNvPr>
          <p:cNvGrpSpPr/>
          <p:nvPr/>
        </p:nvGrpSpPr>
        <p:grpSpPr>
          <a:xfrm>
            <a:off x="6126638" y="1909440"/>
            <a:ext cx="2877524" cy="4653550"/>
            <a:chOff x="6249490" y="1947231"/>
            <a:chExt cx="2935224" cy="4746863"/>
          </a:xfrm>
        </p:grpSpPr>
        <p:sp>
          <p:nvSpPr>
            <p:cNvPr id="26" name="Rectangle 25">
              <a:extLst>
                <a:ext uri="{FF2B5EF4-FFF2-40B4-BE49-F238E27FC236}">
                  <a16:creationId xmlns:a16="http://schemas.microsoft.com/office/drawing/2014/main" id="{6CECFC51-358B-455A-990D-4AB4ACFE2CDA}"/>
                </a:ext>
              </a:extLst>
            </p:cNvPr>
            <p:cNvSpPr/>
            <p:nvPr/>
          </p:nvSpPr>
          <p:spPr bwMode="auto">
            <a:xfrm>
              <a:off x="6249490"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Always learning </a:t>
              </a:r>
              <a:b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and improving</a:t>
              </a:r>
            </a:p>
          </p:txBody>
        </p:sp>
        <p:pic>
          <p:nvPicPr>
            <p:cNvPr id="1028" name="Picture 4" descr="https://luisweb.blob.core.windows.net/prod-assets/pages/home_page/LUIS-feat_target.png">
              <a:extLst>
                <a:ext uri="{FF2B5EF4-FFF2-40B4-BE49-F238E27FC236}">
                  <a16:creationId xmlns:a16="http://schemas.microsoft.com/office/drawing/2014/main" id="{12A7A697-ADAE-418B-82FE-84E69A0FA2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8884" y="2973355"/>
              <a:ext cx="1116436" cy="134544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3E97038-9DB2-401D-B7CF-648AD90C7F0E}"/>
                </a:ext>
              </a:extLst>
            </p:cNvPr>
            <p:cNvSpPr/>
            <p:nvPr/>
          </p:nvSpPr>
          <p:spPr bwMode="auto">
            <a:xfrm>
              <a:off x="6249490"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Active learning is used to continuously improve the quality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of the natural language models. </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Once the model starts processing input, LUIS begins active learning, allowing you to constantly update and improve the model.</a:t>
              </a:r>
            </a:p>
          </p:txBody>
        </p:sp>
      </p:grpSp>
      <p:grpSp>
        <p:nvGrpSpPr>
          <p:cNvPr id="6" name="Group 5">
            <a:extLst>
              <a:ext uri="{FF2B5EF4-FFF2-40B4-BE49-F238E27FC236}">
                <a16:creationId xmlns:a16="http://schemas.microsoft.com/office/drawing/2014/main" id="{AB4D0C74-10E6-4BA4-A512-44653FE86205}"/>
              </a:ext>
            </a:extLst>
          </p:cNvPr>
          <p:cNvGrpSpPr/>
          <p:nvPr/>
        </p:nvGrpSpPr>
        <p:grpSpPr>
          <a:xfrm>
            <a:off x="9055338" y="1909440"/>
            <a:ext cx="2877524" cy="4653550"/>
            <a:chOff x="9236916" y="1947231"/>
            <a:chExt cx="2935224" cy="4746863"/>
          </a:xfrm>
        </p:grpSpPr>
        <p:sp>
          <p:nvSpPr>
            <p:cNvPr id="27" name="Rectangle 26">
              <a:extLst>
                <a:ext uri="{FF2B5EF4-FFF2-40B4-BE49-F238E27FC236}">
                  <a16:creationId xmlns:a16="http://schemas.microsoft.com/office/drawing/2014/main" id="{F23EFA58-5B92-4E09-8B02-031CE0F064D6}"/>
                </a:ext>
              </a:extLst>
            </p:cNvPr>
            <p:cNvSpPr/>
            <p:nvPr/>
          </p:nvSpPr>
          <p:spPr bwMode="auto">
            <a:xfrm>
              <a:off x="9236916"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Enterprise-ready, available worldwide</a:t>
              </a:r>
            </a:p>
          </p:txBody>
        </p:sp>
        <p:pic>
          <p:nvPicPr>
            <p:cNvPr id="1026" name="Picture 2" descr="https://luisweb.blob.core.windows.net/prod-assets/pages/home_page/LUIS-feat_monitor.png">
              <a:extLst>
                <a:ext uri="{FF2B5EF4-FFF2-40B4-BE49-F238E27FC236}">
                  <a16:creationId xmlns:a16="http://schemas.microsoft.com/office/drawing/2014/main" id="{4F6576F3-35A7-4E60-9C17-F78B3D4199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9515" y="3125038"/>
              <a:ext cx="1547734" cy="10420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FA75E1-CDB2-4C6F-852F-AA663B5CFAC7}"/>
                </a:ext>
              </a:extLst>
            </p:cNvPr>
            <p:cNvSpPr/>
            <p:nvPr/>
          </p:nvSpPr>
          <p:spPr bwMode="auto">
            <a:xfrm>
              <a:off x="9236916"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The service is ready to be deployed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in commercial applications and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can scale with enterprise quality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and performance. </a:t>
              </a:r>
            </a:p>
            <a:p>
              <a:pPr defTabSz="914102" fontAlgn="base">
                <a:lnSpc>
                  <a:spcPct val="90000"/>
                </a:lnSpc>
                <a:spcBef>
                  <a:spcPts val="588"/>
                </a:spcBef>
                <a:spcAft>
                  <a:spcPct val="0"/>
                </a:spcAft>
              </a:pP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The service meets international compliance standards, supports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13 languages and available worldwide, making it highly </a:t>
              </a:r>
              <a:b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accessible around the world</a:t>
              </a:r>
            </a:p>
          </p:txBody>
        </p:sp>
      </p:grpSp>
    </p:spTree>
    <p:extLst>
      <p:ext uri="{BB962C8B-B14F-4D97-AF65-F5344CB8AC3E}">
        <p14:creationId xmlns:p14="http://schemas.microsoft.com/office/powerpoint/2010/main" val="287852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3"/>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4"/>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5"/>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600"/>
                                  </p:stCondLst>
                                  <p:childTnLst>
                                    <p:animMotion origin="layout" path="M 2.25428E-6 0.04607 L 2.25428E-6 2.41943E-6 " pathEditMode="relative" rAng="0" ptsTypes="AA">
                                      <p:cBhvr>
                                        <p:cTn id="24" dur="600" fill="hold"/>
                                        <p:tgtEl>
                                          <p:spTgt spid="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LUIS: Intents &amp; Entities</a:t>
            </a:r>
          </a:p>
        </p:txBody>
      </p:sp>
      <p:sp>
        <p:nvSpPr>
          <p:cNvPr id="3" name="The Intents"/>
          <p:cNvSpPr>
            <a:spLocks noGrp="1"/>
          </p:cNvSpPr>
          <p:nvPr>
            <p:ph idx="4294967295"/>
          </p:nvPr>
        </p:nvSpPr>
        <p:spPr>
          <a:xfrm>
            <a:off x="4228095" y="1410488"/>
            <a:ext cx="5710039" cy="6277552"/>
          </a:xfrm>
        </p:spPr>
        <p:txBody>
          <a:bodyPr/>
          <a:lstStyle/>
          <a:p>
            <a:pPr marL="0" indent="0">
              <a:lnSpc>
                <a:spcPct val="100000"/>
              </a:lnSpc>
              <a:spcBef>
                <a:spcPts val="600"/>
              </a:spcBef>
              <a:buNone/>
            </a:pPr>
            <a:r>
              <a:rPr lang="en-US"/>
              <a:t>Who is _____?</a:t>
            </a:r>
          </a:p>
          <a:p>
            <a:pPr marL="0" indent="0">
              <a:lnSpc>
                <a:spcPct val="100000"/>
              </a:lnSpc>
              <a:spcBef>
                <a:spcPts val="600"/>
              </a:spcBef>
              <a:buNone/>
            </a:pPr>
            <a:endParaRPr lang="en-US"/>
          </a:p>
          <a:p>
            <a:pPr marL="0" indent="0">
              <a:lnSpc>
                <a:spcPct val="100000"/>
              </a:lnSpc>
              <a:spcBef>
                <a:spcPts val="600"/>
              </a:spcBef>
              <a:buNone/>
            </a:pPr>
            <a:r>
              <a:rPr lang="en-US"/>
              <a:t>Where does ____ work?</a:t>
            </a:r>
          </a:p>
          <a:p>
            <a:pPr marL="0" indent="0">
              <a:lnSpc>
                <a:spcPct val="100000"/>
              </a:lnSpc>
              <a:spcBef>
                <a:spcPts val="600"/>
              </a:spcBef>
              <a:buNone/>
            </a:pPr>
            <a:endParaRPr lang="en-US"/>
          </a:p>
          <a:p>
            <a:pPr marL="0" indent="0">
              <a:lnSpc>
                <a:spcPct val="100000"/>
              </a:lnSpc>
              <a:spcBef>
                <a:spcPts val="600"/>
              </a:spcBef>
              <a:buNone/>
            </a:pPr>
            <a:r>
              <a:rPr lang="en-US"/>
              <a:t>What is _____’s phone number?</a:t>
            </a:r>
          </a:p>
          <a:p>
            <a:pPr marL="0" indent="0">
              <a:buNone/>
            </a:pPr>
            <a:endParaRPr lang="en-US"/>
          </a:p>
          <a:p>
            <a:pPr marL="0" indent="0">
              <a:buNone/>
            </a:pPr>
            <a:endParaRPr lang="en-US"/>
          </a:p>
          <a:p>
            <a:pPr marL="0" indent="0">
              <a:buNone/>
            </a:pPr>
            <a:endParaRPr lang="en-US"/>
          </a:p>
        </p:txBody>
      </p:sp>
      <p:pic>
        <p:nvPicPr>
          <p:cNvPr id="4" name="Picture 3"/>
          <p:cNvPicPr>
            <a:picLocks noChangeAspect="1"/>
          </p:cNvPicPr>
          <p:nvPr/>
        </p:nvPicPr>
        <p:blipFill>
          <a:blip r:embed="rId3"/>
          <a:stretch>
            <a:fillRect/>
          </a:stretch>
        </p:blipFill>
        <p:spPr>
          <a:xfrm>
            <a:off x="459397" y="1189494"/>
            <a:ext cx="2989672" cy="5314973"/>
          </a:xfrm>
          <a:prstGeom prst="rect">
            <a:avLst/>
          </a:prstGeom>
        </p:spPr>
      </p:pic>
      <p:sp>
        <p:nvSpPr>
          <p:cNvPr id="5" name="Intent Def"/>
          <p:cNvSpPr/>
          <p:nvPr/>
        </p:nvSpPr>
        <p:spPr>
          <a:xfrm>
            <a:off x="4225580" y="5505537"/>
            <a:ext cx="4131516" cy="454420"/>
          </a:xfrm>
          <a:prstGeom prst="rect">
            <a:avLst/>
          </a:prstGeom>
        </p:spPr>
        <p:txBody>
          <a:bodyPr wrap="none">
            <a:spAutoFit/>
          </a:bodyPr>
          <a:lstStyle/>
          <a:p>
            <a:pPr defTabSz="609498">
              <a:defRPr/>
            </a:pPr>
            <a:r>
              <a:rPr lang="en-US" sz="2353"/>
              <a:t>Examples of </a:t>
            </a:r>
            <a:r>
              <a:rPr lang="en-US" sz="2353" b="1"/>
              <a:t>intent detection</a:t>
            </a:r>
          </a:p>
        </p:txBody>
      </p:sp>
      <p:sp>
        <p:nvSpPr>
          <p:cNvPr id="6" name="The Entitites"/>
          <p:cNvSpPr txBox="1">
            <a:spLocks/>
          </p:cNvSpPr>
          <p:nvPr/>
        </p:nvSpPr>
        <p:spPr>
          <a:xfrm>
            <a:off x="4250571" y="1410488"/>
            <a:ext cx="5709956" cy="5093979"/>
          </a:xfrm>
          <a:prstGeom prst="rect">
            <a:avLst/>
          </a:prstGeom>
        </p:spPr>
        <p:txBody>
          <a:bodyPr vert="horz" lIns="121903" tIns="60952" rIns="121903" bIns="6095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8996">
              <a:lnSpc>
                <a:spcPct val="100000"/>
              </a:lnSpc>
              <a:spcBef>
                <a:spcPts val="600"/>
              </a:spcBef>
              <a:buNone/>
              <a:defRPr/>
            </a:pPr>
            <a:r>
              <a:rPr lang="en-US" sz="3733">
                <a:solidFill>
                  <a:prstClr val="white"/>
                </a:solidFill>
                <a:latin typeface="+mj-lt"/>
              </a:rPr>
              <a:t>            </a:t>
            </a:r>
            <a:r>
              <a:rPr lang="en-US" sz="3920">
                <a:solidFill>
                  <a:schemeClr val="tx2"/>
                </a:solidFill>
                <a:latin typeface="+mj-lt"/>
              </a:rPr>
              <a:t>John</a:t>
            </a:r>
          </a:p>
          <a:p>
            <a:pPr marL="0" indent="0" defTabSz="1218996">
              <a:lnSpc>
                <a:spcPct val="100000"/>
              </a:lnSpc>
              <a:spcBef>
                <a:spcPts val="600"/>
              </a:spcBef>
              <a:buNone/>
              <a:defRPr/>
            </a:pPr>
            <a:endParaRPr lang="en-US" sz="3920">
              <a:solidFill>
                <a:schemeClr val="tx2"/>
              </a:solidFill>
              <a:latin typeface="+mj-lt"/>
            </a:endParaRPr>
          </a:p>
          <a:p>
            <a:pPr marL="0" indent="0" defTabSz="1218996">
              <a:lnSpc>
                <a:spcPct val="100000"/>
              </a:lnSpc>
              <a:spcBef>
                <a:spcPts val="600"/>
              </a:spcBef>
              <a:buNone/>
              <a:defRPr/>
            </a:pPr>
            <a:r>
              <a:rPr lang="en-US" sz="3920">
                <a:solidFill>
                  <a:prstClr val="white"/>
                </a:solidFill>
                <a:latin typeface="+mj-lt"/>
              </a:rPr>
              <a:t>                   </a:t>
            </a:r>
            <a:r>
              <a:rPr lang="en-US" sz="3920">
                <a:solidFill>
                  <a:schemeClr val="tx2"/>
                </a:solidFill>
                <a:latin typeface="+mj-lt"/>
              </a:rPr>
              <a:t>Sue</a:t>
            </a:r>
          </a:p>
          <a:p>
            <a:pPr marL="0" indent="0" defTabSz="1218996">
              <a:lnSpc>
                <a:spcPct val="100000"/>
              </a:lnSpc>
              <a:spcBef>
                <a:spcPts val="600"/>
              </a:spcBef>
              <a:buNone/>
              <a:defRPr/>
            </a:pPr>
            <a:endParaRPr lang="en-US" sz="3920">
              <a:solidFill>
                <a:prstClr val="white"/>
              </a:solidFill>
              <a:latin typeface="+mj-lt"/>
            </a:endParaRPr>
          </a:p>
          <a:p>
            <a:pPr marL="0" indent="0" defTabSz="1218996">
              <a:lnSpc>
                <a:spcPct val="100000"/>
              </a:lnSpc>
              <a:spcBef>
                <a:spcPts val="600"/>
              </a:spcBef>
              <a:buNone/>
              <a:defRPr/>
            </a:pPr>
            <a:r>
              <a:rPr lang="en-US" sz="3920">
                <a:solidFill>
                  <a:prstClr val="white"/>
                </a:solidFill>
                <a:latin typeface="+mj-lt"/>
              </a:rPr>
              <a:t>            </a:t>
            </a:r>
            <a:r>
              <a:rPr lang="en-US" sz="3920">
                <a:solidFill>
                  <a:schemeClr val="tx2"/>
                </a:solidFill>
                <a:latin typeface="+mj-lt"/>
              </a:rPr>
              <a:t>Erika</a:t>
            </a:r>
          </a:p>
          <a:p>
            <a:pPr marL="0" indent="0" defTabSz="1218996">
              <a:lnSpc>
                <a:spcPct val="100000"/>
              </a:lnSpc>
              <a:spcBef>
                <a:spcPts val="600"/>
              </a:spcBef>
              <a:buNone/>
              <a:defRPr/>
            </a:pPr>
            <a:endParaRPr lang="en-US" sz="3733">
              <a:solidFill>
                <a:prstClr val="white"/>
              </a:solidFill>
              <a:latin typeface="+mj-lt"/>
            </a:endParaRPr>
          </a:p>
        </p:txBody>
      </p:sp>
      <p:sp>
        <p:nvSpPr>
          <p:cNvPr id="7" name="Entity Def"/>
          <p:cNvSpPr/>
          <p:nvPr/>
        </p:nvSpPr>
        <p:spPr>
          <a:xfrm>
            <a:off x="4226446" y="5895601"/>
            <a:ext cx="4210768" cy="454420"/>
          </a:xfrm>
          <a:prstGeom prst="rect">
            <a:avLst/>
          </a:prstGeom>
        </p:spPr>
        <p:txBody>
          <a:bodyPr wrap="none">
            <a:spAutoFit/>
          </a:bodyPr>
          <a:lstStyle/>
          <a:p>
            <a:pPr defTabSz="609498">
              <a:defRPr/>
            </a:pPr>
            <a:r>
              <a:rPr lang="en-US" sz="2353"/>
              <a:t>Examples of </a:t>
            </a:r>
            <a:r>
              <a:rPr lang="en-US" sz="2353" b="1"/>
              <a:t>entity extraction</a:t>
            </a:r>
          </a:p>
        </p:txBody>
      </p:sp>
    </p:spTree>
    <p:extLst>
      <p:ext uri="{BB962C8B-B14F-4D97-AF65-F5344CB8AC3E}">
        <p14:creationId xmlns:p14="http://schemas.microsoft.com/office/powerpoint/2010/main" val="204087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LUIS: Quick Start</a:t>
            </a:r>
          </a:p>
        </p:txBody>
      </p:sp>
      <p:sp>
        <p:nvSpPr>
          <p:cNvPr id="6" name="Text Placeholder 5"/>
          <p:cNvSpPr>
            <a:spLocks noGrp="1"/>
          </p:cNvSpPr>
          <p:nvPr>
            <p:ph type="body" sz="quarter" idx="10"/>
          </p:nvPr>
        </p:nvSpPr>
        <p:spPr>
          <a:xfrm>
            <a:off x="269302" y="1187963"/>
            <a:ext cx="5826698" cy="5305031"/>
          </a:xfrm>
        </p:spPr>
        <p:txBody>
          <a:bodyPr/>
          <a:lstStyle/>
          <a:p>
            <a:pPr marL="0" indent="0">
              <a:buNone/>
            </a:pPr>
            <a:r>
              <a:rPr lang="en-US" sz="3137"/>
              <a:t>Kick start your language model construction through modifiable 20 pre-built domains</a:t>
            </a:r>
          </a:p>
          <a:p>
            <a:pPr marL="0" indent="0">
              <a:buNone/>
            </a:pPr>
            <a:r>
              <a:rPr lang="en-US" sz="3137"/>
              <a:t>Adds Intents, Entities, Utterances</a:t>
            </a:r>
          </a:p>
          <a:p>
            <a:pPr marL="0" indent="0">
              <a:lnSpc>
                <a:spcPct val="100000"/>
              </a:lnSpc>
              <a:spcBef>
                <a:spcPts val="847"/>
              </a:spcBef>
              <a:buSzTx/>
              <a:buNone/>
              <a:defRPr/>
            </a:pPr>
            <a:r>
              <a:rPr lang="en-US" sz="3137"/>
              <a:t>Improved number, unit, money and date/times (e.g. </a:t>
            </a:r>
            <a:r>
              <a:rPr lang="en-US" sz="3137" i="1"/>
              <a:t>“From May 1st to May 5th”</a:t>
            </a:r>
            <a:r>
              <a:rPr lang="en-US" sz="3137"/>
              <a:t>)</a:t>
            </a:r>
          </a:p>
          <a:p>
            <a:pPr marL="0" indent="0">
              <a:lnSpc>
                <a:spcPct val="100000"/>
              </a:lnSpc>
              <a:spcBef>
                <a:spcPts val="847"/>
              </a:spcBef>
              <a:buSzTx/>
              <a:buNone/>
              <a:defRPr/>
            </a:pPr>
            <a:r>
              <a:rPr lang="en-US" sz="3137"/>
              <a:t>Supports English, French, Dutch, Spanish, Italian, German, Korean, Portuguese, Japanese, Chinese</a:t>
            </a:r>
          </a:p>
        </p:txBody>
      </p:sp>
      <p:pic>
        <p:nvPicPr>
          <p:cNvPr id="2" name="Picture 1">
            <a:extLst>
              <a:ext uri="{FF2B5EF4-FFF2-40B4-BE49-F238E27FC236}">
                <a16:creationId xmlns:a16="http://schemas.microsoft.com/office/drawing/2014/main" id="{BD05FE40-827F-4286-A25A-B032F3A99F76}"/>
              </a:ext>
            </a:extLst>
          </p:cNvPr>
          <p:cNvPicPr>
            <a:picLocks noChangeAspect="1"/>
          </p:cNvPicPr>
          <p:nvPr/>
        </p:nvPicPr>
        <p:blipFill rotWithShape="1">
          <a:blip r:embed="rId3"/>
          <a:srcRect b="21179"/>
          <a:stretch/>
        </p:blipFill>
        <p:spPr>
          <a:xfrm>
            <a:off x="6263235" y="1137285"/>
            <a:ext cx="5494608" cy="3050786"/>
          </a:xfrm>
          <a:prstGeom prst="rect">
            <a:avLst/>
          </a:prstGeom>
        </p:spPr>
      </p:pic>
      <p:grpSp>
        <p:nvGrpSpPr>
          <p:cNvPr id="5" name="Group 4"/>
          <p:cNvGrpSpPr/>
          <p:nvPr/>
        </p:nvGrpSpPr>
        <p:grpSpPr>
          <a:xfrm>
            <a:off x="6263235" y="4314345"/>
            <a:ext cx="5494608" cy="2178649"/>
            <a:chOff x="6597166" y="4400360"/>
            <a:chExt cx="5188105" cy="2222335"/>
          </a:xfrm>
        </p:grpSpPr>
        <p:sp>
          <p:nvSpPr>
            <p:cNvPr id="8" name="Freeform 7"/>
            <p:cNvSpPr/>
            <p:nvPr/>
          </p:nvSpPr>
          <p:spPr>
            <a:xfrm>
              <a:off x="6597166" y="4400360"/>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Age</a:t>
              </a:r>
            </a:p>
          </p:txBody>
        </p:sp>
        <p:sp>
          <p:nvSpPr>
            <p:cNvPr id="9" name="Freeform 8"/>
            <p:cNvSpPr/>
            <p:nvPr/>
          </p:nvSpPr>
          <p:spPr>
            <a:xfrm>
              <a:off x="8353970" y="4400360"/>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Dimension</a:t>
              </a:r>
            </a:p>
          </p:txBody>
        </p:sp>
        <p:sp>
          <p:nvSpPr>
            <p:cNvPr id="10" name="Freeform 9"/>
            <p:cNvSpPr/>
            <p:nvPr/>
          </p:nvSpPr>
          <p:spPr>
            <a:xfrm>
              <a:off x="10110775" y="4400360"/>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Email</a:t>
              </a:r>
            </a:p>
          </p:txBody>
        </p:sp>
        <p:sp>
          <p:nvSpPr>
            <p:cNvPr id="11" name="Freeform 10"/>
            <p:cNvSpPr/>
            <p:nvPr/>
          </p:nvSpPr>
          <p:spPr>
            <a:xfrm>
              <a:off x="6597166" y="4976521"/>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Encyclopedia</a:t>
              </a:r>
            </a:p>
          </p:txBody>
        </p:sp>
        <p:sp>
          <p:nvSpPr>
            <p:cNvPr id="12" name="Freeform 11"/>
            <p:cNvSpPr/>
            <p:nvPr/>
          </p:nvSpPr>
          <p:spPr>
            <a:xfrm>
              <a:off x="8353970" y="4976521"/>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Geography</a:t>
              </a:r>
            </a:p>
          </p:txBody>
        </p:sp>
        <p:sp>
          <p:nvSpPr>
            <p:cNvPr id="13" name="Freeform 12"/>
            <p:cNvSpPr/>
            <p:nvPr/>
          </p:nvSpPr>
          <p:spPr>
            <a:xfrm>
              <a:off x="10110775" y="4976521"/>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Money</a:t>
              </a:r>
            </a:p>
          </p:txBody>
        </p:sp>
        <p:sp>
          <p:nvSpPr>
            <p:cNvPr id="14" name="Freeform 13"/>
            <p:cNvSpPr/>
            <p:nvPr/>
          </p:nvSpPr>
          <p:spPr>
            <a:xfrm>
              <a:off x="6597166" y="5552682"/>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Number</a:t>
              </a:r>
            </a:p>
          </p:txBody>
        </p:sp>
        <p:sp>
          <p:nvSpPr>
            <p:cNvPr id="15" name="Freeform 14"/>
            <p:cNvSpPr/>
            <p:nvPr/>
          </p:nvSpPr>
          <p:spPr>
            <a:xfrm>
              <a:off x="8353970" y="5552682"/>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Ordinal</a:t>
              </a:r>
            </a:p>
          </p:txBody>
        </p:sp>
        <p:sp>
          <p:nvSpPr>
            <p:cNvPr id="16" name="Freeform 15"/>
            <p:cNvSpPr/>
            <p:nvPr/>
          </p:nvSpPr>
          <p:spPr>
            <a:xfrm>
              <a:off x="10110775" y="5552682"/>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Percentage</a:t>
              </a:r>
            </a:p>
          </p:txBody>
        </p:sp>
        <p:sp>
          <p:nvSpPr>
            <p:cNvPr id="18" name="Freeform 17"/>
            <p:cNvSpPr/>
            <p:nvPr/>
          </p:nvSpPr>
          <p:spPr>
            <a:xfrm>
              <a:off x="6597166" y="6128843"/>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err="1"/>
                <a:t>Phonenumber</a:t>
              </a:r>
              <a:r>
                <a:rPr lang="en-US" sz="1470"/>
                <a:t> (US)</a:t>
              </a:r>
            </a:p>
          </p:txBody>
        </p:sp>
        <p:sp>
          <p:nvSpPr>
            <p:cNvPr id="19" name="Freeform 18"/>
            <p:cNvSpPr/>
            <p:nvPr/>
          </p:nvSpPr>
          <p:spPr>
            <a:xfrm>
              <a:off x="8353970" y="6128843"/>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a:t>Temperature</a:t>
              </a:r>
            </a:p>
          </p:txBody>
        </p:sp>
        <p:sp>
          <p:nvSpPr>
            <p:cNvPr id="20" name="Freeform 19"/>
            <p:cNvSpPr/>
            <p:nvPr/>
          </p:nvSpPr>
          <p:spPr>
            <a:xfrm>
              <a:off x="10110775" y="6128843"/>
              <a:ext cx="1674496" cy="493852"/>
            </a:xfrm>
            <a:custGeom>
              <a:avLst/>
              <a:gdLst>
                <a:gd name="connsiteX0" fmla="*/ 0 w 1674496"/>
                <a:gd name="connsiteY0" fmla="*/ 0 h 493852"/>
                <a:gd name="connsiteX1" fmla="*/ 1674496 w 1674496"/>
                <a:gd name="connsiteY1" fmla="*/ 0 h 493852"/>
                <a:gd name="connsiteX2" fmla="*/ 1674496 w 1674496"/>
                <a:gd name="connsiteY2" fmla="*/ 493852 h 493852"/>
                <a:gd name="connsiteX3" fmla="*/ 0 w 1674496"/>
                <a:gd name="connsiteY3" fmla="*/ 493852 h 493852"/>
                <a:gd name="connsiteX4" fmla="*/ 0 w 1674496"/>
                <a:gd name="connsiteY4" fmla="*/ 0 h 493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496" h="493852">
                  <a:moveTo>
                    <a:pt x="0" y="0"/>
                  </a:moveTo>
                  <a:lnTo>
                    <a:pt x="1674496" y="0"/>
                  </a:lnTo>
                  <a:lnTo>
                    <a:pt x="1674496" y="493852"/>
                  </a:lnTo>
                  <a:lnTo>
                    <a:pt x="0" y="49385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027" tIns="56027" rIns="56027" bIns="56027" numCol="1" spcCol="1270" anchor="ctr" anchorCtr="0">
              <a:noAutofit/>
            </a:bodyPr>
            <a:lstStyle/>
            <a:p>
              <a:pPr algn="ctr" defTabSz="653615">
                <a:lnSpc>
                  <a:spcPct val="90000"/>
                </a:lnSpc>
                <a:spcBef>
                  <a:spcPct val="0"/>
                </a:spcBef>
                <a:spcAft>
                  <a:spcPct val="35000"/>
                </a:spcAft>
              </a:pPr>
              <a:r>
                <a:rPr lang="en-US" sz="1470" err="1"/>
                <a:t>Url</a:t>
              </a:r>
              <a:endParaRPr lang="en-US" sz="1470"/>
            </a:p>
          </p:txBody>
        </p:sp>
      </p:grpSp>
    </p:spTree>
    <p:extLst>
      <p:ext uri="{BB962C8B-B14F-4D97-AF65-F5344CB8AC3E}">
        <p14:creationId xmlns:p14="http://schemas.microsoft.com/office/powerpoint/2010/main" val="175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8B506E-848A-4D6D-8CD6-BF03F7EC5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193821" cy="6858000"/>
          </a:xfrm>
          <a:prstGeom prst="rect">
            <a:avLst/>
          </a:prstGeom>
        </p:spPr>
      </p:pic>
      <p:pic>
        <p:nvPicPr>
          <p:cNvPr id="6" name="Picture 5">
            <a:extLst>
              <a:ext uri="{FF2B5EF4-FFF2-40B4-BE49-F238E27FC236}">
                <a16:creationId xmlns:a16="http://schemas.microsoft.com/office/drawing/2014/main" id="{B4044B31-D93A-44D5-96AE-D99023679DF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558288" y="215992"/>
            <a:ext cx="2438400" cy="451821"/>
          </a:xfrm>
          <a:prstGeom prst="rect">
            <a:avLst/>
          </a:prstGeom>
        </p:spPr>
      </p:pic>
    </p:spTree>
    <p:extLst>
      <p:ext uri="{BB962C8B-B14F-4D97-AF65-F5344CB8AC3E}">
        <p14:creationId xmlns:p14="http://schemas.microsoft.com/office/powerpoint/2010/main" val="2454019805"/>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
            <a:extLst>
              <a:ext uri="{FF2B5EF4-FFF2-40B4-BE49-F238E27FC236}">
                <a16:creationId xmlns:a16="http://schemas.microsoft.com/office/drawing/2014/main" id="{5E878311-02B9-4F8C-A3B0-0BBFEA051E26}"/>
              </a:ext>
            </a:extLst>
          </p:cNvPr>
          <p:cNvSpPr>
            <a:spLocks noGrp="1"/>
          </p:cNvSpPr>
          <p:nvPr>
            <p:ph type="title"/>
          </p:nvPr>
        </p:nvSpPr>
        <p:spPr/>
        <p:txBody>
          <a:bodyPr/>
          <a:lstStyle/>
          <a:p>
            <a:pPr algn="ctr"/>
            <a:r>
              <a:rPr lang="en-US"/>
              <a:t>Speech</a:t>
            </a:r>
          </a:p>
        </p:txBody>
      </p:sp>
      <p:cxnSp>
        <p:nvCxnSpPr>
          <p:cNvPr id="28" name="Straight Connector 27">
            <a:extLst>
              <a:ext uri="{FF2B5EF4-FFF2-40B4-BE49-F238E27FC236}">
                <a16:creationId xmlns:a16="http://schemas.microsoft.com/office/drawing/2014/main" id="{7C535CE2-B492-4643-AC45-B0F8F57C5D05}"/>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0" name="Title 7">
            <a:extLst>
              <a:ext uri="{FF2B5EF4-FFF2-40B4-BE49-F238E27FC236}">
                <a16:creationId xmlns:a16="http://schemas.microsoft.com/office/drawing/2014/main" id="{F2B722A0-1ED0-41D7-942F-4AB90F643F60}"/>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Deep Integration</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Across the Bot Framework</a:t>
            </a:r>
          </a:p>
        </p:txBody>
      </p:sp>
      <p:grpSp>
        <p:nvGrpSpPr>
          <p:cNvPr id="11" name="Group 10">
            <a:extLst>
              <a:ext uri="{FF2B5EF4-FFF2-40B4-BE49-F238E27FC236}">
                <a16:creationId xmlns:a16="http://schemas.microsoft.com/office/drawing/2014/main" id="{6253AF37-9612-4710-B39C-911F60ECA061}"/>
              </a:ext>
            </a:extLst>
          </p:cNvPr>
          <p:cNvGrpSpPr/>
          <p:nvPr/>
        </p:nvGrpSpPr>
        <p:grpSpPr>
          <a:xfrm>
            <a:off x="860719" y="2749780"/>
            <a:ext cx="3210702" cy="3298716"/>
            <a:chOff x="877977" y="2804422"/>
            <a:chExt cx="3275083" cy="3364862"/>
          </a:xfrm>
        </p:grpSpPr>
        <p:sp>
          <p:nvSpPr>
            <p:cNvPr id="33" name="Rectangle 32">
              <a:extLst>
                <a:ext uri="{FF2B5EF4-FFF2-40B4-BE49-F238E27FC236}">
                  <a16:creationId xmlns:a16="http://schemas.microsoft.com/office/drawing/2014/main" id="{E8DF9F5E-3E36-468F-A7DD-94D7E96DCBED}"/>
                </a:ext>
              </a:extLst>
            </p:cNvPr>
            <p:cNvSpPr/>
            <p:nvPr/>
          </p:nvSpPr>
          <p:spPr bwMode="auto">
            <a:xfrm>
              <a:off x="980679" y="2882345"/>
              <a:ext cx="3077361" cy="3209803"/>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B70BEAA9-9579-40D3-910A-8E283F63646C}"/>
                </a:ext>
              </a:extLst>
            </p:cNvPr>
            <p:cNvSpPr/>
            <p:nvPr/>
          </p:nvSpPr>
          <p:spPr bwMode="auto">
            <a:xfrm>
              <a:off x="877977" y="2804422"/>
              <a:ext cx="3275083" cy="3364862"/>
            </a:xfrm>
            <a:prstGeom prst="rect">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07B1BD23-4373-4DF2-8E20-DCAB59D8FBE6}"/>
                </a:ext>
              </a:extLst>
            </p:cNvPr>
            <p:cNvSpPr/>
            <p:nvPr/>
          </p:nvSpPr>
          <p:spPr>
            <a:xfrm>
              <a:off x="995716" y="4021850"/>
              <a:ext cx="3052342"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mn-ea"/>
                  <a:cs typeface="+mn-cs"/>
                </a:rPr>
                <a:t>DirectLine</a:t>
              </a: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 support</a:t>
              </a:r>
            </a:p>
          </p:txBody>
        </p:sp>
        <p:sp>
          <p:nvSpPr>
            <p:cNvPr id="41" name="Rectangle 40">
              <a:extLst>
                <a:ext uri="{FF2B5EF4-FFF2-40B4-BE49-F238E27FC236}">
                  <a16:creationId xmlns:a16="http://schemas.microsoft.com/office/drawing/2014/main" id="{347CF00F-D0F8-413B-9C37-B67A7D1A3D0A}"/>
                </a:ext>
              </a:extLst>
            </p:cNvPr>
            <p:cNvSpPr/>
            <p:nvPr/>
          </p:nvSpPr>
          <p:spPr>
            <a:xfrm>
              <a:off x="980681" y="4703288"/>
              <a:ext cx="3052342"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mn-ea"/>
                  <a:cs typeface="+mn-cs"/>
                </a:rPr>
                <a:t>WebChat</a:t>
              </a: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 control</a:t>
              </a:r>
            </a:p>
          </p:txBody>
        </p:sp>
        <p:sp>
          <p:nvSpPr>
            <p:cNvPr id="42" name="Rectangle 41">
              <a:extLst>
                <a:ext uri="{FF2B5EF4-FFF2-40B4-BE49-F238E27FC236}">
                  <a16:creationId xmlns:a16="http://schemas.microsoft.com/office/drawing/2014/main" id="{AC481A0C-DC11-4873-AE3F-3D4539DA5361}"/>
                </a:ext>
              </a:extLst>
            </p:cNvPr>
            <p:cNvSpPr/>
            <p:nvPr/>
          </p:nvSpPr>
          <p:spPr>
            <a:xfrm>
              <a:off x="980679" y="5384728"/>
              <a:ext cx="3077361"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Cortana</a:t>
              </a:r>
            </a:p>
          </p:txBody>
        </p:sp>
        <p:cxnSp>
          <p:nvCxnSpPr>
            <p:cNvPr id="43" name="Straight Connector 42">
              <a:extLst>
                <a:ext uri="{FF2B5EF4-FFF2-40B4-BE49-F238E27FC236}">
                  <a16:creationId xmlns:a16="http://schemas.microsoft.com/office/drawing/2014/main" id="{C913DF7C-F045-4A4C-940E-322F81813247}"/>
                </a:ext>
              </a:extLst>
            </p:cNvPr>
            <p:cNvCxnSpPr>
              <a:cxnSpLocks/>
            </p:cNvCxnSpPr>
            <p:nvPr/>
          </p:nvCxnSpPr>
          <p:spPr>
            <a:xfrm>
              <a:off x="1259195" y="4651246"/>
              <a:ext cx="25638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4" name="Straight Connector 43">
              <a:extLst>
                <a:ext uri="{FF2B5EF4-FFF2-40B4-BE49-F238E27FC236}">
                  <a16:creationId xmlns:a16="http://schemas.microsoft.com/office/drawing/2014/main" id="{4A47E147-8244-48D6-8E1E-1C640659C2C3}"/>
                </a:ext>
              </a:extLst>
            </p:cNvPr>
            <p:cNvCxnSpPr>
              <a:cxnSpLocks/>
            </p:cNvCxnSpPr>
            <p:nvPr/>
          </p:nvCxnSpPr>
          <p:spPr>
            <a:xfrm>
              <a:off x="1259195" y="5332684"/>
              <a:ext cx="25638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0" name="Rectangle 79">
              <a:extLst>
                <a:ext uri="{FF2B5EF4-FFF2-40B4-BE49-F238E27FC236}">
                  <a16:creationId xmlns:a16="http://schemas.microsoft.com/office/drawing/2014/main" id="{9CD072ED-F3C7-4594-BB7C-36E62FAA1A38}"/>
                </a:ext>
              </a:extLst>
            </p:cNvPr>
            <p:cNvSpPr/>
            <p:nvPr/>
          </p:nvSpPr>
          <p:spPr>
            <a:xfrm>
              <a:off x="995716" y="2938367"/>
              <a:ext cx="3052342" cy="1134550"/>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light"/>
                  <a:ea typeface="+mn-ea"/>
                  <a:cs typeface="+mn-cs"/>
                </a:rPr>
                <a:t>SPEECH IN PROTOCOLS</a:t>
              </a:r>
            </a:p>
          </p:txBody>
        </p:sp>
      </p:grpSp>
      <p:grpSp>
        <p:nvGrpSpPr>
          <p:cNvPr id="13" name="Group 12">
            <a:extLst>
              <a:ext uri="{FF2B5EF4-FFF2-40B4-BE49-F238E27FC236}">
                <a16:creationId xmlns:a16="http://schemas.microsoft.com/office/drawing/2014/main" id="{FA2A5FDD-CBC7-4B8B-96AF-65B4B2117C23}"/>
              </a:ext>
            </a:extLst>
          </p:cNvPr>
          <p:cNvGrpSpPr/>
          <p:nvPr/>
        </p:nvGrpSpPr>
        <p:grpSpPr>
          <a:xfrm>
            <a:off x="4632328" y="2749780"/>
            <a:ext cx="3064380" cy="3298716"/>
            <a:chOff x="4725215" y="2804422"/>
            <a:chExt cx="3125827" cy="3364862"/>
          </a:xfrm>
        </p:grpSpPr>
        <p:sp>
          <p:nvSpPr>
            <p:cNvPr id="32" name="Rectangle 31">
              <a:extLst>
                <a:ext uri="{FF2B5EF4-FFF2-40B4-BE49-F238E27FC236}">
                  <a16:creationId xmlns:a16="http://schemas.microsoft.com/office/drawing/2014/main" id="{5C76918B-9D4E-499D-A815-B0810A532E93}"/>
                </a:ext>
              </a:extLst>
            </p:cNvPr>
            <p:cNvSpPr/>
            <p:nvPr/>
          </p:nvSpPr>
          <p:spPr bwMode="auto">
            <a:xfrm>
              <a:off x="4816114" y="2882345"/>
              <a:ext cx="2943636" cy="3209803"/>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7974D16C-BC8A-4BBB-B43A-98F1E55CBDB9}"/>
                </a:ext>
              </a:extLst>
            </p:cNvPr>
            <p:cNvSpPr/>
            <p:nvPr/>
          </p:nvSpPr>
          <p:spPr bwMode="auto">
            <a:xfrm>
              <a:off x="4725215" y="2804422"/>
              <a:ext cx="3125827" cy="3364862"/>
            </a:xfrm>
            <a:prstGeom prst="rect">
              <a:avLst/>
            </a:prstGeom>
            <a:noFill/>
            <a:ln w="95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7F56F47E-8A93-4CB0-909F-435B3DBD4D23}"/>
                </a:ext>
              </a:extLst>
            </p:cNvPr>
            <p:cNvSpPr/>
            <p:nvPr/>
          </p:nvSpPr>
          <p:spPr>
            <a:xfrm>
              <a:off x="4836131" y="4021850"/>
              <a:ext cx="2943636"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SSML</a:t>
              </a:r>
            </a:p>
          </p:txBody>
        </p:sp>
        <p:sp>
          <p:nvSpPr>
            <p:cNvPr id="46" name="Rectangle 45">
              <a:extLst>
                <a:ext uri="{FF2B5EF4-FFF2-40B4-BE49-F238E27FC236}">
                  <a16:creationId xmlns:a16="http://schemas.microsoft.com/office/drawing/2014/main" id="{01DDA3E9-BC2F-487C-A0CA-B64998187645}"/>
                </a:ext>
              </a:extLst>
            </p:cNvPr>
            <p:cNvSpPr/>
            <p:nvPr/>
          </p:nvSpPr>
          <p:spPr>
            <a:xfrm>
              <a:off x="4797201" y="4703288"/>
              <a:ext cx="2943635"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Speech friendly prompts</a:t>
              </a:r>
            </a:p>
          </p:txBody>
        </p:sp>
        <p:sp>
          <p:nvSpPr>
            <p:cNvPr id="47" name="Rectangle 46">
              <a:extLst>
                <a:ext uri="{FF2B5EF4-FFF2-40B4-BE49-F238E27FC236}">
                  <a16:creationId xmlns:a16="http://schemas.microsoft.com/office/drawing/2014/main" id="{025E130F-46AC-4FCE-8180-027C594C3494}"/>
                </a:ext>
              </a:extLst>
            </p:cNvPr>
            <p:cNvSpPr/>
            <p:nvPr/>
          </p:nvSpPr>
          <p:spPr>
            <a:xfrm>
              <a:off x="4827524" y="5384728"/>
              <a:ext cx="2943636"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Conversation management</a:t>
              </a:r>
            </a:p>
          </p:txBody>
        </p:sp>
        <p:cxnSp>
          <p:nvCxnSpPr>
            <p:cNvPr id="48" name="Straight Connector 47">
              <a:extLst>
                <a:ext uri="{FF2B5EF4-FFF2-40B4-BE49-F238E27FC236}">
                  <a16:creationId xmlns:a16="http://schemas.microsoft.com/office/drawing/2014/main" id="{5A1ECF1E-78A4-4AA9-ADF8-AA4B300EE526}"/>
                </a:ext>
              </a:extLst>
            </p:cNvPr>
            <p:cNvCxnSpPr>
              <a:cxnSpLocks/>
            </p:cNvCxnSpPr>
            <p:nvPr/>
          </p:nvCxnSpPr>
          <p:spPr>
            <a:xfrm>
              <a:off x="4956619" y="4651246"/>
              <a:ext cx="25638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a:extLst>
                <a:ext uri="{FF2B5EF4-FFF2-40B4-BE49-F238E27FC236}">
                  <a16:creationId xmlns:a16="http://schemas.microsoft.com/office/drawing/2014/main" id="{2213EF23-00CE-409D-8EDF-664DC8654CFE}"/>
                </a:ext>
              </a:extLst>
            </p:cNvPr>
            <p:cNvCxnSpPr>
              <a:cxnSpLocks/>
            </p:cNvCxnSpPr>
            <p:nvPr/>
          </p:nvCxnSpPr>
          <p:spPr>
            <a:xfrm>
              <a:off x="5010976" y="5332684"/>
              <a:ext cx="25638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1" name="Rectangle 80">
              <a:extLst>
                <a:ext uri="{FF2B5EF4-FFF2-40B4-BE49-F238E27FC236}">
                  <a16:creationId xmlns:a16="http://schemas.microsoft.com/office/drawing/2014/main" id="{4CDC04B7-1E4C-47E9-9CD3-79A251478B8D}"/>
                </a:ext>
              </a:extLst>
            </p:cNvPr>
            <p:cNvSpPr/>
            <p:nvPr/>
          </p:nvSpPr>
          <p:spPr>
            <a:xfrm>
              <a:off x="4813300" y="2938367"/>
              <a:ext cx="2933700" cy="1134550"/>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B4009E"/>
                      </a:gs>
                      <a:gs pos="100000">
                        <a:srgbClr val="B4009E"/>
                      </a:gs>
                    </a:gsLst>
                    <a:lin ang="5400000" scaled="0"/>
                  </a:gradFill>
                  <a:effectLst/>
                  <a:uLnTx/>
                  <a:uFillTx/>
                  <a:latin typeface="Segoe UI Semilight"/>
                  <a:ea typeface="+mn-ea"/>
                  <a:cs typeface="+mn-cs"/>
                </a:rPr>
                <a:t>SPEECH </a:t>
              </a:r>
              <a:br>
                <a:rPr kumimoji="0" lang="en-US" sz="2353" b="0" i="0" u="none" strike="noStrike" kern="1200" cap="none" spc="0" normalizeH="0" baseline="0" noProof="0">
                  <a:ln>
                    <a:noFill/>
                  </a:ln>
                  <a:gradFill>
                    <a:gsLst>
                      <a:gs pos="1250">
                        <a:srgbClr val="B4009E"/>
                      </a:gs>
                      <a:gs pos="100000">
                        <a:srgbClr val="B4009E"/>
                      </a:gs>
                    </a:gsLst>
                    <a:lin ang="5400000" scaled="0"/>
                  </a:gradFill>
                  <a:effectLst/>
                  <a:uLnTx/>
                  <a:uFillTx/>
                  <a:latin typeface="Segoe UI Semilight"/>
                  <a:ea typeface="+mn-ea"/>
                  <a:cs typeface="+mn-cs"/>
                </a:rPr>
              </a:br>
              <a:r>
                <a:rPr kumimoji="0" lang="en-US" sz="2353" b="0" i="0" u="none" strike="noStrike" kern="1200" cap="none" spc="0" normalizeH="0" baseline="0" noProof="0">
                  <a:ln>
                    <a:noFill/>
                  </a:ln>
                  <a:gradFill>
                    <a:gsLst>
                      <a:gs pos="1250">
                        <a:srgbClr val="B4009E"/>
                      </a:gs>
                      <a:gs pos="100000">
                        <a:srgbClr val="B4009E"/>
                      </a:gs>
                    </a:gsLst>
                    <a:lin ang="5400000" scaled="0"/>
                  </a:gradFill>
                  <a:effectLst/>
                  <a:uLnTx/>
                  <a:uFillTx/>
                  <a:latin typeface="Segoe UI Semilight"/>
                  <a:ea typeface="+mn-ea"/>
                  <a:cs typeface="+mn-cs"/>
                </a:rPr>
                <a:t>IN SDKS</a:t>
              </a:r>
            </a:p>
          </p:txBody>
        </p:sp>
      </p:grpSp>
      <p:grpSp>
        <p:nvGrpSpPr>
          <p:cNvPr id="24" name="Group 23">
            <a:extLst>
              <a:ext uri="{FF2B5EF4-FFF2-40B4-BE49-F238E27FC236}">
                <a16:creationId xmlns:a16="http://schemas.microsoft.com/office/drawing/2014/main" id="{80CEEE92-E841-4F67-9063-6D9C1B03678B}"/>
              </a:ext>
            </a:extLst>
          </p:cNvPr>
          <p:cNvGrpSpPr/>
          <p:nvPr/>
        </p:nvGrpSpPr>
        <p:grpSpPr>
          <a:xfrm>
            <a:off x="8191967" y="2749780"/>
            <a:ext cx="3139315" cy="3298716"/>
            <a:chOff x="8356232" y="2804422"/>
            <a:chExt cx="3202265" cy="3364862"/>
          </a:xfrm>
        </p:grpSpPr>
        <p:sp>
          <p:nvSpPr>
            <p:cNvPr id="31" name="Rectangle 30">
              <a:extLst>
                <a:ext uri="{FF2B5EF4-FFF2-40B4-BE49-F238E27FC236}">
                  <a16:creationId xmlns:a16="http://schemas.microsoft.com/office/drawing/2014/main" id="{D6B66A71-C01A-47CE-A5EB-C44F44269618}"/>
                </a:ext>
              </a:extLst>
            </p:cNvPr>
            <p:cNvSpPr/>
            <p:nvPr/>
          </p:nvSpPr>
          <p:spPr bwMode="auto">
            <a:xfrm>
              <a:off x="8454384" y="2882346"/>
              <a:ext cx="3006658" cy="320980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94E67B36-7411-466C-BAA5-32254706975F}"/>
                </a:ext>
              </a:extLst>
            </p:cNvPr>
            <p:cNvSpPr/>
            <p:nvPr/>
          </p:nvSpPr>
          <p:spPr bwMode="auto">
            <a:xfrm>
              <a:off x="8356232" y="2804422"/>
              <a:ext cx="3202265" cy="3364862"/>
            </a:xfrm>
            <a:prstGeom prst="rect">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473E6B5D-5920-453A-9641-40606C2985C1}"/>
                </a:ext>
              </a:extLst>
            </p:cNvPr>
            <p:cNvSpPr/>
            <p:nvPr/>
          </p:nvSpPr>
          <p:spPr>
            <a:xfrm>
              <a:off x="8485895" y="4021850"/>
              <a:ext cx="2943636"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Modeled conversations</a:t>
              </a:r>
            </a:p>
          </p:txBody>
        </p:sp>
        <p:sp>
          <p:nvSpPr>
            <p:cNvPr id="51" name="Rectangle 50">
              <a:extLst>
                <a:ext uri="{FF2B5EF4-FFF2-40B4-BE49-F238E27FC236}">
                  <a16:creationId xmlns:a16="http://schemas.microsoft.com/office/drawing/2014/main" id="{4E87AF1D-A532-43D5-B457-D76920A16F1D}"/>
                </a:ext>
              </a:extLst>
            </p:cNvPr>
            <p:cNvSpPr/>
            <p:nvPr/>
          </p:nvSpPr>
          <p:spPr>
            <a:xfrm>
              <a:off x="8485896" y="5117331"/>
              <a:ext cx="2943635" cy="57735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Common model (Cortana, Bing speech, custom speech recognition)</a:t>
              </a:r>
            </a:p>
          </p:txBody>
        </p:sp>
        <p:cxnSp>
          <p:nvCxnSpPr>
            <p:cNvPr id="54" name="Straight Connector 53">
              <a:extLst>
                <a:ext uri="{FF2B5EF4-FFF2-40B4-BE49-F238E27FC236}">
                  <a16:creationId xmlns:a16="http://schemas.microsoft.com/office/drawing/2014/main" id="{C6CD5860-83E6-4100-AA23-63F9572527AD}"/>
                </a:ext>
              </a:extLst>
            </p:cNvPr>
            <p:cNvCxnSpPr>
              <a:cxnSpLocks/>
            </p:cNvCxnSpPr>
            <p:nvPr/>
          </p:nvCxnSpPr>
          <p:spPr>
            <a:xfrm>
              <a:off x="8724093" y="4754129"/>
              <a:ext cx="25638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2" name="Rectangle 81">
              <a:extLst>
                <a:ext uri="{FF2B5EF4-FFF2-40B4-BE49-F238E27FC236}">
                  <a16:creationId xmlns:a16="http://schemas.microsoft.com/office/drawing/2014/main" id="{B344ABF4-3879-4AC3-BA29-154B195BFD08}"/>
                </a:ext>
              </a:extLst>
            </p:cNvPr>
            <p:cNvSpPr/>
            <p:nvPr/>
          </p:nvSpPr>
          <p:spPr>
            <a:xfrm>
              <a:off x="8454384" y="2938367"/>
              <a:ext cx="2988316" cy="1134550"/>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SPEECH </a:t>
              </a:r>
              <a:b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b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IN LUIS</a:t>
              </a:r>
            </a:p>
          </p:txBody>
        </p:sp>
      </p:grpSp>
    </p:spTree>
    <p:extLst>
      <p:ext uri="{BB962C8B-B14F-4D97-AF65-F5344CB8AC3E}">
        <p14:creationId xmlns:p14="http://schemas.microsoft.com/office/powerpoint/2010/main" val="2804026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par>
                                <p:cTn id="8" presetID="42" presetClass="path" presetSubtype="0" decel="100000" fill="hold" grpId="1" nodeType="withEffect">
                                  <p:stCondLst>
                                    <p:cond delay="0"/>
                                  </p:stCondLst>
                                  <p:childTnLst>
                                    <p:animMotion origin="layout" path="M -2.91805E-6 1.35724E-6 L -2.91805E-6 -0.05198 " pathEditMode="relative" rAng="0" ptsTypes="AA">
                                      <p:cBhvr>
                                        <p:cTn id="9" dur="750" spd="-100000" fill="hold"/>
                                        <p:tgtEl>
                                          <p:spTgt spid="30"/>
                                        </p:tgtEl>
                                        <p:attrNameLst>
                                          <p:attrName>ppt_x</p:attrName>
                                          <p:attrName>ppt_y</p:attrName>
                                        </p:attrNameLst>
                                      </p:cBhvr>
                                      <p:rCtr x="0" y="-2610"/>
                                    </p:animMotion>
                                  </p:childTnLst>
                                </p:cTn>
                              </p:par>
                            </p:childTnLst>
                          </p:cTn>
                        </p:par>
                        <p:par>
                          <p:cTn id="10" fill="hold">
                            <p:stCondLst>
                              <p:cond delay="750"/>
                            </p:stCondLst>
                            <p:childTnLst>
                              <p:par>
                                <p:cTn id="11" presetID="10" presetClass="entr" presetSubtype="0" fill="hold" nodeType="afterEffect">
                                  <p:stCondLst>
                                    <p:cond delay="25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par>
                                <p:cTn id="14" presetID="42" presetClass="path" presetSubtype="0" decel="100000" fill="hold" nodeType="withEffect">
                                  <p:stCondLst>
                                    <p:cond delay="0"/>
                                  </p:stCondLst>
                                  <p:childTnLst>
                                    <p:animMotion origin="layout" path="M 3.44907E-6 -1.82932E-6 L 3.44907E-6 0.11825 " pathEditMode="relative" rAng="0" ptsTypes="AA">
                                      <p:cBhvr>
                                        <p:cTn id="15" dur="750" spd="-100000" fill="hold"/>
                                        <p:tgtEl>
                                          <p:spTgt spid="11"/>
                                        </p:tgtEl>
                                        <p:attrNameLst>
                                          <p:attrName>ppt_x</p:attrName>
                                          <p:attrName>ppt_y</p:attrName>
                                        </p:attrNameLst>
                                      </p:cBhvr>
                                      <p:rCtr x="0" y="5901"/>
                                    </p:animMotion>
                                  </p:childTnLst>
                                </p:cTn>
                              </p:par>
                              <p:par>
                                <p:cTn id="16" presetID="10" presetClass="entr" presetSubtype="0" fill="hold" nodeType="with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42" presetClass="path" presetSubtype="0" decel="100000" fill="hold" nodeType="withEffect">
                                  <p:stCondLst>
                                    <p:cond delay="250"/>
                                  </p:stCondLst>
                                  <p:childTnLst>
                                    <p:animMotion origin="layout" path="M 3.44907E-6 -1.82932E-6 L 3.44907E-6 0.11825 " pathEditMode="relative" rAng="0" ptsTypes="AA">
                                      <p:cBhvr>
                                        <p:cTn id="20" dur="750" spd="-100000" fill="hold"/>
                                        <p:tgtEl>
                                          <p:spTgt spid="13"/>
                                        </p:tgtEl>
                                        <p:attrNameLst>
                                          <p:attrName>ppt_x</p:attrName>
                                          <p:attrName>ppt_y</p:attrName>
                                        </p:attrNameLst>
                                      </p:cBhvr>
                                      <p:rCtr x="0" y="5901"/>
                                    </p:animMotion>
                                  </p:childTnLst>
                                </p:cTn>
                              </p:par>
                              <p:par>
                                <p:cTn id="21" presetID="10" presetClass="entr" presetSubtype="0" fill="hold" nodeType="withEffect">
                                  <p:stCondLst>
                                    <p:cond delay="75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par>
                                <p:cTn id="24" presetID="42" presetClass="path" presetSubtype="0" decel="100000" fill="hold" nodeType="withEffect">
                                  <p:stCondLst>
                                    <p:cond delay="500"/>
                                  </p:stCondLst>
                                  <p:childTnLst>
                                    <p:animMotion origin="layout" path="M 3.44907E-6 -1.82932E-6 L 3.44907E-6 0.11825 " pathEditMode="relative" rAng="0" ptsTypes="AA">
                                      <p:cBhvr>
                                        <p:cTn id="25" dur="750" spd="-100000" fill="hold"/>
                                        <p:tgtEl>
                                          <p:spTgt spid="24"/>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4523" b="10477"/>
          <a:stretch/>
        </p:blipFill>
        <p:spPr>
          <a:xfrm>
            <a:off x="865" y="487"/>
            <a:ext cx="12190271" cy="6857027"/>
          </a:xfrm>
          <a:prstGeom prst="rect">
            <a:avLst/>
          </a:prstGeom>
        </p:spPr>
      </p:pic>
      <p:sp>
        <p:nvSpPr>
          <p:cNvPr id="6" name="Rectangle 5"/>
          <p:cNvSpPr/>
          <p:nvPr/>
        </p:nvSpPr>
        <p:spPr>
          <a:xfrm>
            <a:off x="865" y="487"/>
            <a:ext cx="12190271" cy="6857027"/>
          </a:xfrm>
          <a:prstGeom prst="rect">
            <a:avLst/>
          </a:prstGeom>
          <a:solidFill>
            <a:srgbClr val="000000">
              <a:alpha val="65098"/>
            </a:srgbClr>
          </a:solidFill>
          <a:ln>
            <a:solidFill>
              <a:srgbClr val="000000">
                <a:alpha val="6509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728345" y="1351803"/>
            <a:ext cx="6775572" cy="385897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All elements in an experience are exchanges between </a:t>
            </a:r>
            <a:r>
              <a:rPr kumimoji="0" lang="en-AU" sz="4000" b="0" i="0" u="none" strike="noStrike" kern="1200" cap="none" spc="0" normalizeH="0" baseline="0" noProof="0">
                <a:ln>
                  <a:noFill/>
                </a:ln>
                <a:solidFill>
                  <a:srgbClr val="0B7DD8"/>
                </a:solidFill>
                <a:effectLst/>
                <a:uLnTx/>
                <a:uFillTx/>
                <a:latin typeface="Segoe UI" panose="020B0502040204020203" pitchFamily="34" charset="0"/>
                <a:ea typeface="+mn-ea"/>
                <a:cs typeface="Segoe UI" panose="020B0502040204020203" pitchFamily="34" charset="0"/>
              </a:rPr>
              <a:t>people, brands, businesses, services</a:t>
            </a:r>
            <a:r>
              <a:rPr kumimoji="0" lang="en-AU"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&amp; increasingly, </a:t>
            </a:r>
            <a:r>
              <a:rPr kumimoji="0" lang="en-AU" sz="4000" b="0" i="0" u="none" strike="noStrike" kern="1200" cap="none" spc="0" normalizeH="0" baseline="0" noProof="0">
                <a:ln>
                  <a:noFill/>
                </a:ln>
                <a:solidFill>
                  <a:srgbClr val="0B7DD8"/>
                </a:solidFill>
                <a:effectLst/>
                <a:uLnTx/>
                <a:uFillTx/>
                <a:latin typeface="Segoe UI" panose="020B0502040204020203" pitchFamily="34" charset="0"/>
                <a:ea typeface="+mn-ea"/>
                <a:cs typeface="Segoe UI" panose="020B0502040204020203" pitchFamily="34" charset="0"/>
              </a:rPr>
              <a:t>machine-powered intelligence</a:t>
            </a:r>
            <a:r>
              <a:rPr kumimoji="0" lang="en-AU"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
            </a:r>
            <a:endParaRPr kumimoji="0" lang="en-US" sz="4000" b="1" i="0" u="none" strike="noStrike" kern="1200" cap="none" spc="-267"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480983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Lab 3 &amp; 3.1 – Build Forms &amp; Add Language Understanding Intelligence</a:t>
            </a:r>
            <a:endParaRPr lang="en-US" sz="4400"/>
          </a:p>
        </p:txBody>
      </p:sp>
    </p:spTree>
    <p:extLst>
      <p:ext uri="{BB962C8B-B14F-4D97-AF65-F5344CB8AC3E}">
        <p14:creationId xmlns:p14="http://schemas.microsoft.com/office/powerpoint/2010/main" val="189814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Call to action</a:t>
            </a:r>
          </a:p>
        </p:txBody>
      </p:sp>
      <p:sp>
        <p:nvSpPr>
          <p:cNvPr id="6" name="Text Placeholder 5"/>
          <p:cNvSpPr>
            <a:spLocks noGrp="1"/>
          </p:cNvSpPr>
          <p:nvPr>
            <p:ph type="body" sz="quarter" idx="4294967295"/>
          </p:nvPr>
        </p:nvSpPr>
        <p:spPr>
          <a:xfrm>
            <a:off x="1160431" y="1783999"/>
            <a:ext cx="9735132" cy="2477884"/>
          </a:xfrm>
        </p:spPr>
        <p:txBody>
          <a:bodyPr vert="horz" wrap="square" lIns="293771" tIns="220328" rIns="73442" bIns="0" rtlCol="0">
            <a:spAutoFit/>
          </a:bodyPr>
          <a:lstStyle/>
          <a:p>
            <a:pPr marL="0" indent="0">
              <a:lnSpc>
                <a:spcPct val="100000"/>
              </a:lnSpc>
              <a:spcBef>
                <a:spcPts val="1446"/>
              </a:spcBef>
              <a:buNone/>
            </a:pPr>
            <a:r>
              <a:rPr lang="en-US" sz="2745"/>
              <a:t>Build bots—</a:t>
            </a:r>
            <a:r>
              <a:rPr lang="en-US" sz="2745">
                <a:hlinkClick r:id="rId3"/>
              </a:rPr>
              <a:t>https://dev.botframework.com/</a:t>
            </a:r>
            <a:r>
              <a:rPr lang="en-US" sz="2745"/>
              <a:t> </a:t>
            </a:r>
          </a:p>
          <a:p>
            <a:pPr marL="0" indent="0">
              <a:lnSpc>
                <a:spcPct val="100000"/>
              </a:lnSpc>
              <a:spcBef>
                <a:spcPts val="1446"/>
              </a:spcBef>
              <a:buNone/>
            </a:pPr>
            <a:r>
              <a:rPr lang="en-US" sz="2745"/>
              <a:t>Docs—</a:t>
            </a:r>
            <a:r>
              <a:rPr lang="en-US" sz="2745" u="sng">
                <a:hlinkClick r:id="rId4"/>
              </a:rPr>
              <a:t>https://docs.microsoft.com/en-us/bot-framework/</a:t>
            </a:r>
            <a:endParaRPr lang="en-US" sz="2745" u="sng"/>
          </a:p>
          <a:p>
            <a:pPr marL="0" indent="0">
              <a:lnSpc>
                <a:spcPct val="100000"/>
              </a:lnSpc>
              <a:spcBef>
                <a:spcPts val="1446"/>
              </a:spcBef>
              <a:buNone/>
            </a:pPr>
            <a:r>
              <a:rPr lang="en-US" sz="2745"/>
              <a:t>GitHub—</a:t>
            </a:r>
            <a:r>
              <a:rPr lang="en-US" sz="2745">
                <a:hlinkClick r:id="rId5"/>
              </a:rPr>
              <a:t>https://github.com/Microsoft/BotBuilder</a:t>
            </a:r>
            <a:r>
              <a:rPr lang="en-US" sz="2745"/>
              <a:t> </a:t>
            </a:r>
          </a:p>
          <a:p>
            <a:pPr marL="0" indent="0">
              <a:lnSpc>
                <a:spcPct val="100000"/>
              </a:lnSpc>
              <a:spcBef>
                <a:spcPts val="1446"/>
              </a:spcBef>
              <a:buNone/>
            </a:pPr>
            <a:r>
              <a:rPr lang="en-US" sz="2745"/>
              <a:t>Continue your education at </a:t>
            </a:r>
            <a:r>
              <a:rPr lang="en-US" sz="2745">
                <a:hlinkClick r:id="rId6"/>
              </a:rPr>
              <a:t>Microsoft Virtual Academy</a:t>
            </a:r>
            <a:r>
              <a:rPr lang="en-US" sz="2745"/>
              <a:t> online</a:t>
            </a:r>
          </a:p>
        </p:txBody>
      </p:sp>
      <p:sp>
        <p:nvSpPr>
          <p:cNvPr id="5" name="Rectangle 4">
            <a:extLst>
              <a:ext uri="{FF2B5EF4-FFF2-40B4-BE49-F238E27FC236}">
                <a16:creationId xmlns:a16="http://schemas.microsoft.com/office/drawing/2014/main" id="{98C73105-FF74-4A33-966B-2EC947C9EB2A}"/>
              </a:ext>
            </a:extLst>
          </p:cNvPr>
          <p:cNvSpPr/>
          <p:nvPr/>
        </p:nvSpPr>
        <p:spPr>
          <a:xfrm>
            <a:off x="11110488" y="6197602"/>
            <a:ext cx="617597" cy="181036"/>
          </a:xfrm>
          <a:prstGeom prst="rect">
            <a:avLst/>
          </a:prstGeom>
        </p:spPr>
        <p:txBody>
          <a:bodyPr wrap="none" lIns="0" tIns="0" rIns="0" bIns="0">
            <a:spAutoFit/>
          </a:bodyPr>
          <a:lstStyle/>
          <a:p>
            <a:pPr algn="r" defTabSz="719941">
              <a:defRPr/>
            </a:pPr>
            <a:r>
              <a:rPr lang="en-US" sz="1176" kern="0">
                <a:gradFill>
                  <a:gsLst>
                    <a:gs pos="1250">
                      <a:srgbClr val="353535"/>
                    </a:gs>
                    <a:gs pos="100000">
                      <a:srgbClr val="353535"/>
                    </a:gs>
                  </a:gsLst>
                  <a:lin ang="5400000" scaled="0"/>
                </a:gradFill>
                <a:latin typeface="Segoe UI Semilight"/>
              </a:rPr>
              <a:t>#</a:t>
            </a:r>
            <a:r>
              <a:rPr lang="en-US" sz="1176" kern="0" err="1">
                <a:gradFill>
                  <a:gsLst>
                    <a:gs pos="1250">
                      <a:srgbClr val="353535"/>
                    </a:gs>
                    <a:gs pos="100000">
                      <a:srgbClr val="353535"/>
                    </a:gs>
                  </a:gsLst>
                  <a:lin ang="5400000" scaled="0"/>
                </a:gradFill>
                <a:latin typeface="Segoe UI Semilight"/>
              </a:rPr>
              <a:t>MSBuild</a:t>
            </a:r>
            <a:endParaRPr lang="en-US" sz="1176" kern="0">
              <a:gradFill>
                <a:gsLst>
                  <a:gs pos="1250">
                    <a:srgbClr val="353535"/>
                  </a:gs>
                  <a:gs pos="100000">
                    <a:srgbClr val="353535"/>
                  </a:gs>
                </a:gsLst>
                <a:lin ang="5400000" scaled="0"/>
              </a:gradFill>
              <a:latin typeface="Segoe UI Semilight"/>
            </a:endParaRPr>
          </a:p>
        </p:txBody>
      </p:sp>
      <p:sp>
        <p:nvSpPr>
          <p:cNvPr id="8" name="Freeform: Shape 7">
            <a:extLst>
              <a:ext uri="{FF2B5EF4-FFF2-40B4-BE49-F238E27FC236}">
                <a16:creationId xmlns:a16="http://schemas.microsoft.com/office/drawing/2014/main" id="{90393E84-0930-47DE-9007-A0788185F859}"/>
              </a:ext>
            </a:extLst>
          </p:cNvPr>
          <p:cNvSpPr/>
          <p:nvPr/>
        </p:nvSpPr>
        <p:spPr bwMode="auto">
          <a:xfrm>
            <a:off x="1165665" y="1784423"/>
            <a:ext cx="9180572" cy="2249975"/>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sp>
        <p:nvSpPr>
          <p:cNvPr id="9" name="Oval 8">
            <a:extLst>
              <a:ext uri="{FF2B5EF4-FFF2-40B4-BE49-F238E27FC236}">
                <a16:creationId xmlns:a16="http://schemas.microsoft.com/office/drawing/2014/main" id="{473DC38A-410E-4853-AD72-3A28E9B08CB5}"/>
              </a:ext>
            </a:extLst>
          </p:cNvPr>
          <p:cNvSpPr/>
          <p:nvPr/>
        </p:nvSpPr>
        <p:spPr bwMode="auto">
          <a:xfrm>
            <a:off x="1117441" y="2154327"/>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0" name="Oval 9">
            <a:extLst>
              <a:ext uri="{FF2B5EF4-FFF2-40B4-BE49-F238E27FC236}">
                <a16:creationId xmlns:a16="http://schemas.microsoft.com/office/drawing/2014/main" id="{27DFC7EA-4739-42B0-A244-D74C4F2CEF88}"/>
              </a:ext>
            </a:extLst>
          </p:cNvPr>
          <p:cNvSpPr/>
          <p:nvPr/>
        </p:nvSpPr>
        <p:spPr bwMode="auto">
          <a:xfrm>
            <a:off x="1117441" y="2733498"/>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1" name="Oval 10">
            <a:extLst>
              <a:ext uri="{FF2B5EF4-FFF2-40B4-BE49-F238E27FC236}">
                <a16:creationId xmlns:a16="http://schemas.microsoft.com/office/drawing/2014/main" id="{BAAA3F91-AF1A-4E11-B9B0-4DD99E0546D7}"/>
              </a:ext>
            </a:extLst>
          </p:cNvPr>
          <p:cNvSpPr/>
          <p:nvPr/>
        </p:nvSpPr>
        <p:spPr bwMode="auto">
          <a:xfrm>
            <a:off x="1117441" y="3312669"/>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sp>
        <p:nvSpPr>
          <p:cNvPr id="12" name="Oval 11">
            <a:extLst>
              <a:ext uri="{FF2B5EF4-FFF2-40B4-BE49-F238E27FC236}">
                <a16:creationId xmlns:a16="http://schemas.microsoft.com/office/drawing/2014/main" id="{F67D0ECB-6A7F-4C43-A78D-438BF6BB68A9}"/>
              </a:ext>
            </a:extLst>
          </p:cNvPr>
          <p:cNvSpPr/>
          <p:nvPr/>
        </p:nvSpPr>
        <p:spPr bwMode="auto">
          <a:xfrm>
            <a:off x="1117441" y="3985938"/>
            <a:ext cx="108375" cy="108375"/>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240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464472" y="1714500"/>
            <a:ext cx="9263056" cy="3429000"/>
          </a:xfrm>
        </p:spPr>
        <p:txBody>
          <a:bodyPr anchor="ctr"/>
          <a:lstStyle/>
          <a:p>
            <a:r>
              <a:rPr lang="en-US"/>
              <a:t>Q&amp;A</a:t>
            </a:r>
            <a:endParaRPr lang="en-US" sz="4400"/>
          </a:p>
        </p:txBody>
      </p:sp>
    </p:spTree>
    <p:extLst>
      <p:ext uri="{BB962C8B-B14F-4D97-AF65-F5344CB8AC3E}">
        <p14:creationId xmlns:p14="http://schemas.microsoft.com/office/powerpoint/2010/main" val="3445156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E529B-F7D2-4611-B8BB-6B31F6274A59}"/>
              </a:ext>
            </a:extLst>
          </p:cNvPr>
          <p:cNvSpPr txBox="1">
            <a:spLocks/>
          </p:cNvSpPr>
          <p:nvPr/>
        </p:nvSpPr>
        <p:spPr>
          <a:xfrm>
            <a:off x="1464472" y="1714500"/>
            <a:ext cx="9263056" cy="3429000"/>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Thank you!</a:t>
            </a:r>
            <a:endParaRPr lang="en-US" sz="4400"/>
          </a:p>
        </p:txBody>
      </p:sp>
    </p:spTree>
    <p:extLst>
      <p:ext uri="{BB962C8B-B14F-4D97-AF65-F5344CB8AC3E}">
        <p14:creationId xmlns:p14="http://schemas.microsoft.com/office/powerpoint/2010/main" val="3892831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AD604C-5196-42F9-BA82-ABA7C9381E8C}"/>
              </a:ext>
            </a:extLst>
          </p:cNvPr>
          <p:cNvSpPr/>
          <p:nvPr/>
        </p:nvSpPr>
        <p:spPr>
          <a:xfrm>
            <a:off x="3048432" y="2986119"/>
            <a:ext cx="6095136" cy="1069908"/>
          </a:xfrm>
          <a:prstGeom prst="rect">
            <a:avLst/>
          </a:prstGeom>
        </p:spPr>
        <p:txBody>
          <a:bodyPr>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3529" b="0"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Amplifying human ingenuity </a:t>
            </a:r>
            <a:br>
              <a:rPr kumimoji="0" lang="en-US" sz="3529" b="0"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3529" b="0" i="0" u="none" strike="noStrike" kern="1200" cap="none" spc="0" normalizeH="0" baseline="0" noProof="0" dirty="0">
                <a:ln>
                  <a:noFill/>
                </a:ln>
                <a:solidFill>
                  <a:srgbClr val="0070C0"/>
                </a:solidFill>
                <a:effectLst/>
                <a:uLnTx/>
                <a:uFillTx/>
                <a:latin typeface="Segoe UI Semilight" panose="020B0402040204020203" pitchFamily="34" charset="0"/>
                <a:ea typeface="Segoe UI" pitchFamily="34" charset="0"/>
                <a:cs typeface="Segoe UI Semilight" panose="020B0402040204020203" pitchFamily="34" charset="0"/>
              </a:rPr>
              <a:t>with intelligent technology</a:t>
            </a:r>
          </a:p>
        </p:txBody>
      </p:sp>
      <p:sp>
        <p:nvSpPr>
          <p:cNvPr id="4" name="Title 6">
            <a:extLst>
              <a:ext uri="{FF2B5EF4-FFF2-40B4-BE49-F238E27FC236}">
                <a16:creationId xmlns:a16="http://schemas.microsoft.com/office/drawing/2014/main" id="{3358B519-C474-4F19-926E-E8F9DCEAB31E}"/>
              </a:ext>
            </a:extLst>
          </p:cNvPr>
          <p:cNvSpPr txBox="1">
            <a:spLocks/>
          </p:cNvSpPr>
          <p:nvPr/>
        </p:nvSpPr>
        <p:spPr>
          <a:xfrm>
            <a:off x="268462" y="1187964"/>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a:t>
            </a:r>
          </a:p>
        </p:txBody>
      </p:sp>
    </p:spTree>
    <p:extLst>
      <p:ext uri="{BB962C8B-B14F-4D97-AF65-F5344CB8AC3E}">
        <p14:creationId xmlns:p14="http://schemas.microsoft.com/office/powerpoint/2010/main" val="3317494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4558364" y="2353303"/>
            <a:ext cx="3075272" cy="3075272"/>
            <a:chOff x="11242763" y="2399994"/>
            <a:chExt cx="3136938" cy="3136938"/>
          </a:xfrm>
        </p:grpSpPr>
        <p:sp>
          <p:nvSpPr>
            <p:cNvPr id="36" name="Freeform: Shape 35">
              <a:extLst/>
            </p:cNvPr>
            <p:cNvSpPr/>
            <p:nvPr/>
          </p:nvSpPr>
          <p:spPr bwMode="auto">
            <a:xfrm>
              <a:off x="11242763" y="3212277"/>
              <a:ext cx="194576" cy="1511570"/>
            </a:xfrm>
            <a:custGeom>
              <a:avLst/>
              <a:gdLst>
                <a:gd name="connsiteX0" fmla="*/ 194576 w 194576"/>
                <a:gd name="connsiteY0" fmla="*/ 0 h 1511570"/>
                <a:gd name="connsiteX1" fmla="*/ 194576 w 194576"/>
                <a:gd name="connsiteY1" fmla="*/ 1511195 h 1511570"/>
                <a:gd name="connsiteX2" fmla="*/ 194019 w 194576"/>
                <a:gd name="connsiteY2" fmla="*/ 1511570 h 1511570"/>
                <a:gd name="connsiteX3" fmla="*/ 189306 w 194576"/>
                <a:gd name="connsiteY3" fmla="*/ 1503812 h 1511570"/>
                <a:gd name="connsiteX4" fmla="*/ 0 w 194576"/>
                <a:gd name="connsiteY4" fmla="*/ 756186 h 1511570"/>
                <a:gd name="connsiteX5" fmla="*/ 189306 w 194576"/>
                <a:gd name="connsiteY5" fmla="*/ 8560 h 1511570"/>
                <a:gd name="connsiteX6" fmla="*/ 194019 w 194576"/>
                <a:gd name="connsiteY6" fmla="*/ 802 h 1511570"/>
                <a:gd name="connsiteX0" fmla="*/ 194576 w 222904"/>
                <a:gd name="connsiteY0" fmla="*/ 0 h 1511570"/>
                <a:gd name="connsiteX1" fmla="*/ 222904 w 222904"/>
                <a:gd name="connsiteY1" fmla="*/ 562055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194576 w 222904"/>
                <a:gd name="connsiteY0" fmla="*/ 0 h 1511570"/>
                <a:gd name="connsiteX1" fmla="*/ 222904 w 222904"/>
                <a:gd name="connsiteY1" fmla="*/ 562055 h 1511570"/>
                <a:gd name="connsiteX2" fmla="*/ 216419 w 222904"/>
                <a:gd name="connsiteY2" fmla="*/ 1028983 h 1511570"/>
                <a:gd name="connsiteX3" fmla="*/ 194576 w 222904"/>
                <a:gd name="connsiteY3" fmla="*/ 1511195 h 1511570"/>
                <a:gd name="connsiteX4" fmla="*/ 194019 w 222904"/>
                <a:gd name="connsiteY4" fmla="*/ 1511570 h 1511570"/>
                <a:gd name="connsiteX5" fmla="*/ 189306 w 222904"/>
                <a:gd name="connsiteY5" fmla="*/ 1503812 h 1511570"/>
                <a:gd name="connsiteX6" fmla="*/ 0 w 222904"/>
                <a:gd name="connsiteY6" fmla="*/ 756186 h 1511570"/>
                <a:gd name="connsiteX7" fmla="*/ 189306 w 222904"/>
                <a:gd name="connsiteY7" fmla="*/ 8560 h 1511570"/>
                <a:gd name="connsiteX8" fmla="*/ 194019 w 222904"/>
                <a:gd name="connsiteY8" fmla="*/ 802 h 1511570"/>
                <a:gd name="connsiteX9" fmla="*/ 194576 w 222904"/>
                <a:gd name="connsiteY9" fmla="*/ 0 h 1511570"/>
                <a:gd name="connsiteX0" fmla="*/ 222904 w 314344"/>
                <a:gd name="connsiteY0" fmla="*/ 562055 h 1511570"/>
                <a:gd name="connsiteX1" fmla="*/ 216419 w 314344"/>
                <a:gd name="connsiteY1" fmla="*/ 1028983 h 1511570"/>
                <a:gd name="connsiteX2" fmla="*/ 194576 w 314344"/>
                <a:gd name="connsiteY2" fmla="*/ 1511195 h 1511570"/>
                <a:gd name="connsiteX3" fmla="*/ 194019 w 314344"/>
                <a:gd name="connsiteY3" fmla="*/ 1511570 h 1511570"/>
                <a:gd name="connsiteX4" fmla="*/ 189306 w 314344"/>
                <a:gd name="connsiteY4" fmla="*/ 1503812 h 1511570"/>
                <a:gd name="connsiteX5" fmla="*/ 0 w 314344"/>
                <a:gd name="connsiteY5" fmla="*/ 756186 h 1511570"/>
                <a:gd name="connsiteX6" fmla="*/ 189306 w 314344"/>
                <a:gd name="connsiteY6" fmla="*/ 8560 h 1511570"/>
                <a:gd name="connsiteX7" fmla="*/ 194019 w 314344"/>
                <a:gd name="connsiteY7" fmla="*/ 802 h 1511570"/>
                <a:gd name="connsiteX8" fmla="*/ 194576 w 314344"/>
                <a:gd name="connsiteY8" fmla="*/ 0 h 1511570"/>
                <a:gd name="connsiteX9" fmla="*/ 314344 w 314344"/>
                <a:gd name="connsiteY9" fmla="*/ 653495 h 1511570"/>
                <a:gd name="connsiteX0" fmla="*/ 222904 w 222904"/>
                <a:gd name="connsiteY0" fmla="*/ 562055 h 1511570"/>
                <a:gd name="connsiteX1" fmla="*/ 216419 w 222904"/>
                <a:gd name="connsiteY1" fmla="*/ 1028983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216419 w 216419"/>
                <a:gd name="connsiteY0" fmla="*/ 1028983 h 1511570"/>
                <a:gd name="connsiteX1" fmla="*/ 194576 w 216419"/>
                <a:gd name="connsiteY1" fmla="*/ 1511195 h 1511570"/>
                <a:gd name="connsiteX2" fmla="*/ 194019 w 216419"/>
                <a:gd name="connsiteY2" fmla="*/ 1511570 h 1511570"/>
                <a:gd name="connsiteX3" fmla="*/ 189306 w 216419"/>
                <a:gd name="connsiteY3" fmla="*/ 1503812 h 1511570"/>
                <a:gd name="connsiteX4" fmla="*/ 0 w 216419"/>
                <a:gd name="connsiteY4" fmla="*/ 756186 h 1511570"/>
                <a:gd name="connsiteX5" fmla="*/ 189306 w 216419"/>
                <a:gd name="connsiteY5" fmla="*/ 8560 h 1511570"/>
                <a:gd name="connsiteX6" fmla="*/ 194019 w 216419"/>
                <a:gd name="connsiteY6" fmla="*/ 802 h 1511570"/>
                <a:gd name="connsiteX7" fmla="*/ 194576 w 216419"/>
                <a:gd name="connsiteY7" fmla="*/ 0 h 1511570"/>
                <a:gd name="connsiteX0" fmla="*/ 194576 w 194576"/>
                <a:gd name="connsiteY0" fmla="*/ 1511195 h 1511570"/>
                <a:gd name="connsiteX1" fmla="*/ 194019 w 194576"/>
                <a:gd name="connsiteY1" fmla="*/ 1511570 h 1511570"/>
                <a:gd name="connsiteX2" fmla="*/ 189306 w 194576"/>
                <a:gd name="connsiteY2" fmla="*/ 1503812 h 1511570"/>
                <a:gd name="connsiteX3" fmla="*/ 0 w 194576"/>
                <a:gd name="connsiteY3" fmla="*/ 756186 h 1511570"/>
                <a:gd name="connsiteX4" fmla="*/ 189306 w 194576"/>
                <a:gd name="connsiteY4" fmla="*/ 8560 h 1511570"/>
                <a:gd name="connsiteX5" fmla="*/ 194019 w 194576"/>
                <a:gd name="connsiteY5" fmla="*/ 802 h 1511570"/>
                <a:gd name="connsiteX6" fmla="*/ 194576 w 194576"/>
                <a:gd name="connsiteY6" fmla="*/ 0 h 151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76" h="1511570">
                  <a:moveTo>
                    <a:pt x="194576" y="1511195"/>
                  </a:moveTo>
                  <a:lnTo>
                    <a:pt x="194019" y="1511570"/>
                  </a:lnTo>
                  <a:lnTo>
                    <a:pt x="189306" y="1503812"/>
                  </a:lnTo>
                  <a:cubicBezTo>
                    <a:pt x="68577" y="1281570"/>
                    <a:pt x="0" y="1026887"/>
                    <a:pt x="0" y="756186"/>
                  </a:cubicBezTo>
                  <a:cubicBezTo>
                    <a:pt x="0" y="485486"/>
                    <a:pt x="68577" y="230802"/>
                    <a:pt x="189306" y="8560"/>
                  </a:cubicBezTo>
                  <a:lnTo>
                    <a:pt x="194019" y="802"/>
                  </a:lnTo>
                  <a:lnTo>
                    <a:pt x="194576" y="0"/>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p:cNvPr>
            <p:cNvSpPr/>
            <p:nvPr/>
          </p:nvSpPr>
          <p:spPr bwMode="auto">
            <a:xfrm flipH="1">
              <a:off x="14185125" y="3212277"/>
              <a:ext cx="194576" cy="1511570"/>
            </a:xfrm>
            <a:custGeom>
              <a:avLst/>
              <a:gdLst>
                <a:gd name="connsiteX0" fmla="*/ 194576 w 194576"/>
                <a:gd name="connsiteY0" fmla="*/ 0 h 1511570"/>
                <a:gd name="connsiteX1" fmla="*/ 194576 w 194576"/>
                <a:gd name="connsiteY1" fmla="*/ 1511195 h 1511570"/>
                <a:gd name="connsiteX2" fmla="*/ 194019 w 194576"/>
                <a:gd name="connsiteY2" fmla="*/ 1511570 h 1511570"/>
                <a:gd name="connsiteX3" fmla="*/ 189306 w 194576"/>
                <a:gd name="connsiteY3" fmla="*/ 1503812 h 1511570"/>
                <a:gd name="connsiteX4" fmla="*/ 0 w 194576"/>
                <a:gd name="connsiteY4" fmla="*/ 756186 h 1511570"/>
                <a:gd name="connsiteX5" fmla="*/ 189306 w 194576"/>
                <a:gd name="connsiteY5" fmla="*/ 8560 h 1511570"/>
                <a:gd name="connsiteX6" fmla="*/ 194019 w 194576"/>
                <a:gd name="connsiteY6" fmla="*/ 802 h 1511570"/>
                <a:gd name="connsiteX0" fmla="*/ 194576 w 222904"/>
                <a:gd name="connsiteY0" fmla="*/ 0 h 1511570"/>
                <a:gd name="connsiteX1" fmla="*/ 222904 w 222904"/>
                <a:gd name="connsiteY1" fmla="*/ 562055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194576 w 222904"/>
                <a:gd name="connsiteY0" fmla="*/ 0 h 1511570"/>
                <a:gd name="connsiteX1" fmla="*/ 222904 w 222904"/>
                <a:gd name="connsiteY1" fmla="*/ 562055 h 1511570"/>
                <a:gd name="connsiteX2" fmla="*/ 216419 w 222904"/>
                <a:gd name="connsiteY2" fmla="*/ 1028983 h 1511570"/>
                <a:gd name="connsiteX3" fmla="*/ 194576 w 222904"/>
                <a:gd name="connsiteY3" fmla="*/ 1511195 h 1511570"/>
                <a:gd name="connsiteX4" fmla="*/ 194019 w 222904"/>
                <a:gd name="connsiteY4" fmla="*/ 1511570 h 1511570"/>
                <a:gd name="connsiteX5" fmla="*/ 189306 w 222904"/>
                <a:gd name="connsiteY5" fmla="*/ 1503812 h 1511570"/>
                <a:gd name="connsiteX6" fmla="*/ 0 w 222904"/>
                <a:gd name="connsiteY6" fmla="*/ 756186 h 1511570"/>
                <a:gd name="connsiteX7" fmla="*/ 189306 w 222904"/>
                <a:gd name="connsiteY7" fmla="*/ 8560 h 1511570"/>
                <a:gd name="connsiteX8" fmla="*/ 194019 w 222904"/>
                <a:gd name="connsiteY8" fmla="*/ 802 h 1511570"/>
                <a:gd name="connsiteX9" fmla="*/ 194576 w 222904"/>
                <a:gd name="connsiteY9" fmla="*/ 0 h 1511570"/>
                <a:gd name="connsiteX0" fmla="*/ 222904 w 314344"/>
                <a:gd name="connsiteY0" fmla="*/ 562055 h 1511570"/>
                <a:gd name="connsiteX1" fmla="*/ 216419 w 314344"/>
                <a:gd name="connsiteY1" fmla="*/ 1028983 h 1511570"/>
                <a:gd name="connsiteX2" fmla="*/ 194576 w 314344"/>
                <a:gd name="connsiteY2" fmla="*/ 1511195 h 1511570"/>
                <a:gd name="connsiteX3" fmla="*/ 194019 w 314344"/>
                <a:gd name="connsiteY3" fmla="*/ 1511570 h 1511570"/>
                <a:gd name="connsiteX4" fmla="*/ 189306 w 314344"/>
                <a:gd name="connsiteY4" fmla="*/ 1503812 h 1511570"/>
                <a:gd name="connsiteX5" fmla="*/ 0 w 314344"/>
                <a:gd name="connsiteY5" fmla="*/ 756186 h 1511570"/>
                <a:gd name="connsiteX6" fmla="*/ 189306 w 314344"/>
                <a:gd name="connsiteY6" fmla="*/ 8560 h 1511570"/>
                <a:gd name="connsiteX7" fmla="*/ 194019 w 314344"/>
                <a:gd name="connsiteY7" fmla="*/ 802 h 1511570"/>
                <a:gd name="connsiteX8" fmla="*/ 194576 w 314344"/>
                <a:gd name="connsiteY8" fmla="*/ 0 h 1511570"/>
                <a:gd name="connsiteX9" fmla="*/ 314344 w 314344"/>
                <a:gd name="connsiteY9" fmla="*/ 653495 h 1511570"/>
                <a:gd name="connsiteX0" fmla="*/ 222904 w 222904"/>
                <a:gd name="connsiteY0" fmla="*/ 562055 h 1511570"/>
                <a:gd name="connsiteX1" fmla="*/ 216419 w 222904"/>
                <a:gd name="connsiteY1" fmla="*/ 1028983 h 1511570"/>
                <a:gd name="connsiteX2" fmla="*/ 194576 w 222904"/>
                <a:gd name="connsiteY2" fmla="*/ 1511195 h 1511570"/>
                <a:gd name="connsiteX3" fmla="*/ 194019 w 222904"/>
                <a:gd name="connsiteY3" fmla="*/ 1511570 h 1511570"/>
                <a:gd name="connsiteX4" fmla="*/ 189306 w 222904"/>
                <a:gd name="connsiteY4" fmla="*/ 1503812 h 1511570"/>
                <a:gd name="connsiteX5" fmla="*/ 0 w 222904"/>
                <a:gd name="connsiteY5" fmla="*/ 756186 h 1511570"/>
                <a:gd name="connsiteX6" fmla="*/ 189306 w 222904"/>
                <a:gd name="connsiteY6" fmla="*/ 8560 h 1511570"/>
                <a:gd name="connsiteX7" fmla="*/ 194019 w 222904"/>
                <a:gd name="connsiteY7" fmla="*/ 802 h 1511570"/>
                <a:gd name="connsiteX8" fmla="*/ 194576 w 222904"/>
                <a:gd name="connsiteY8" fmla="*/ 0 h 1511570"/>
                <a:gd name="connsiteX0" fmla="*/ 216419 w 216419"/>
                <a:gd name="connsiteY0" fmla="*/ 1028983 h 1511570"/>
                <a:gd name="connsiteX1" fmla="*/ 194576 w 216419"/>
                <a:gd name="connsiteY1" fmla="*/ 1511195 h 1511570"/>
                <a:gd name="connsiteX2" fmla="*/ 194019 w 216419"/>
                <a:gd name="connsiteY2" fmla="*/ 1511570 h 1511570"/>
                <a:gd name="connsiteX3" fmla="*/ 189306 w 216419"/>
                <a:gd name="connsiteY3" fmla="*/ 1503812 h 1511570"/>
                <a:gd name="connsiteX4" fmla="*/ 0 w 216419"/>
                <a:gd name="connsiteY4" fmla="*/ 756186 h 1511570"/>
                <a:gd name="connsiteX5" fmla="*/ 189306 w 216419"/>
                <a:gd name="connsiteY5" fmla="*/ 8560 h 1511570"/>
                <a:gd name="connsiteX6" fmla="*/ 194019 w 216419"/>
                <a:gd name="connsiteY6" fmla="*/ 802 h 1511570"/>
                <a:gd name="connsiteX7" fmla="*/ 194576 w 216419"/>
                <a:gd name="connsiteY7" fmla="*/ 0 h 1511570"/>
                <a:gd name="connsiteX0" fmla="*/ 194576 w 194576"/>
                <a:gd name="connsiteY0" fmla="*/ 1511195 h 1511570"/>
                <a:gd name="connsiteX1" fmla="*/ 194019 w 194576"/>
                <a:gd name="connsiteY1" fmla="*/ 1511570 h 1511570"/>
                <a:gd name="connsiteX2" fmla="*/ 189306 w 194576"/>
                <a:gd name="connsiteY2" fmla="*/ 1503812 h 1511570"/>
                <a:gd name="connsiteX3" fmla="*/ 0 w 194576"/>
                <a:gd name="connsiteY3" fmla="*/ 756186 h 1511570"/>
                <a:gd name="connsiteX4" fmla="*/ 189306 w 194576"/>
                <a:gd name="connsiteY4" fmla="*/ 8560 h 1511570"/>
                <a:gd name="connsiteX5" fmla="*/ 194019 w 194576"/>
                <a:gd name="connsiteY5" fmla="*/ 802 h 1511570"/>
                <a:gd name="connsiteX6" fmla="*/ 194576 w 194576"/>
                <a:gd name="connsiteY6" fmla="*/ 0 h 151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76" h="1511570">
                  <a:moveTo>
                    <a:pt x="194576" y="1511195"/>
                  </a:moveTo>
                  <a:lnTo>
                    <a:pt x="194019" y="1511570"/>
                  </a:lnTo>
                  <a:lnTo>
                    <a:pt x="189306" y="1503812"/>
                  </a:lnTo>
                  <a:cubicBezTo>
                    <a:pt x="68577" y="1281570"/>
                    <a:pt x="0" y="1026887"/>
                    <a:pt x="0" y="756186"/>
                  </a:cubicBezTo>
                  <a:cubicBezTo>
                    <a:pt x="0" y="485486"/>
                    <a:pt x="68577" y="230802"/>
                    <a:pt x="189306" y="8560"/>
                  </a:cubicBezTo>
                  <a:lnTo>
                    <a:pt x="194019" y="802"/>
                  </a:lnTo>
                  <a:lnTo>
                    <a:pt x="194576" y="0"/>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43">
              <a:extLst/>
            </p:cNvPr>
            <p:cNvSpPr/>
            <p:nvPr/>
          </p:nvSpPr>
          <p:spPr bwMode="auto">
            <a:xfrm>
              <a:off x="11616993" y="2399994"/>
              <a:ext cx="2387427" cy="553458"/>
            </a:xfrm>
            <a:custGeom>
              <a:avLst/>
              <a:gdLst>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0 w 2387427"/>
                <a:gd name="connsiteY4" fmla="*/ 553458 h 553458"/>
                <a:gd name="connsiteX5" fmla="*/ 1054 w 2387427"/>
                <a:gd name="connsiteY5" fmla="*/ 551939 h 553458"/>
                <a:gd name="connsiteX6" fmla="*/ 85165 w 2387427"/>
                <a:gd name="connsiteY6" fmla="*/ 459394 h 553458"/>
                <a:gd name="connsiteX7" fmla="*/ 1194240 w 2387427"/>
                <a:gd name="connsiteY7" fmla="*/ 0 h 553458"/>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938173 w 2387427"/>
                <a:gd name="connsiteY4" fmla="*/ 544244 h 553458"/>
                <a:gd name="connsiteX5" fmla="*/ 0 w 2387427"/>
                <a:gd name="connsiteY5" fmla="*/ 553458 h 553458"/>
                <a:gd name="connsiteX6" fmla="*/ 1054 w 2387427"/>
                <a:gd name="connsiteY6" fmla="*/ 551939 h 553458"/>
                <a:gd name="connsiteX7" fmla="*/ 85165 w 2387427"/>
                <a:gd name="connsiteY7" fmla="*/ 459394 h 553458"/>
                <a:gd name="connsiteX8" fmla="*/ 1194240 w 2387427"/>
                <a:gd name="connsiteY8" fmla="*/ 0 h 553458"/>
                <a:gd name="connsiteX0" fmla="*/ 938173 w 2387427"/>
                <a:gd name="connsiteY0" fmla="*/ 544244 h 635684"/>
                <a:gd name="connsiteX1" fmla="*/ 0 w 2387427"/>
                <a:gd name="connsiteY1" fmla="*/ 553458 h 635684"/>
                <a:gd name="connsiteX2" fmla="*/ 1054 w 2387427"/>
                <a:gd name="connsiteY2" fmla="*/ 551939 h 635684"/>
                <a:gd name="connsiteX3" fmla="*/ 85165 w 2387427"/>
                <a:gd name="connsiteY3" fmla="*/ 459394 h 635684"/>
                <a:gd name="connsiteX4" fmla="*/ 1194240 w 2387427"/>
                <a:gd name="connsiteY4" fmla="*/ 0 h 635684"/>
                <a:gd name="connsiteX5" fmla="*/ 2303315 w 2387427"/>
                <a:gd name="connsiteY5" fmla="*/ 459394 h 635684"/>
                <a:gd name="connsiteX6" fmla="*/ 2387427 w 2387427"/>
                <a:gd name="connsiteY6" fmla="*/ 551940 h 635684"/>
                <a:gd name="connsiteX7" fmla="*/ 2385176 w 2387427"/>
                <a:gd name="connsiteY7" fmla="*/ 553458 h 635684"/>
                <a:gd name="connsiteX8" fmla="*/ 1029613 w 2387427"/>
                <a:gd name="connsiteY8" fmla="*/ 635684 h 635684"/>
                <a:gd name="connsiteX0" fmla="*/ 938173 w 2387427"/>
                <a:gd name="connsiteY0" fmla="*/ 544244 h 553458"/>
                <a:gd name="connsiteX1" fmla="*/ 0 w 2387427"/>
                <a:gd name="connsiteY1" fmla="*/ 553458 h 553458"/>
                <a:gd name="connsiteX2" fmla="*/ 1054 w 2387427"/>
                <a:gd name="connsiteY2" fmla="*/ 551939 h 553458"/>
                <a:gd name="connsiteX3" fmla="*/ 85165 w 2387427"/>
                <a:gd name="connsiteY3" fmla="*/ 459394 h 553458"/>
                <a:gd name="connsiteX4" fmla="*/ 1194240 w 2387427"/>
                <a:gd name="connsiteY4" fmla="*/ 0 h 553458"/>
                <a:gd name="connsiteX5" fmla="*/ 2303315 w 2387427"/>
                <a:gd name="connsiteY5" fmla="*/ 459394 h 553458"/>
                <a:gd name="connsiteX6" fmla="*/ 2387427 w 2387427"/>
                <a:gd name="connsiteY6" fmla="*/ 551940 h 553458"/>
                <a:gd name="connsiteX7" fmla="*/ 2385176 w 2387427"/>
                <a:gd name="connsiteY7" fmla="*/ 553458 h 553458"/>
                <a:gd name="connsiteX0" fmla="*/ 0 w 2387427"/>
                <a:gd name="connsiteY0" fmla="*/ 553458 h 553458"/>
                <a:gd name="connsiteX1" fmla="*/ 1054 w 2387427"/>
                <a:gd name="connsiteY1" fmla="*/ 551939 h 553458"/>
                <a:gd name="connsiteX2" fmla="*/ 85165 w 2387427"/>
                <a:gd name="connsiteY2" fmla="*/ 459394 h 553458"/>
                <a:gd name="connsiteX3" fmla="*/ 1194240 w 2387427"/>
                <a:gd name="connsiteY3" fmla="*/ 0 h 553458"/>
                <a:gd name="connsiteX4" fmla="*/ 2303315 w 2387427"/>
                <a:gd name="connsiteY4" fmla="*/ 459394 h 553458"/>
                <a:gd name="connsiteX5" fmla="*/ 2387427 w 2387427"/>
                <a:gd name="connsiteY5" fmla="*/ 551940 h 553458"/>
                <a:gd name="connsiteX6" fmla="*/ 2385176 w 2387427"/>
                <a:gd name="connsiteY6" fmla="*/ 553458 h 5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427" h="553458">
                  <a:moveTo>
                    <a:pt x="0" y="553458"/>
                  </a:moveTo>
                  <a:lnTo>
                    <a:pt x="1054" y="551939"/>
                  </a:lnTo>
                  <a:lnTo>
                    <a:pt x="85165" y="459394"/>
                  </a:lnTo>
                  <a:cubicBezTo>
                    <a:pt x="369002" y="175557"/>
                    <a:pt x="761119" y="0"/>
                    <a:pt x="1194240" y="0"/>
                  </a:cubicBezTo>
                  <a:cubicBezTo>
                    <a:pt x="1627361" y="0"/>
                    <a:pt x="2019478" y="175557"/>
                    <a:pt x="2303315" y="459394"/>
                  </a:cubicBezTo>
                  <a:lnTo>
                    <a:pt x="2387427" y="551940"/>
                  </a:lnTo>
                  <a:lnTo>
                    <a:pt x="2385176" y="553458"/>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46">
              <a:extLst/>
            </p:cNvPr>
            <p:cNvSpPr/>
            <p:nvPr/>
          </p:nvSpPr>
          <p:spPr bwMode="auto">
            <a:xfrm flipV="1">
              <a:off x="11616993" y="4983474"/>
              <a:ext cx="2387427" cy="553458"/>
            </a:xfrm>
            <a:custGeom>
              <a:avLst/>
              <a:gdLst>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0 w 2387427"/>
                <a:gd name="connsiteY4" fmla="*/ 553458 h 553458"/>
                <a:gd name="connsiteX5" fmla="*/ 1054 w 2387427"/>
                <a:gd name="connsiteY5" fmla="*/ 551939 h 553458"/>
                <a:gd name="connsiteX6" fmla="*/ 85165 w 2387427"/>
                <a:gd name="connsiteY6" fmla="*/ 459394 h 553458"/>
                <a:gd name="connsiteX7" fmla="*/ 1194240 w 2387427"/>
                <a:gd name="connsiteY7" fmla="*/ 0 h 553458"/>
                <a:gd name="connsiteX0" fmla="*/ 1194240 w 2387427"/>
                <a:gd name="connsiteY0" fmla="*/ 0 h 553458"/>
                <a:gd name="connsiteX1" fmla="*/ 2303315 w 2387427"/>
                <a:gd name="connsiteY1" fmla="*/ 459394 h 553458"/>
                <a:gd name="connsiteX2" fmla="*/ 2387427 w 2387427"/>
                <a:gd name="connsiteY2" fmla="*/ 551940 h 553458"/>
                <a:gd name="connsiteX3" fmla="*/ 2385176 w 2387427"/>
                <a:gd name="connsiteY3" fmla="*/ 553458 h 553458"/>
                <a:gd name="connsiteX4" fmla="*/ 938173 w 2387427"/>
                <a:gd name="connsiteY4" fmla="*/ 544244 h 553458"/>
                <a:gd name="connsiteX5" fmla="*/ 0 w 2387427"/>
                <a:gd name="connsiteY5" fmla="*/ 553458 h 553458"/>
                <a:gd name="connsiteX6" fmla="*/ 1054 w 2387427"/>
                <a:gd name="connsiteY6" fmla="*/ 551939 h 553458"/>
                <a:gd name="connsiteX7" fmla="*/ 85165 w 2387427"/>
                <a:gd name="connsiteY7" fmla="*/ 459394 h 553458"/>
                <a:gd name="connsiteX8" fmla="*/ 1194240 w 2387427"/>
                <a:gd name="connsiteY8" fmla="*/ 0 h 553458"/>
                <a:gd name="connsiteX0" fmla="*/ 938173 w 2387427"/>
                <a:gd name="connsiteY0" fmla="*/ 544244 h 635684"/>
                <a:gd name="connsiteX1" fmla="*/ 0 w 2387427"/>
                <a:gd name="connsiteY1" fmla="*/ 553458 h 635684"/>
                <a:gd name="connsiteX2" fmla="*/ 1054 w 2387427"/>
                <a:gd name="connsiteY2" fmla="*/ 551939 h 635684"/>
                <a:gd name="connsiteX3" fmla="*/ 85165 w 2387427"/>
                <a:gd name="connsiteY3" fmla="*/ 459394 h 635684"/>
                <a:gd name="connsiteX4" fmla="*/ 1194240 w 2387427"/>
                <a:gd name="connsiteY4" fmla="*/ 0 h 635684"/>
                <a:gd name="connsiteX5" fmla="*/ 2303315 w 2387427"/>
                <a:gd name="connsiteY5" fmla="*/ 459394 h 635684"/>
                <a:gd name="connsiteX6" fmla="*/ 2387427 w 2387427"/>
                <a:gd name="connsiteY6" fmla="*/ 551940 h 635684"/>
                <a:gd name="connsiteX7" fmla="*/ 2385176 w 2387427"/>
                <a:gd name="connsiteY7" fmla="*/ 553458 h 635684"/>
                <a:gd name="connsiteX8" fmla="*/ 1029613 w 2387427"/>
                <a:gd name="connsiteY8" fmla="*/ 635684 h 635684"/>
                <a:gd name="connsiteX0" fmla="*/ 938173 w 2387427"/>
                <a:gd name="connsiteY0" fmla="*/ 544244 h 553458"/>
                <a:gd name="connsiteX1" fmla="*/ 0 w 2387427"/>
                <a:gd name="connsiteY1" fmla="*/ 553458 h 553458"/>
                <a:gd name="connsiteX2" fmla="*/ 1054 w 2387427"/>
                <a:gd name="connsiteY2" fmla="*/ 551939 h 553458"/>
                <a:gd name="connsiteX3" fmla="*/ 85165 w 2387427"/>
                <a:gd name="connsiteY3" fmla="*/ 459394 h 553458"/>
                <a:gd name="connsiteX4" fmla="*/ 1194240 w 2387427"/>
                <a:gd name="connsiteY4" fmla="*/ 0 h 553458"/>
                <a:gd name="connsiteX5" fmla="*/ 2303315 w 2387427"/>
                <a:gd name="connsiteY5" fmla="*/ 459394 h 553458"/>
                <a:gd name="connsiteX6" fmla="*/ 2387427 w 2387427"/>
                <a:gd name="connsiteY6" fmla="*/ 551940 h 553458"/>
                <a:gd name="connsiteX7" fmla="*/ 2385176 w 2387427"/>
                <a:gd name="connsiteY7" fmla="*/ 553458 h 553458"/>
                <a:gd name="connsiteX0" fmla="*/ 0 w 2387427"/>
                <a:gd name="connsiteY0" fmla="*/ 553458 h 553458"/>
                <a:gd name="connsiteX1" fmla="*/ 1054 w 2387427"/>
                <a:gd name="connsiteY1" fmla="*/ 551939 h 553458"/>
                <a:gd name="connsiteX2" fmla="*/ 85165 w 2387427"/>
                <a:gd name="connsiteY2" fmla="*/ 459394 h 553458"/>
                <a:gd name="connsiteX3" fmla="*/ 1194240 w 2387427"/>
                <a:gd name="connsiteY3" fmla="*/ 0 h 553458"/>
                <a:gd name="connsiteX4" fmla="*/ 2303315 w 2387427"/>
                <a:gd name="connsiteY4" fmla="*/ 459394 h 553458"/>
                <a:gd name="connsiteX5" fmla="*/ 2387427 w 2387427"/>
                <a:gd name="connsiteY5" fmla="*/ 551940 h 553458"/>
                <a:gd name="connsiteX6" fmla="*/ 2385176 w 2387427"/>
                <a:gd name="connsiteY6" fmla="*/ 553458 h 55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7427" h="553458">
                  <a:moveTo>
                    <a:pt x="0" y="553458"/>
                  </a:moveTo>
                  <a:lnTo>
                    <a:pt x="1054" y="551939"/>
                  </a:lnTo>
                  <a:lnTo>
                    <a:pt x="85165" y="459394"/>
                  </a:lnTo>
                  <a:cubicBezTo>
                    <a:pt x="369002" y="175557"/>
                    <a:pt x="761119" y="0"/>
                    <a:pt x="1194240" y="0"/>
                  </a:cubicBezTo>
                  <a:cubicBezTo>
                    <a:pt x="1627361" y="0"/>
                    <a:pt x="2019478" y="175557"/>
                    <a:pt x="2303315" y="459394"/>
                  </a:cubicBezTo>
                  <a:lnTo>
                    <a:pt x="2387427" y="551940"/>
                  </a:lnTo>
                  <a:lnTo>
                    <a:pt x="2385176" y="553458"/>
                  </a:lnTo>
                </a:path>
              </a:pathLst>
            </a:custGeom>
            <a:no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348A1FA6-F37A-440C-82A7-5B1111EC70EE}"/>
              </a:ext>
            </a:extLst>
          </p:cNvPr>
          <p:cNvGrpSpPr/>
          <p:nvPr/>
        </p:nvGrpSpPr>
        <p:grpSpPr>
          <a:xfrm>
            <a:off x="4673935" y="2860465"/>
            <a:ext cx="2844131" cy="2060951"/>
            <a:chOff x="4767656" y="2917325"/>
            <a:chExt cx="2901162" cy="2102277"/>
          </a:xfrm>
        </p:grpSpPr>
        <p:sp>
          <p:nvSpPr>
            <p:cNvPr id="8" name="Oval 7">
              <a:extLst>
                <a:ext uri="{FF2B5EF4-FFF2-40B4-BE49-F238E27FC236}">
                  <a16:creationId xmlns:a16="http://schemas.microsoft.com/office/drawing/2014/main" id="{B48440DD-DE3B-458B-B945-9A958A520E2D}"/>
                </a:ext>
              </a:extLst>
            </p:cNvPr>
            <p:cNvSpPr/>
            <p:nvPr/>
          </p:nvSpPr>
          <p:spPr bwMode="auto">
            <a:xfrm>
              <a:off x="4767656" y="2917325"/>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 name="Oval 98">
              <a:extLst>
                <a:ext uri="{FF2B5EF4-FFF2-40B4-BE49-F238E27FC236}">
                  <a16:creationId xmlns:a16="http://schemas.microsoft.com/office/drawing/2014/main" id="{0623BADC-F5DE-4F75-ABBC-96FF4675C79C}"/>
                </a:ext>
              </a:extLst>
            </p:cNvPr>
            <p:cNvSpPr/>
            <p:nvPr/>
          </p:nvSpPr>
          <p:spPr bwMode="auto">
            <a:xfrm>
              <a:off x="7344997" y="2917325"/>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 name="Oval 99">
              <a:extLst>
                <a:ext uri="{FF2B5EF4-FFF2-40B4-BE49-F238E27FC236}">
                  <a16:creationId xmlns:a16="http://schemas.microsoft.com/office/drawing/2014/main" id="{2F3993AD-2CE4-4BE8-8780-003102D7EB1D}"/>
                </a:ext>
              </a:extLst>
            </p:cNvPr>
            <p:cNvSpPr/>
            <p:nvPr/>
          </p:nvSpPr>
          <p:spPr bwMode="auto">
            <a:xfrm>
              <a:off x="4767656" y="4695781"/>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1" name="Oval 100">
              <a:extLst>
                <a:ext uri="{FF2B5EF4-FFF2-40B4-BE49-F238E27FC236}">
                  <a16:creationId xmlns:a16="http://schemas.microsoft.com/office/drawing/2014/main" id="{DC798809-FC89-477B-868C-BF71B3FA9FA0}"/>
                </a:ext>
              </a:extLst>
            </p:cNvPr>
            <p:cNvSpPr/>
            <p:nvPr/>
          </p:nvSpPr>
          <p:spPr bwMode="auto">
            <a:xfrm>
              <a:off x="7344997" y="4695781"/>
              <a:ext cx="323821" cy="323821"/>
            </a:xfrm>
            <a:prstGeom prst="ellipse">
              <a:avLst/>
            </a:prstGeom>
            <a:solidFill>
              <a:schemeClr val="bg2"/>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3" name="Rectangle 22">
            <a:extLst>
              <a:ext uri="{FF2B5EF4-FFF2-40B4-BE49-F238E27FC236}">
                <a16:creationId xmlns:a16="http://schemas.microsoft.com/office/drawing/2014/main" id="{B517E80A-1EC8-4846-AC45-D48FB73C318F}"/>
              </a:ext>
            </a:extLst>
          </p:cNvPr>
          <p:cNvSpPr/>
          <p:nvPr/>
        </p:nvSpPr>
        <p:spPr>
          <a:xfrm>
            <a:off x="2259431" y="4445465"/>
            <a:ext cx="2316929" cy="621284"/>
          </a:xfrm>
          <a:prstGeom prst="rect">
            <a:avLst/>
          </a:prstGeom>
          <a:ln>
            <a:noFill/>
          </a:ln>
        </p:spPr>
        <p:txBody>
          <a:bodyPr wrap="none" lIns="182855" tIns="146284" rIns="182855" bIns="146284">
            <a:spAutoFit/>
          </a:bodyPr>
          <a:lstStyle/>
          <a:p>
            <a:pPr marL="0" marR="0" lvl="0" indent="0" algn="r"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AI SOLUTIONS</a:t>
            </a:r>
          </a:p>
        </p:txBody>
      </p:sp>
      <p:sp>
        <p:nvSpPr>
          <p:cNvPr id="24" name="Rectangle 23">
            <a:extLst>
              <a:ext uri="{FF2B5EF4-FFF2-40B4-BE49-F238E27FC236}">
                <a16:creationId xmlns:a16="http://schemas.microsoft.com/office/drawing/2014/main" id="{A4A5595F-B719-4A9D-82FD-130C64ADC043}"/>
              </a:ext>
            </a:extLst>
          </p:cNvPr>
          <p:cNvSpPr/>
          <p:nvPr/>
        </p:nvSpPr>
        <p:spPr>
          <a:xfrm>
            <a:off x="7615642" y="2701969"/>
            <a:ext cx="3116828" cy="621284"/>
          </a:xfrm>
          <a:prstGeom prst="rect">
            <a:avLst/>
          </a:prstGeom>
          <a:ln>
            <a:noFill/>
          </a:ln>
        </p:spPr>
        <p:txBody>
          <a:bodyPr wrap="none" lIns="182855" tIns="146284" rIns="182855" bIns="146284">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INTELLIGENT AGENT</a:t>
            </a:r>
          </a:p>
        </p:txBody>
      </p:sp>
      <p:sp>
        <p:nvSpPr>
          <p:cNvPr id="25" name="Rectangle 24">
            <a:extLst>
              <a:ext uri="{FF2B5EF4-FFF2-40B4-BE49-F238E27FC236}">
                <a16:creationId xmlns:a16="http://schemas.microsoft.com/office/drawing/2014/main" id="{D662F238-3FFB-4A71-B2B0-3018E1E64A6A}"/>
              </a:ext>
            </a:extLst>
          </p:cNvPr>
          <p:cNvSpPr/>
          <p:nvPr/>
        </p:nvSpPr>
        <p:spPr>
          <a:xfrm>
            <a:off x="7615640" y="4445465"/>
            <a:ext cx="2357005" cy="621284"/>
          </a:xfrm>
          <a:prstGeom prst="rect">
            <a:avLst/>
          </a:prstGeom>
          <a:ln>
            <a:noFill/>
          </a:ln>
        </p:spPr>
        <p:txBody>
          <a:bodyPr wrap="none" lIns="182855" tIns="146284" rIns="182855" bIns="146284">
            <a:spAutoFit/>
          </a:bodyPr>
          <a:lstStyle/>
          <a:p>
            <a:pPr marL="0" marR="0" lvl="0" indent="0" algn="l"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APPLICATIONS</a:t>
            </a:r>
          </a:p>
        </p:txBody>
      </p:sp>
      <p:sp>
        <p:nvSpPr>
          <p:cNvPr id="46" name="Rectangle 45">
            <a:extLst>
              <a:ext uri="{FF2B5EF4-FFF2-40B4-BE49-F238E27FC236}">
                <a16:creationId xmlns:a16="http://schemas.microsoft.com/office/drawing/2014/main" id="{273CC44B-31D4-4B9F-A376-4F1DEA6DD56B}"/>
              </a:ext>
            </a:extLst>
          </p:cNvPr>
          <p:cNvSpPr/>
          <p:nvPr/>
        </p:nvSpPr>
        <p:spPr>
          <a:xfrm>
            <a:off x="2358818" y="2701969"/>
            <a:ext cx="2217543" cy="621284"/>
          </a:xfrm>
          <a:prstGeom prst="rect">
            <a:avLst/>
          </a:prstGeom>
          <a:ln>
            <a:noFill/>
          </a:ln>
        </p:spPr>
        <p:txBody>
          <a:bodyPr wrap="none" lIns="182855" tIns="146284" rIns="182855" bIns="146284">
            <a:spAutoFit/>
          </a:bodyPr>
          <a:lstStyle/>
          <a:p>
            <a:pPr marL="0" marR="0" lvl="0" indent="0" algn="r" defTabSz="914086"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gradFill>
                  <a:gsLst>
                    <a:gs pos="37158">
                      <a:srgbClr val="3F3F3F"/>
                    </a:gs>
                    <a:gs pos="55000">
                      <a:srgbClr val="3F3F3F"/>
                    </a:gs>
                  </a:gsLst>
                  <a:lin ang="5400000" scaled="1"/>
                </a:gradFill>
                <a:effectLst/>
                <a:uLnTx/>
                <a:uFillTx/>
                <a:latin typeface="Segoe UI"/>
                <a:ea typeface="+mn-ea"/>
                <a:cs typeface="Segoe UI Semibold" panose="020B0702040204020203" pitchFamily="34" charset="0"/>
              </a:rPr>
              <a:t>AI PLATFORM</a:t>
            </a:r>
          </a:p>
        </p:txBody>
      </p:sp>
      <p:grpSp>
        <p:nvGrpSpPr>
          <p:cNvPr id="102" name="Group 101">
            <a:extLst>
              <a:ext uri="{FF2B5EF4-FFF2-40B4-BE49-F238E27FC236}">
                <a16:creationId xmlns:a16="http://schemas.microsoft.com/office/drawing/2014/main" id="{378AF508-1B73-4E4A-9E75-2D387FB76430}"/>
              </a:ext>
            </a:extLst>
          </p:cNvPr>
          <p:cNvGrpSpPr/>
          <p:nvPr/>
        </p:nvGrpSpPr>
        <p:grpSpPr>
          <a:xfrm>
            <a:off x="-17314" y="1367252"/>
            <a:ext cx="11990161" cy="418191"/>
            <a:chOff x="-18182" y="3651332"/>
            <a:chExt cx="11991862" cy="418250"/>
          </a:xfrm>
        </p:grpSpPr>
        <p:cxnSp>
          <p:nvCxnSpPr>
            <p:cNvPr id="103" name="Straight Connector 102">
              <a:extLst>
                <a:ext uri="{FF2B5EF4-FFF2-40B4-BE49-F238E27FC236}">
                  <a16:creationId xmlns:a16="http://schemas.microsoft.com/office/drawing/2014/main" id="{FC58E374-E955-483E-A873-6A484F2565A0}"/>
                </a:ext>
              </a:extLst>
            </p:cNvPr>
            <p:cNvCxnSpPr>
              <a:cxnSpLocks/>
            </p:cNvCxnSpPr>
            <p:nvPr/>
          </p:nvCxnSpPr>
          <p:spPr>
            <a:xfrm flipV="1">
              <a:off x="-18182" y="3866852"/>
              <a:ext cx="11991862" cy="362"/>
            </a:xfrm>
            <a:prstGeom prst="line">
              <a:avLst/>
            </a:prstGeom>
            <a:noFill/>
            <a:ln w="15875" cap="flat" cmpd="sng" algn="ctr">
              <a:solidFill>
                <a:schemeClr val="accent1"/>
              </a:solidFill>
              <a:prstDash val="solid"/>
              <a:headEnd type="none"/>
              <a:tailEnd type="none"/>
            </a:ln>
            <a:effectLst/>
          </p:spPr>
        </p:cxnSp>
        <p:sp>
          <p:nvSpPr>
            <p:cNvPr id="104" name="Rectangle 103">
              <a:extLst>
                <a:ext uri="{FF2B5EF4-FFF2-40B4-BE49-F238E27FC236}">
                  <a16:creationId xmlns:a16="http://schemas.microsoft.com/office/drawing/2014/main" id="{D2870510-65F8-42CE-B7A9-8A990394F44F}"/>
                </a:ext>
              </a:extLst>
            </p:cNvPr>
            <p:cNvSpPr/>
            <p:nvPr/>
          </p:nvSpPr>
          <p:spPr>
            <a:xfrm>
              <a:off x="5185152" y="3651332"/>
              <a:ext cx="1821698" cy="418250"/>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Intelligence</a:t>
              </a:r>
            </a:p>
          </p:txBody>
        </p:sp>
      </p:grpSp>
      <p:sp>
        <p:nvSpPr>
          <p:cNvPr id="105" name="arrow">
            <a:extLst>
              <a:ext uri="{FF2B5EF4-FFF2-40B4-BE49-F238E27FC236}">
                <a16:creationId xmlns:a16="http://schemas.microsoft.com/office/drawing/2014/main" id="{0F6184A0-EE7A-464A-8568-15FF6FD6503A}"/>
              </a:ext>
            </a:extLst>
          </p:cNvPr>
          <p:cNvSpPr>
            <a:spLocks noChangeAspect="1" noEditPoints="1"/>
          </p:cNvSpPr>
          <p:nvPr/>
        </p:nvSpPr>
        <p:spPr bwMode="auto">
          <a:xfrm>
            <a:off x="11794373" y="1500572"/>
            <a:ext cx="178475" cy="16468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useBgFill="1">
        <p:nvSpPr>
          <p:cNvPr id="106" name="Rectangle 105">
            <a:extLst>
              <a:ext uri="{FF2B5EF4-FFF2-40B4-BE49-F238E27FC236}">
                <a16:creationId xmlns:a16="http://schemas.microsoft.com/office/drawing/2014/main" id="{DBF7A13E-80D4-4C8D-8278-2D764DACBC83}"/>
              </a:ext>
            </a:extLst>
          </p:cNvPr>
          <p:cNvSpPr/>
          <p:nvPr/>
        </p:nvSpPr>
        <p:spPr bwMode="auto">
          <a:xfrm>
            <a:off x="3346372" y="1404576"/>
            <a:ext cx="488848" cy="356677"/>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useBgFill="1">
        <p:nvSpPr>
          <p:cNvPr id="107" name="Rectangle 106">
            <a:extLst>
              <a:ext uri="{FF2B5EF4-FFF2-40B4-BE49-F238E27FC236}">
                <a16:creationId xmlns:a16="http://schemas.microsoft.com/office/drawing/2014/main" id="{9BC1847F-8BF8-4953-AFAF-097C243F0891}"/>
              </a:ext>
            </a:extLst>
          </p:cNvPr>
          <p:cNvSpPr/>
          <p:nvPr/>
        </p:nvSpPr>
        <p:spPr bwMode="auto">
          <a:xfrm>
            <a:off x="7920269" y="1404576"/>
            <a:ext cx="488848" cy="356677"/>
          </a:xfrm>
          <a:prstGeom prst="rect">
            <a:avLst/>
          </a:prstGeom>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2EE74A4C-0644-421A-BA65-2A3F2871D586}"/>
              </a:ext>
            </a:extLst>
          </p:cNvPr>
          <p:cNvSpPr/>
          <p:nvPr/>
        </p:nvSpPr>
        <p:spPr>
          <a:xfrm>
            <a:off x="1070824" y="1367247"/>
            <a:ext cx="826667" cy="418191"/>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Data</a:t>
            </a:r>
          </a:p>
        </p:txBody>
      </p:sp>
      <p:sp>
        <p:nvSpPr>
          <p:cNvPr id="109" name="Rectangle 108">
            <a:extLst>
              <a:ext uri="{FF2B5EF4-FFF2-40B4-BE49-F238E27FC236}">
                <a16:creationId xmlns:a16="http://schemas.microsoft.com/office/drawing/2014/main" id="{8545BC6B-09C7-4788-A966-1BC70D655F87}"/>
              </a:ext>
            </a:extLst>
          </p:cNvPr>
          <p:cNvSpPr/>
          <p:nvPr/>
        </p:nvSpPr>
        <p:spPr>
          <a:xfrm>
            <a:off x="9592149" y="1367247"/>
            <a:ext cx="1786303" cy="418191"/>
          </a:xfrm>
          <a:prstGeom prst="rect">
            <a:avLst/>
          </a:prstGeom>
          <a:solidFill>
            <a:schemeClr val="bg2"/>
          </a:solidFill>
          <a:ln>
            <a:noFill/>
          </a:ln>
        </p:spPr>
        <p:txBody>
          <a:bodyPr wrap="square" lIns="0" rIns="0">
            <a:sp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1250">
                      <a:srgbClr val="3F3F3F"/>
                    </a:gs>
                    <a:gs pos="100000">
                      <a:srgbClr val="3F3F3F"/>
                    </a:gs>
                  </a:gsLst>
                  <a:lin ang="5400000" scaled="0"/>
                </a:gradFill>
                <a:effectLst/>
                <a:uLnTx/>
                <a:uFillTx/>
                <a:latin typeface="Segoe UI"/>
                <a:ea typeface="+mn-ea"/>
                <a:cs typeface="Segoe UI Semibold" panose="020B0702040204020203" pitchFamily="34" charset="0"/>
              </a:rPr>
              <a:t>Experiences</a:t>
            </a:r>
          </a:p>
        </p:txBody>
      </p:sp>
      <p:sp>
        <p:nvSpPr>
          <p:cNvPr id="110" name="arrow_15">
            <a:extLst>
              <a:ext uri="{FF2B5EF4-FFF2-40B4-BE49-F238E27FC236}">
                <a16:creationId xmlns:a16="http://schemas.microsoft.com/office/drawing/2014/main" id="{0C41F93F-B7E9-4E07-8F68-23FCD0850C59}"/>
              </a:ext>
            </a:extLst>
          </p:cNvPr>
          <p:cNvSpPr>
            <a:spLocks noChangeAspect="1" noEditPoints="1"/>
          </p:cNvSpPr>
          <p:nvPr/>
        </p:nvSpPr>
        <p:spPr bwMode="auto">
          <a:xfrm>
            <a:off x="3416220" y="1409134"/>
            <a:ext cx="349152" cy="3475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1" name="arrow_15">
            <a:extLst>
              <a:ext uri="{FF2B5EF4-FFF2-40B4-BE49-F238E27FC236}">
                <a16:creationId xmlns:a16="http://schemas.microsoft.com/office/drawing/2014/main" id="{782E24DB-A137-4027-AFF7-BCD7D3FDD59A}"/>
              </a:ext>
            </a:extLst>
          </p:cNvPr>
          <p:cNvSpPr>
            <a:spLocks noChangeAspect="1" noEditPoints="1"/>
          </p:cNvSpPr>
          <p:nvPr/>
        </p:nvSpPr>
        <p:spPr bwMode="auto">
          <a:xfrm>
            <a:off x="7988769" y="1409134"/>
            <a:ext cx="349152" cy="3475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p:spPr>
        <p:txBody>
          <a:bodyPr vert="horz" wrap="square" lIns="91413" tIns="45707" rIns="91413" bIns="45707" numCol="1" anchor="t" anchorCtr="0" compatLnSpc="1">
            <a:prstTxWarp prst="textNoShape">
              <a:avLst/>
            </a:prstTxWarp>
          </a:bodyPr>
          <a:lstStyle/>
          <a:p>
            <a:pPr marL="0" marR="0" lvl="0" indent="0" algn="l" defTabSz="93245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8" name="Title 6">
            <a:extLst>
              <a:ext uri="{FF2B5EF4-FFF2-40B4-BE49-F238E27FC236}">
                <a16:creationId xmlns:a16="http://schemas.microsoft.com/office/drawing/2014/main" id="{45AA8CDB-8B09-41C2-80C0-4D0E0BA5795B}"/>
              </a:ext>
            </a:extLst>
          </p:cNvPr>
          <p:cNvSpPr txBox="1">
            <a:spLocks/>
          </p:cNvSpPr>
          <p:nvPr/>
        </p:nvSpPr>
        <p:spPr>
          <a:xfrm>
            <a:off x="268462" y="291549"/>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a:t>
            </a:r>
          </a:p>
        </p:txBody>
      </p:sp>
    </p:spTree>
    <p:extLst>
      <p:ext uri="{BB962C8B-B14F-4D97-AF65-F5344CB8AC3E}">
        <p14:creationId xmlns:p14="http://schemas.microsoft.com/office/powerpoint/2010/main" val="167024190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7"/>
                                        </p:tgtEl>
                                      </p:cBhvr>
                                      <p:by x="0" y="0"/>
                                    </p:animScale>
                                  </p:childTnLst>
                                </p:cTn>
                              </p:par>
                              <p:par>
                                <p:cTn id="9" presetID="1" presetClass="entr" presetSubtype="0" fill="hold" nodeType="withEffect">
                                  <p:stCondLst>
                                    <p:cond delay="0"/>
                                  </p:stCondLst>
                                  <p:childTnLst>
                                    <p:set>
                                      <p:cBhvr>
                                        <p:cTn id="10" dur="1" fill="hold">
                                          <p:stCondLst>
                                            <p:cond delay="399"/>
                                          </p:stCondLst>
                                        </p:cTn>
                                        <p:tgtEl>
                                          <p:spTgt spid="11"/>
                                        </p:tgtEl>
                                        <p:attrNameLst>
                                          <p:attrName>style.visibility</p:attrName>
                                        </p:attrNameLst>
                                      </p:cBhvr>
                                      <p:to>
                                        <p:strVal val="visible"/>
                                      </p:to>
                                    </p:set>
                                  </p:childTnLst>
                                </p:cTn>
                              </p:par>
                              <p:par>
                                <p:cTn id="11" presetID="6" presetClass="emph" presetSubtype="0" accel="100000" autoRev="1" fill="hold" nodeType="withEffect">
                                  <p:stCondLst>
                                    <p:cond delay="0"/>
                                  </p:stCondLst>
                                  <p:childTnLst>
                                    <p:animScale>
                                      <p:cBhvr>
                                        <p:cTn id="12" dur="400" fill="hold"/>
                                        <p:tgtEl>
                                          <p:spTgt spid="11"/>
                                        </p:tgtEl>
                                      </p:cBhvr>
                                      <p:by x="0" y="0"/>
                                    </p:animScale>
                                  </p:childTnLst>
                                </p:cTn>
                              </p:par>
                              <p:par>
                                <p:cTn id="13" presetID="10" presetClass="entr" presetSubtype="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6"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2B63EB57-8372-4346-A283-73E87023223A}"/>
              </a:ext>
            </a:extLst>
          </p:cNvPr>
          <p:cNvSpPr/>
          <p:nvPr/>
        </p:nvSpPr>
        <p:spPr bwMode="auto">
          <a:xfrm>
            <a:off x="274638" y="3687246"/>
            <a:ext cx="7979280" cy="2452908"/>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1551704"/>
            <a:ext cx="7979280" cy="2099164"/>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1551704"/>
            <a:ext cx="3530371" cy="4588450"/>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B96EDA7D-479A-478F-A192-E1E20C10FC85}"/>
              </a:ext>
            </a:extLst>
          </p:cNvPr>
          <p:cNvGrpSpPr/>
          <p:nvPr/>
        </p:nvGrpSpPr>
        <p:grpSpPr>
          <a:xfrm>
            <a:off x="474596" y="2250954"/>
            <a:ext cx="7541184" cy="1033075"/>
            <a:chOff x="474596" y="2143386"/>
            <a:chExt cx="7541184" cy="1033075"/>
          </a:xfrm>
        </p:grpSpPr>
        <p:sp>
          <p:nvSpPr>
            <p:cNvPr id="122" name="Rectangle 121">
              <a:extLst>
                <a:ext uri="{FF2B5EF4-FFF2-40B4-BE49-F238E27FC236}">
                  <a16:creationId xmlns:a16="http://schemas.microsoft.com/office/drawing/2014/main" id="{84138059-581A-4A36-8CB7-AEB9344CBE60}"/>
                </a:ext>
              </a:extLst>
            </p:cNvPr>
            <p:cNvSpPr/>
            <p:nvPr/>
          </p:nvSpPr>
          <p:spPr bwMode="auto">
            <a:xfrm>
              <a:off x="5930786" y="2564178"/>
              <a:ext cx="20849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Bot Service</a:t>
              </a:r>
            </a:p>
          </p:txBody>
        </p:sp>
        <p:sp>
          <p:nvSpPr>
            <p:cNvPr id="123" name="Rectangle 122">
              <a:extLst>
                <a:ext uri="{FF2B5EF4-FFF2-40B4-BE49-F238E27FC236}">
                  <a16:creationId xmlns:a16="http://schemas.microsoft.com/office/drawing/2014/main" id="{ACCC5988-E796-4BDE-93F3-79E63CDCE37D}"/>
                </a:ext>
              </a:extLst>
            </p:cNvPr>
            <p:cNvSpPr/>
            <p:nvPr/>
          </p:nvSpPr>
          <p:spPr bwMode="auto">
            <a:xfrm>
              <a:off x="474596" y="2146535"/>
              <a:ext cx="2826751"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CUSTOM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D21A0CA6-9999-44F1-9672-7EC6C4C0B0C5}"/>
                </a:ext>
              </a:extLst>
            </p:cNvPr>
            <p:cNvSpPr/>
            <p:nvPr/>
          </p:nvSpPr>
          <p:spPr bwMode="auto">
            <a:xfrm>
              <a:off x="474598" y="2581778"/>
              <a:ext cx="2826750"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Machine Learning</a:t>
              </a:r>
            </a:p>
          </p:txBody>
        </p:sp>
        <p:sp>
          <p:nvSpPr>
            <p:cNvPr id="125" name="Rectangle 124">
              <a:extLst>
                <a:ext uri="{FF2B5EF4-FFF2-40B4-BE49-F238E27FC236}">
                  <a16:creationId xmlns:a16="http://schemas.microsoft.com/office/drawing/2014/main" id="{60B2A14C-0795-414C-A131-D5D36D0EDC39}"/>
                </a:ext>
              </a:extLst>
            </p:cNvPr>
            <p:cNvSpPr/>
            <p:nvPr/>
          </p:nvSpPr>
          <p:spPr bwMode="auto">
            <a:xfrm>
              <a:off x="5930786" y="2161608"/>
              <a:ext cx="208499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CONVERSATIONAL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136AE4AD-0A51-4287-BEF6-B333D23F47D9}"/>
                </a:ext>
              </a:extLst>
            </p:cNvPr>
            <p:cNvSpPr/>
            <p:nvPr/>
          </p:nvSpPr>
          <p:spPr bwMode="auto">
            <a:xfrm>
              <a:off x="3484754" y="2143386"/>
              <a:ext cx="222060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PRE-BUILT AI</a:t>
              </a:r>
              <a:endParaRPr kumimoji="0" lang="en-US" sz="11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7611F601-D888-473E-8C31-5BCC72DB0891}"/>
                </a:ext>
              </a:extLst>
            </p:cNvPr>
            <p:cNvSpPr/>
            <p:nvPr/>
          </p:nvSpPr>
          <p:spPr bwMode="auto">
            <a:xfrm>
              <a:off x="3484755" y="2573588"/>
              <a:ext cx="222060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Services</a:t>
              </a:r>
            </a:p>
          </p:txBody>
        </p:sp>
      </p:grpSp>
      <p:grpSp>
        <p:nvGrpSpPr>
          <p:cNvPr id="128" name="Group 127">
            <a:extLst>
              <a:ext uri="{FF2B5EF4-FFF2-40B4-BE49-F238E27FC236}">
                <a16:creationId xmlns:a16="http://schemas.microsoft.com/office/drawing/2014/main" id="{B70BBE88-F0CD-4686-B53F-1959CD27E4B7}"/>
              </a:ext>
            </a:extLst>
          </p:cNvPr>
          <p:cNvGrpSpPr/>
          <p:nvPr/>
        </p:nvGrpSpPr>
        <p:grpSpPr>
          <a:xfrm>
            <a:off x="474598" y="4245526"/>
            <a:ext cx="7705271" cy="1760724"/>
            <a:chOff x="284271" y="4124646"/>
            <a:chExt cx="7705271" cy="1760724"/>
          </a:xfrm>
        </p:grpSpPr>
        <p:sp>
          <p:nvSpPr>
            <p:cNvPr id="129" name="Rectangle 128">
              <a:extLst>
                <a:ext uri="{FF2B5EF4-FFF2-40B4-BE49-F238E27FC236}">
                  <a16:creationId xmlns:a16="http://schemas.microsoft.com/office/drawing/2014/main" id="{15BF3632-A58D-4205-9324-05893B77B708}"/>
                </a:ext>
              </a:extLst>
            </p:cNvPr>
            <p:cNvSpPr/>
            <p:nvPr/>
          </p:nvSpPr>
          <p:spPr bwMode="auto">
            <a:xfrm>
              <a:off x="284272" y="4124646"/>
              <a:ext cx="380574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ON DATA</a:t>
              </a:r>
            </a:p>
          </p:txBody>
        </p:sp>
        <p:sp>
          <p:nvSpPr>
            <p:cNvPr id="130" name="Rectangle 129">
              <a:extLst>
                <a:ext uri="{FF2B5EF4-FFF2-40B4-BE49-F238E27FC236}">
                  <a16:creationId xmlns:a16="http://schemas.microsoft.com/office/drawing/2014/main" id="{47F0AB2E-2974-462E-B7D1-00779424A960}"/>
                </a:ext>
              </a:extLst>
            </p:cNvPr>
            <p:cNvSpPr/>
            <p:nvPr/>
          </p:nvSpPr>
          <p:spPr bwMode="auto">
            <a:xfrm>
              <a:off x="284273" y="4559136"/>
              <a:ext cx="90432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Cosmos DB</a:t>
              </a:r>
            </a:p>
          </p:txBody>
        </p:sp>
        <p:sp>
          <p:nvSpPr>
            <p:cNvPr id="131" name="Rectangle 130">
              <a:extLst>
                <a:ext uri="{FF2B5EF4-FFF2-40B4-BE49-F238E27FC236}">
                  <a16:creationId xmlns:a16="http://schemas.microsoft.com/office/drawing/2014/main" id="{A254AE9A-339C-4669-B636-1156D4FF2F60}"/>
                </a:ext>
              </a:extLst>
            </p:cNvPr>
            <p:cNvSpPr/>
            <p:nvPr/>
          </p:nvSpPr>
          <p:spPr bwMode="auto">
            <a:xfrm>
              <a:off x="4753359" y="4144005"/>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AI COMPUTE</a:t>
              </a:r>
            </a:p>
          </p:txBody>
        </p:sp>
        <p:sp>
          <p:nvSpPr>
            <p:cNvPr id="132" name="Rectangle 131">
              <a:extLst>
                <a:ext uri="{FF2B5EF4-FFF2-40B4-BE49-F238E27FC236}">
                  <a16:creationId xmlns:a16="http://schemas.microsoft.com/office/drawing/2014/main" id="{0D1C1C72-D1A9-4310-9EA2-C17B1BE7E2FD}"/>
                </a:ext>
              </a:extLst>
            </p:cNvPr>
            <p:cNvSpPr/>
            <p:nvPr/>
          </p:nvSpPr>
          <p:spPr bwMode="auto">
            <a:xfrm>
              <a:off x="1234511"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DB</a:t>
              </a:r>
            </a:p>
          </p:txBody>
        </p:sp>
        <p:sp>
          <p:nvSpPr>
            <p:cNvPr id="133" name="Rectangle 132">
              <a:extLst>
                <a:ext uri="{FF2B5EF4-FFF2-40B4-BE49-F238E27FC236}">
                  <a16:creationId xmlns:a16="http://schemas.microsoft.com/office/drawing/2014/main" id="{51E74D6C-B6AF-4B77-986E-5DBACA20436C}"/>
                </a:ext>
              </a:extLst>
            </p:cNvPr>
            <p:cNvSpPr/>
            <p:nvPr/>
          </p:nvSpPr>
          <p:spPr bwMode="auto">
            <a:xfrm>
              <a:off x="2139195"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SQL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DW</a:t>
              </a:r>
            </a:p>
          </p:txBody>
        </p:sp>
        <p:sp>
          <p:nvSpPr>
            <p:cNvPr id="134" name="Rectangle 133">
              <a:extLst>
                <a:ext uri="{FF2B5EF4-FFF2-40B4-BE49-F238E27FC236}">
                  <a16:creationId xmlns:a16="http://schemas.microsoft.com/office/drawing/2014/main" id="{D48F0679-E699-45D9-BB88-24D47AA8A6DB}"/>
                </a:ext>
              </a:extLst>
            </p:cNvPr>
            <p:cNvSpPr/>
            <p:nvPr/>
          </p:nvSpPr>
          <p:spPr bwMode="auto">
            <a:xfrm>
              <a:off x="3049078" y="4559129"/>
              <a:ext cx="858775"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Lake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ACS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284271" y="5290687"/>
              <a:ext cx="7705271"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8387429" y="2291431"/>
            <a:ext cx="3357630" cy="3597894"/>
            <a:chOff x="8283071" y="2183863"/>
            <a:chExt cx="3357630" cy="3597894"/>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VS Tools </a:t>
              </a:r>
              <a:b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Studio</a:t>
              </a:r>
            </a:p>
          </p:txBody>
        </p:sp>
        <p:sp>
          <p:nvSpPr>
            <p:cNvPr id="144" name="Rectangle 143">
              <a:extLst>
                <a:ext uri="{FF2B5EF4-FFF2-40B4-BE49-F238E27FC236}">
                  <a16:creationId xmlns:a16="http://schemas.microsoft.com/office/drawing/2014/main" id="{7DF5E67D-1818-43EA-B375-11FA28D56FC8}"/>
                </a:ext>
              </a:extLst>
            </p:cNvPr>
            <p:cNvSpPr/>
            <p:nvPr/>
          </p:nvSpPr>
          <p:spPr bwMode="auto">
            <a:xfrm>
              <a:off x="8283071" y="2183863"/>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CODING &amp; MANAGEMENT TOOLS</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ML Workbench</a:t>
              </a:r>
            </a:p>
          </p:txBody>
        </p:sp>
        <p:sp>
          <p:nvSpPr>
            <p:cNvPr id="146" name="Rectangle 145">
              <a:extLst>
                <a:ext uri="{FF2B5EF4-FFF2-40B4-BE49-F238E27FC236}">
                  <a16:creationId xmlns:a16="http://schemas.microsoft.com/office/drawing/2014/main" id="{F384834B-D138-4D4F-8B0E-01D321982E29}"/>
                </a:ext>
              </a:extLst>
            </p:cNvPr>
            <p:cNvSpPr/>
            <p:nvPr/>
          </p:nvSpPr>
          <p:spPr bwMode="auto">
            <a:xfrm>
              <a:off x="8283071" y="3930076"/>
              <a:ext cx="3357630"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400" b="1"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DEEP LEARNING FRAMEWORKS</a:t>
              </a:r>
            </a:p>
          </p:txBody>
        </p:sp>
        <p:sp>
          <p:nvSpPr>
            <p:cNvPr id="147" name="Rectangle 146">
              <a:extLst>
                <a:ext uri="{FF2B5EF4-FFF2-40B4-BE49-F238E27FC236}">
                  <a16:creationId xmlns:a16="http://schemas.microsoft.com/office/drawing/2014/main" id="{CCD8B23F-9794-483F-A654-1DB74B80D306}"/>
                </a:ext>
              </a:extLst>
            </p:cNvPr>
            <p:cNvSpPr/>
            <p:nvPr/>
          </p:nvSpPr>
          <p:spPr bwMode="auto">
            <a:xfrm>
              <a:off x="8440738" y="4579938"/>
              <a:ext cx="846137" cy="614362"/>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Cognitive Toolkit</a:t>
              </a:r>
            </a:p>
          </p:txBody>
        </p:sp>
        <p:sp>
          <p:nvSpPr>
            <p:cNvPr id="148" name="Rectangle 147">
              <a:extLst>
                <a:ext uri="{FF2B5EF4-FFF2-40B4-BE49-F238E27FC236}">
                  <a16:creationId xmlns:a16="http://schemas.microsoft.com/office/drawing/2014/main" id="{C7B35767-6CE7-4819-ADB9-0BF9119D8E16}"/>
                </a:ext>
              </a:extLst>
            </p:cNvPr>
            <p:cNvSpPr/>
            <p:nvPr/>
          </p:nvSpPr>
          <p:spPr bwMode="auto">
            <a:xfrm>
              <a:off x="9481505" y="4587350"/>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TensorFlow</a:t>
              </a:r>
            </a:p>
          </p:txBody>
        </p:sp>
        <p:sp>
          <p:nvSpPr>
            <p:cNvPr id="149" name="Rectangle 148">
              <a:extLst>
                <a:ext uri="{FF2B5EF4-FFF2-40B4-BE49-F238E27FC236}">
                  <a16:creationId xmlns:a16="http://schemas.microsoft.com/office/drawing/2014/main" id="{D430DCDF-81F1-413F-ABCD-98E5E568E473}"/>
                </a:ext>
              </a:extLst>
            </p:cNvPr>
            <p:cNvSpPr/>
            <p:nvPr/>
          </p:nvSpPr>
          <p:spPr bwMode="auto">
            <a:xfrm>
              <a:off x="10522021" y="4587349"/>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Caffe</a:t>
              </a:r>
            </a:p>
          </p:txBody>
        </p:sp>
        <p:sp>
          <p:nvSpPr>
            <p:cNvPr id="150" name="Rectangle 149">
              <a:extLst>
                <a:ext uri="{FF2B5EF4-FFF2-40B4-BE49-F238E27FC236}">
                  <a16:creationId xmlns:a16="http://schemas.microsoft.com/office/drawing/2014/main" id="{FB12FA12-0FC6-4C20-AD27-E2A9CFB486ED}"/>
                </a:ext>
              </a:extLst>
            </p:cNvPr>
            <p:cNvSpPr/>
            <p:nvPr>
              <p:extLst/>
            </p:nvPr>
          </p:nvSpPr>
          <p:spPr bwMode="auto">
            <a:xfrm>
              <a:off x="8440738" y="5524172"/>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(Scikit-learn, MXNet, Keras, Chainer, Gluon…)</a:t>
              </a:r>
            </a:p>
          </p:txBody>
        </p:sp>
        <p:sp>
          <p:nvSpPr>
            <p:cNvPr id="151" name="Rectangle 150">
              <a:extLst>
                <a:ext uri="{FF2B5EF4-FFF2-40B4-BE49-F238E27FC236}">
                  <a16:creationId xmlns:a16="http://schemas.microsoft.com/office/drawing/2014/main" id="{62936A50-074E-433A-89E2-B17862259435}"/>
                </a:ext>
              </a:extLst>
            </p:cNvPr>
            <p:cNvSpPr/>
            <p:nvPr/>
          </p:nvSpPr>
          <p:spPr bwMode="auto">
            <a:xfrm>
              <a:off x="9789094" y="4224592"/>
              <a:ext cx="1375924"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3rd Party</a:t>
              </a:r>
            </a:p>
          </p:txBody>
        </p:sp>
        <p:sp>
          <p:nvSpPr>
            <p:cNvPr id="152" name="Rectangle 151">
              <a:extLst>
                <a:ext uri="{FF2B5EF4-FFF2-40B4-BE49-F238E27FC236}">
                  <a16:creationId xmlns:a16="http://schemas.microsoft.com/office/drawing/2014/main" id="{642DFB83-ECF9-4A99-9C34-EE75B3419890}"/>
                </a:ext>
              </a:extLst>
            </p:cNvPr>
            <p:cNvSpPr/>
            <p:nvPr>
              <p:extLst/>
            </p:nvPr>
          </p:nvSpPr>
          <p:spPr bwMode="auto">
            <a:xfrm>
              <a:off x="8448813" y="3315530"/>
              <a:ext cx="3090271" cy="257585"/>
            </a:xfrm>
            <a:prstGeom prst="rect">
              <a:avLst/>
            </a:prstGeom>
            <a:no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43407" rIns="91440" bIns="143407" numCol="1" spcCol="0" rtlCol="0" fromWordArt="0" anchor="ctr" anchorCtr="0" forceAA="0" compatLnSpc="1">
              <a:prstTxWarp prst="textNoShape">
                <a:avLst/>
              </a:prstTxWarp>
              <a:noAutofit/>
            </a:bodyPr>
            <a:lstStyle/>
            <a:p>
              <a:pPr marL="0" marR="0" lvl="0" indent="0" algn="l" defTabSz="914192" rtl="0" eaLnBrk="1" fontAlgn="base" latinLnBrk="0" hangingPunct="1">
                <a:lnSpc>
                  <a:spcPct val="150000"/>
                </a:lnSpc>
                <a:spcBef>
                  <a:spcPct val="0"/>
                </a:spcBef>
                <a:spcAft>
                  <a:spcPct val="0"/>
                </a:spcAft>
                <a:buClrTx/>
                <a:buSzTx/>
                <a:buFontTx/>
                <a:buNone/>
                <a:tabLst/>
                <a:defRPr/>
              </a:pPr>
              <a:r>
                <a:rPr kumimoji="0" lang="en-US" sz="1200" b="0" i="0" u="none" strike="noStrike" kern="0" cap="none" spc="0" normalizeH="0" baseline="0" noProof="0">
                  <a:ln>
                    <a:noFill/>
                  </a:ln>
                  <a:gradFill>
                    <a:gsLst>
                      <a:gs pos="63248">
                        <a:srgbClr val="0078D7"/>
                      </a:gs>
                      <a:gs pos="30000">
                        <a:srgbClr val="0078D7"/>
                      </a:gs>
                    </a:gsLst>
                    <a:lin ang="5400000" scaled="1"/>
                  </a:gradFill>
                  <a:effectLst/>
                  <a:uLnTx/>
                  <a:uFillTx/>
                  <a:latin typeface="Segoe UI" panose="020B0502040204020203" pitchFamily="34" charset="0"/>
                  <a:ea typeface="+mn-ea"/>
                  <a:cs typeface="Segoe UI" panose="020B0502040204020203" pitchFamily="34" charset="0"/>
                </a:rPr>
                <a:t>Others (PyCharm, Jupyter Notebooks…)</a:t>
              </a:r>
            </a:p>
          </p:txBody>
        </p:sp>
      </p:grpSp>
      <p:sp>
        <p:nvSpPr>
          <p:cNvPr id="153" name="Rectangle 152">
            <a:extLst>
              <a:ext uri="{FF2B5EF4-FFF2-40B4-BE49-F238E27FC236}">
                <a16:creationId xmlns:a16="http://schemas.microsoft.com/office/drawing/2014/main" id="{5DEFB41C-4134-48B8-BDE6-991FADFB2A5C}"/>
              </a:ext>
            </a:extLst>
          </p:cNvPr>
          <p:cNvSpPr/>
          <p:nvPr/>
        </p:nvSpPr>
        <p:spPr>
          <a:xfrm>
            <a:off x="345014" y="1850044"/>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139705"/>
            <a:ext cx="790890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266383" y="2669722"/>
            <a:ext cx="3527472"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Tools</a:t>
            </a:r>
          </a:p>
        </p:txBody>
      </p:sp>
      <p:grpSp>
        <p:nvGrpSpPr>
          <p:cNvPr id="3" name="Group 2">
            <a:extLst>
              <a:ext uri="{FF2B5EF4-FFF2-40B4-BE49-F238E27FC236}">
                <a16:creationId xmlns:a16="http://schemas.microsoft.com/office/drawing/2014/main" id="{BB430111-EED4-40D0-A147-663EBA4E73B7}"/>
              </a:ext>
            </a:extLst>
          </p:cNvPr>
          <p:cNvGrpSpPr/>
          <p:nvPr/>
        </p:nvGrpSpPr>
        <p:grpSpPr>
          <a:xfrm>
            <a:off x="9612657" y="3342044"/>
            <a:ext cx="893470" cy="893470"/>
            <a:chOff x="10087818" y="119840"/>
            <a:chExt cx="893470" cy="893470"/>
          </a:xfrm>
          <a:solidFill>
            <a:srgbClr val="D2D2D2"/>
          </a:solidFill>
          <a:effectLst/>
        </p:grpSpPr>
        <p:sp>
          <p:nvSpPr>
            <p:cNvPr id="2" name="Oval 1">
              <a:extLst>
                <a:ext uri="{FF2B5EF4-FFF2-40B4-BE49-F238E27FC236}">
                  <a16:creationId xmlns:a16="http://schemas.microsoft.com/office/drawing/2014/main" id="{F8FEECFF-E0B5-42C2-A476-E42D680DF292}"/>
                </a:ext>
              </a:extLst>
            </p:cNvPr>
            <p:cNvSpPr/>
            <p:nvPr/>
          </p:nvSpPr>
          <p:spPr bwMode="auto">
            <a:xfrm>
              <a:off x="10087818" y="119840"/>
              <a:ext cx="893470" cy="893470"/>
            </a:xfrm>
            <a:prstGeom prst="ellipse">
              <a:avLst/>
            </a:prstGeom>
            <a:grp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10404722" y="383695"/>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grpFill/>
            <a:ln w="15875" cap="sq">
              <a:solidFill>
                <a:srgbClr val="0B7DD8"/>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2920ACE7-EA5D-4644-A468-E6C716CEDAE4}"/>
              </a:ext>
            </a:extLst>
          </p:cNvPr>
          <p:cNvGrpSpPr/>
          <p:nvPr/>
        </p:nvGrpSpPr>
        <p:grpSpPr>
          <a:xfrm>
            <a:off x="3807078" y="2517190"/>
            <a:ext cx="914400" cy="914400"/>
            <a:chOff x="4744269" y="3350307"/>
            <a:chExt cx="914400" cy="914400"/>
          </a:xfrm>
          <a:effectLst/>
        </p:grpSpPr>
        <p:sp>
          <p:nvSpPr>
            <p:cNvPr id="4" name="Oval 3">
              <a:extLst>
                <a:ext uri="{FF2B5EF4-FFF2-40B4-BE49-F238E27FC236}">
                  <a16:creationId xmlns:a16="http://schemas.microsoft.com/office/drawing/2014/main" id="{10EF2D3C-F058-4169-A72F-3F6F96840520}"/>
                </a:ext>
              </a:extLst>
            </p:cNvPr>
            <p:cNvSpPr/>
            <p:nvPr/>
          </p:nvSpPr>
          <p:spPr bwMode="auto">
            <a:xfrm>
              <a:off x="4744269" y="3350307"/>
              <a:ext cx="914400" cy="914400"/>
            </a:xfrm>
            <a:prstGeom prst="ellipse">
              <a:avLst/>
            </a:prstGeom>
            <a:solidFill>
              <a:schemeClr val="accent6"/>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hand_2">
              <a:extLst>
                <a:ext uri="{FF2B5EF4-FFF2-40B4-BE49-F238E27FC236}">
                  <a16:creationId xmlns:a16="http://schemas.microsoft.com/office/drawing/2014/main" id="{B79281A1-333E-4D04-B863-5AEB509D9BA8}"/>
                </a:ext>
              </a:extLst>
            </p:cNvPr>
            <p:cNvSpPr>
              <a:spLocks noChangeAspect="1"/>
            </p:cNvSpPr>
            <p:nvPr/>
          </p:nvSpPr>
          <p:spPr bwMode="auto">
            <a:xfrm>
              <a:off x="4995729" y="3705098"/>
              <a:ext cx="411480" cy="20481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rgbClr val="0B7D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A9A574C1-AC95-4FE2-A9FD-87ADF6FD0634}"/>
              </a:ext>
            </a:extLst>
          </p:cNvPr>
          <p:cNvGrpSpPr/>
          <p:nvPr/>
        </p:nvGrpSpPr>
        <p:grpSpPr>
          <a:xfrm>
            <a:off x="3807078" y="4819080"/>
            <a:ext cx="914400" cy="914400"/>
            <a:chOff x="3807078" y="4868342"/>
            <a:chExt cx="914400" cy="914400"/>
          </a:xfrm>
          <a:effectLst/>
        </p:grpSpPr>
        <p:sp>
          <p:nvSpPr>
            <p:cNvPr id="51" name="Oval 50">
              <a:extLst>
                <a:ext uri="{FF2B5EF4-FFF2-40B4-BE49-F238E27FC236}">
                  <a16:creationId xmlns:a16="http://schemas.microsoft.com/office/drawing/2014/main" id="{C9B0E76C-F0C7-489D-BE06-6E34DDB0D6B9}"/>
                </a:ext>
              </a:extLst>
            </p:cNvPr>
            <p:cNvSpPr/>
            <p:nvPr/>
          </p:nvSpPr>
          <p:spPr bwMode="auto">
            <a:xfrm>
              <a:off x="3807078" y="4868342"/>
              <a:ext cx="914400" cy="914400"/>
            </a:xfrm>
            <a:prstGeom prst="ellipse">
              <a:avLst/>
            </a:prstGeom>
            <a:solidFill>
              <a:schemeClr val="accent6"/>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1676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B7D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3" name="Title 6">
            <a:extLst>
              <a:ext uri="{FF2B5EF4-FFF2-40B4-BE49-F238E27FC236}">
                <a16:creationId xmlns:a16="http://schemas.microsoft.com/office/drawing/2014/main" id="{45AA8CDB-8B09-41C2-80C0-4D0E0BA5795B}"/>
              </a:ext>
            </a:extLst>
          </p:cNvPr>
          <p:cNvSpPr txBox="1">
            <a:spLocks/>
          </p:cNvSpPr>
          <p:nvPr/>
        </p:nvSpPr>
        <p:spPr>
          <a:xfrm>
            <a:off x="268462" y="153645"/>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 Platform</a:t>
            </a:r>
          </a:p>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Cloud-powered AI for everyday developer</a:t>
            </a:r>
          </a:p>
        </p:txBody>
      </p:sp>
    </p:spTree>
    <p:extLst>
      <p:ext uri="{BB962C8B-B14F-4D97-AF65-F5344CB8AC3E}">
        <p14:creationId xmlns:p14="http://schemas.microsoft.com/office/powerpoint/2010/main" val="699404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48148E-6 L -4.16667E-6 -0.03519 " pathEditMode="relative" rAng="0" ptsTypes="AA">
                                      <p:cBhvr>
                                        <p:cTn id="6" dur="500" fill="hold"/>
                                        <p:tgtEl>
                                          <p:spTgt spid="153"/>
                                        </p:tgtEl>
                                        <p:attrNameLst>
                                          <p:attrName>ppt_x</p:attrName>
                                          <p:attrName>ppt_y</p:attrName>
                                        </p:attrNameLst>
                                      </p:cBhvr>
                                      <p:rCtr x="0" y="-1759"/>
                                    </p:animMotion>
                                  </p:childTnLst>
                                </p:cTn>
                              </p:par>
                              <p:par>
                                <p:cTn id="7" presetID="53" presetClass="exit" presetSubtype="32" fill="hold" nodeType="withEffect">
                                  <p:stCondLst>
                                    <p:cond delay="0"/>
                                  </p:stCondLst>
                                  <p:childTnLst>
                                    <p:anim calcmode="lin" valueType="num">
                                      <p:cBhvr>
                                        <p:cTn id="8" dur="500"/>
                                        <p:tgtEl>
                                          <p:spTgt spid="5"/>
                                        </p:tgtEl>
                                        <p:attrNameLst>
                                          <p:attrName>ppt_w</p:attrName>
                                        </p:attrNameLst>
                                      </p:cBhvr>
                                      <p:tavLst>
                                        <p:tav tm="0">
                                          <p:val>
                                            <p:strVal val="ppt_w"/>
                                          </p:val>
                                        </p:tav>
                                        <p:tav tm="100000">
                                          <p:val>
                                            <p:fltVal val="0"/>
                                          </p:val>
                                        </p:tav>
                                      </p:tavLst>
                                    </p:anim>
                                    <p:anim calcmode="lin" valueType="num">
                                      <p:cBhvr>
                                        <p:cTn id="9" dur="500"/>
                                        <p:tgtEl>
                                          <p:spTgt spid="5"/>
                                        </p:tgtEl>
                                        <p:attrNameLst>
                                          <p:attrName>ppt_h</p:attrName>
                                        </p:attrNameLst>
                                      </p:cBhvr>
                                      <p:tavLst>
                                        <p:tav tm="0">
                                          <p:val>
                                            <p:strVal val="ppt_h"/>
                                          </p:val>
                                        </p:tav>
                                        <p:tav tm="100000">
                                          <p:val>
                                            <p:fltVal val="0"/>
                                          </p:val>
                                        </p:tav>
                                      </p:tavLst>
                                    </p:anim>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4.16667E-6 3.7037E-6 L -4.16667E-6 -0.0551 " pathEditMode="relative" rAng="0" ptsTypes="AA">
                                      <p:cBhvr>
                                        <p:cTn id="19" dur="500" fill="hold"/>
                                        <p:tgtEl>
                                          <p:spTgt spid="154"/>
                                        </p:tgtEl>
                                        <p:attrNameLst>
                                          <p:attrName>ppt_x</p:attrName>
                                          <p:attrName>ppt_y</p:attrName>
                                        </p:attrNameLst>
                                      </p:cBhvr>
                                      <p:rCtr x="0" y="-2755"/>
                                    </p:animMotion>
                                  </p:childTnLst>
                                </p:cTn>
                              </p:par>
                              <p:par>
                                <p:cTn id="20" presetID="53" presetClass="exit" presetSubtype="32" fill="hold" nodeType="withEffect">
                                  <p:stCondLst>
                                    <p:cond delay="0"/>
                                  </p:stCondLst>
                                  <p:childTnLst>
                                    <p:anim calcmode="lin" valueType="num">
                                      <p:cBhvr>
                                        <p:cTn id="21" dur="500"/>
                                        <p:tgtEl>
                                          <p:spTgt spid="7"/>
                                        </p:tgtEl>
                                        <p:attrNameLst>
                                          <p:attrName>ppt_w</p:attrName>
                                        </p:attrNameLst>
                                      </p:cBhvr>
                                      <p:tavLst>
                                        <p:tav tm="0">
                                          <p:val>
                                            <p:strVal val="ppt_w"/>
                                          </p:val>
                                        </p:tav>
                                        <p:tav tm="100000">
                                          <p:val>
                                            <p:fltVal val="0"/>
                                          </p:val>
                                        </p:tav>
                                      </p:tavLst>
                                    </p:anim>
                                    <p:anim calcmode="lin" valueType="num">
                                      <p:cBhvr>
                                        <p:cTn id="22" dur="500"/>
                                        <p:tgtEl>
                                          <p:spTgt spid="7"/>
                                        </p:tgtEl>
                                        <p:attrNameLst>
                                          <p:attrName>ppt_h</p:attrName>
                                        </p:attrNameLst>
                                      </p:cBhvr>
                                      <p:tavLst>
                                        <p:tav tm="0">
                                          <p:val>
                                            <p:strVal val="ppt_h"/>
                                          </p:val>
                                        </p:tav>
                                        <p:tav tm="100000">
                                          <p:val>
                                            <p:fltVal val="0"/>
                                          </p:val>
                                        </p:tav>
                                      </p:tavLst>
                                    </p:anim>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28"/>
                                        </p:tgtEl>
                                        <p:attrNameLst>
                                          <p:attrName>style.visibility</p:attrName>
                                        </p:attrNameLst>
                                      </p:cBhvr>
                                      <p:to>
                                        <p:strVal val="visible"/>
                                      </p:to>
                                    </p:set>
                                    <p:animEffect transition="in" filter="fade">
                                      <p:cBhvr>
                                        <p:cTn id="28" dur="500"/>
                                        <p:tgtEl>
                                          <p:spTgt spid="12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0" nodeType="clickEffect">
                                  <p:stCondLst>
                                    <p:cond delay="0"/>
                                  </p:stCondLst>
                                  <p:childTnLst>
                                    <p:animMotion origin="layout" path="M 3.75E-6 -4.44444E-6 L 3.75E-6 -0.15787 " pathEditMode="relative" rAng="0" ptsTypes="AA">
                                      <p:cBhvr>
                                        <p:cTn id="32" dur="500" fill="hold"/>
                                        <p:tgtEl>
                                          <p:spTgt spid="155"/>
                                        </p:tgtEl>
                                        <p:attrNameLst>
                                          <p:attrName>ppt_x</p:attrName>
                                          <p:attrName>ppt_y</p:attrName>
                                        </p:attrNameLst>
                                      </p:cBhvr>
                                      <p:rCtr x="0" y="-7894"/>
                                    </p:animMotion>
                                  </p:childTnLst>
                                </p:cTn>
                              </p:par>
                              <p:par>
                                <p:cTn id="33" presetID="53" presetClass="exit" presetSubtype="32" fill="hold" nodeType="withEffect">
                                  <p:stCondLst>
                                    <p:cond delay="0"/>
                                  </p:stCondLst>
                                  <p:childTnLst>
                                    <p:anim calcmode="lin" valueType="num">
                                      <p:cBhvr>
                                        <p:cTn id="34" dur="500"/>
                                        <p:tgtEl>
                                          <p:spTgt spid="3"/>
                                        </p:tgtEl>
                                        <p:attrNameLst>
                                          <p:attrName>ppt_w</p:attrName>
                                        </p:attrNameLst>
                                      </p:cBhvr>
                                      <p:tavLst>
                                        <p:tav tm="0">
                                          <p:val>
                                            <p:strVal val="ppt_w"/>
                                          </p:val>
                                        </p:tav>
                                        <p:tav tm="100000">
                                          <p:val>
                                            <p:fltVal val="0"/>
                                          </p:val>
                                        </p:tav>
                                      </p:tavLst>
                                    </p:anim>
                                    <p:anim calcmode="lin" valueType="num">
                                      <p:cBhvr>
                                        <p:cTn id="35" dur="500"/>
                                        <p:tgtEl>
                                          <p:spTgt spid="3"/>
                                        </p:tgtEl>
                                        <p:attrNameLst>
                                          <p:attrName>ppt_h</p:attrName>
                                        </p:attrNameLst>
                                      </p:cBhvr>
                                      <p:tavLst>
                                        <p:tav tm="0">
                                          <p:val>
                                            <p:strVal val="ppt_h"/>
                                          </p:val>
                                        </p:tav>
                                        <p:tav tm="100000">
                                          <p:val>
                                            <p:fltVal val="0"/>
                                          </p:val>
                                        </p:tav>
                                      </p:tavLst>
                                    </p:anim>
                                    <p:animEffect transition="out" filter="fade">
                                      <p:cBhvr>
                                        <p:cTn id="36" dur="500"/>
                                        <p:tgtEl>
                                          <p:spTgt spid="3"/>
                                        </p:tgtEl>
                                      </p:cBhvr>
                                    </p:animEffect>
                                    <p:set>
                                      <p:cBhvr>
                                        <p:cTn id="37" dur="1" fill="hold">
                                          <p:stCondLst>
                                            <p:cond delay="499"/>
                                          </p:stCondLst>
                                        </p:cTn>
                                        <p:tgtEl>
                                          <p:spTgt spid="3"/>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41"/>
                                        </p:tgtEl>
                                        <p:attrNameLst>
                                          <p:attrName>style.visibility</p:attrName>
                                        </p:attrNameLst>
                                      </p:cBhvr>
                                      <p:to>
                                        <p:strVal val="visible"/>
                                      </p:to>
                                    </p:set>
                                    <p:animEffect transition="in" filter="fade">
                                      <p:cBhvr>
                                        <p:cTn id="41"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3692BF64-B167-4C3B-AA47-563CA24E5FCB}"/>
              </a:ext>
            </a:extLst>
          </p:cNvPr>
          <p:cNvSpPr/>
          <p:nvPr/>
        </p:nvSpPr>
        <p:spPr bwMode="auto">
          <a:xfrm>
            <a:off x="274638" y="886268"/>
            <a:ext cx="11549940" cy="2221166"/>
          </a:xfrm>
          <a:prstGeom prst="rect">
            <a:avLst/>
          </a:prstGeom>
          <a:solidFill>
            <a:srgbClr val="0B7DD8"/>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Enterprise-proven</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a:r>
            <a:br>
              <a:rPr kumimoji="0" lang="en-US" sz="4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24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Applications | Templates | Solutions</a:t>
            </a:r>
            <a:endParaRPr kumimoji="0" lang="en-US" sz="11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274638" y="4442112"/>
            <a:ext cx="7979280" cy="1226791"/>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274638" y="3188154"/>
            <a:ext cx="7979280" cy="1186721"/>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Rectangle 113">
            <a:extLst>
              <a:ext uri="{FF2B5EF4-FFF2-40B4-BE49-F238E27FC236}">
                <a16:creationId xmlns:a16="http://schemas.microsoft.com/office/drawing/2014/main" id="{BAEE5EA5-8C6C-4908-9490-D75C05F19D21}"/>
              </a:ext>
            </a:extLst>
          </p:cNvPr>
          <p:cNvSpPr/>
          <p:nvPr/>
        </p:nvSpPr>
        <p:spPr bwMode="auto">
          <a:xfrm>
            <a:off x="8294207" y="3188154"/>
            <a:ext cx="3530371" cy="2480749"/>
          </a:xfrm>
          <a:prstGeom prst="rect">
            <a:avLst/>
          </a:prstGeom>
          <a:solidFill>
            <a:srgbClr val="D2D2D2"/>
          </a:solidFill>
          <a:ln w="15875">
            <a:solidFill>
              <a:schemeClr val="bg1"/>
            </a:solidFill>
            <a:prstDash val="solid"/>
            <a:headEnd type="none"/>
            <a:tailEnd type="none"/>
          </a:ln>
          <a:effectLst>
            <a:outerShdw blurRad="635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3" name="Rectangle 152">
            <a:extLst>
              <a:ext uri="{FF2B5EF4-FFF2-40B4-BE49-F238E27FC236}">
                <a16:creationId xmlns:a16="http://schemas.microsoft.com/office/drawing/2014/main" id="{5DEFB41C-4134-48B8-BDE6-991FADFB2A5C}"/>
              </a:ext>
            </a:extLst>
          </p:cNvPr>
          <p:cNvSpPr/>
          <p:nvPr/>
        </p:nvSpPr>
        <p:spPr>
          <a:xfrm>
            <a:off x="345014" y="3554930"/>
            <a:ext cx="494796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Services</a:t>
            </a:r>
          </a:p>
        </p:txBody>
      </p:sp>
      <p:sp>
        <p:nvSpPr>
          <p:cNvPr id="154" name="Rectangle 153">
            <a:extLst>
              <a:ext uri="{FF2B5EF4-FFF2-40B4-BE49-F238E27FC236}">
                <a16:creationId xmlns:a16="http://schemas.microsoft.com/office/drawing/2014/main" id="{9566CFA7-960E-4FAD-956A-30C717745ACA}"/>
              </a:ext>
            </a:extLst>
          </p:cNvPr>
          <p:cNvSpPr/>
          <p:nvPr/>
        </p:nvSpPr>
        <p:spPr>
          <a:xfrm>
            <a:off x="345014" y="4849422"/>
            <a:ext cx="494796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Infrastructure</a:t>
            </a:r>
          </a:p>
        </p:txBody>
      </p:sp>
      <p:sp>
        <p:nvSpPr>
          <p:cNvPr id="155" name="Rectangle 154">
            <a:extLst>
              <a:ext uri="{FF2B5EF4-FFF2-40B4-BE49-F238E27FC236}">
                <a16:creationId xmlns:a16="http://schemas.microsoft.com/office/drawing/2014/main" id="{D4CBE999-543B-4969-823F-8D86481C51F7}"/>
              </a:ext>
            </a:extLst>
          </p:cNvPr>
          <p:cNvSpPr/>
          <p:nvPr/>
        </p:nvSpPr>
        <p:spPr>
          <a:xfrm>
            <a:off x="8324294" y="3554930"/>
            <a:ext cx="3500284" cy="58477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srgbClr val="E6E6E6">
                    <a:lumMod val="25000"/>
                  </a:srgbClr>
                </a:solidFill>
                <a:effectLst/>
                <a:uLnTx/>
                <a:uFillTx/>
                <a:latin typeface="Segoe UI Light" panose="020B0502040204020203" pitchFamily="34" charset="0"/>
                <a:ea typeface="+mn-ea"/>
                <a:cs typeface="Segoe UI Light" panose="020B0502040204020203" pitchFamily="34" charset="0"/>
              </a:rPr>
              <a:t>Tools</a:t>
            </a:r>
          </a:p>
        </p:txBody>
      </p:sp>
      <p:grpSp>
        <p:nvGrpSpPr>
          <p:cNvPr id="3" name="Group 2">
            <a:extLst>
              <a:ext uri="{FF2B5EF4-FFF2-40B4-BE49-F238E27FC236}">
                <a16:creationId xmlns:a16="http://schemas.microsoft.com/office/drawing/2014/main" id="{BB430111-EED4-40D0-A147-663EBA4E73B7}"/>
              </a:ext>
            </a:extLst>
          </p:cNvPr>
          <p:cNvGrpSpPr/>
          <p:nvPr/>
        </p:nvGrpSpPr>
        <p:grpSpPr>
          <a:xfrm>
            <a:off x="9612657" y="4216314"/>
            <a:ext cx="893470" cy="893470"/>
            <a:chOff x="10087818" y="119840"/>
            <a:chExt cx="893470" cy="893470"/>
          </a:xfrm>
          <a:solidFill>
            <a:srgbClr val="D2D2D2"/>
          </a:solidFill>
          <a:effectLst/>
        </p:grpSpPr>
        <p:sp>
          <p:nvSpPr>
            <p:cNvPr id="2" name="Oval 1">
              <a:extLst>
                <a:ext uri="{FF2B5EF4-FFF2-40B4-BE49-F238E27FC236}">
                  <a16:creationId xmlns:a16="http://schemas.microsoft.com/office/drawing/2014/main" id="{F8FEECFF-E0B5-42C2-A476-E42D680DF292}"/>
                </a:ext>
              </a:extLst>
            </p:cNvPr>
            <p:cNvSpPr/>
            <p:nvPr/>
          </p:nvSpPr>
          <p:spPr bwMode="auto">
            <a:xfrm>
              <a:off x="10087818" y="119840"/>
              <a:ext cx="893470" cy="893470"/>
            </a:xfrm>
            <a:prstGeom prst="ellipse">
              <a:avLst/>
            </a:prstGeom>
            <a:grp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tool">
              <a:extLst>
                <a:ext uri="{FF2B5EF4-FFF2-40B4-BE49-F238E27FC236}">
                  <a16:creationId xmlns:a16="http://schemas.microsoft.com/office/drawing/2014/main" id="{2CB7861A-ECE5-41BA-B43C-9E5752DFD93F}"/>
                </a:ext>
              </a:extLst>
            </p:cNvPr>
            <p:cNvSpPr>
              <a:spLocks noChangeAspect="1" noEditPoints="1"/>
            </p:cNvSpPr>
            <p:nvPr/>
          </p:nvSpPr>
          <p:spPr bwMode="auto">
            <a:xfrm>
              <a:off x="10404722" y="383695"/>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grpFill/>
            <a:ln w="15875" cap="sq">
              <a:solidFill>
                <a:srgbClr val="0B7DD8"/>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2920ACE7-EA5D-4644-A468-E6C716CEDAE4}"/>
              </a:ext>
            </a:extLst>
          </p:cNvPr>
          <p:cNvGrpSpPr/>
          <p:nvPr/>
        </p:nvGrpSpPr>
        <p:grpSpPr>
          <a:xfrm>
            <a:off x="5165978" y="3390118"/>
            <a:ext cx="914400" cy="914400"/>
            <a:chOff x="4744269" y="3350307"/>
            <a:chExt cx="914400" cy="914400"/>
          </a:xfrm>
          <a:effectLst/>
        </p:grpSpPr>
        <p:sp>
          <p:nvSpPr>
            <p:cNvPr id="4" name="Oval 3">
              <a:extLst>
                <a:ext uri="{FF2B5EF4-FFF2-40B4-BE49-F238E27FC236}">
                  <a16:creationId xmlns:a16="http://schemas.microsoft.com/office/drawing/2014/main" id="{10EF2D3C-F058-4169-A72F-3F6F96840520}"/>
                </a:ext>
              </a:extLst>
            </p:cNvPr>
            <p:cNvSpPr/>
            <p:nvPr/>
          </p:nvSpPr>
          <p:spPr bwMode="auto">
            <a:xfrm>
              <a:off x="4744269" y="3350307"/>
              <a:ext cx="914400" cy="914400"/>
            </a:xfrm>
            <a:prstGeom prst="ellipse">
              <a:avLst/>
            </a:prstGeom>
            <a:solidFill>
              <a:schemeClr val="accent6"/>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hand_2">
              <a:extLst>
                <a:ext uri="{FF2B5EF4-FFF2-40B4-BE49-F238E27FC236}">
                  <a16:creationId xmlns:a16="http://schemas.microsoft.com/office/drawing/2014/main" id="{B79281A1-333E-4D04-B863-5AEB509D9BA8}"/>
                </a:ext>
              </a:extLst>
            </p:cNvPr>
            <p:cNvSpPr>
              <a:spLocks noChangeAspect="1"/>
            </p:cNvSpPr>
            <p:nvPr/>
          </p:nvSpPr>
          <p:spPr bwMode="auto">
            <a:xfrm>
              <a:off x="4995729" y="3705098"/>
              <a:ext cx="411480" cy="20481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rgbClr val="0B7D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A9A574C1-AC95-4FE2-A9FD-87ADF6FD0634}"/>
              </a:ext>
            </a:extLst>
          </p:cNvPr>
          <p:cNvGrpSpPr/>
          <p:nvPr/>
        </p:nvGrpSpPr>
        <p:grpSpPr>
          <a:xfrm>
            <a:off x="5165978" y="4598307"/>
            <a:ext cx="914400" cy="914400"/>
            <a:chOff x="3807078" y="4868342"/>
            <a:chExt cx="914400" cy="914400"/>
          </a:xfrm>
          <a:effectLst/>
        </p:grpSpPr>
        <p:sp>
          <p:nvSpPr>
            <p:cNvPr id="51" name="Oval 50">
              <a:extLst>
                <a:ext uri="{FF2B5EF4-FFF2-40B4-BE49-F238E27FC236}">
                  <a16:creationId xmlns:a16="http://schemas.microsoft.com/office/drawing/2014/main" id="{C9B0E76C-F0C7-489D-BE06-6E34DDB0D6B9}"/>
                </a:ext>
              </a:extLst>
            </p:cNvPr>
            <p:cNvSpPr/>
            <p:nvPr/>
          </p:nvSpPr>
          <p:spPr bwMode="auto">
            <a:xfrm>
              <a:off x="3807078" y="4868342"/>
              <a:ext cx="914400" cy="914400"/>
            </a:xfrm>
            <a:prstGeom prst="ellipse">
              <a:avLst/>
            </a:prstGeom>
            <a:solidFill>
              <a:schemeClr val="accent6"/>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binary">
              <a:extLst>
                <a:ext uri="{FF2B5EF4-FFF2-40B4-BE49-F238E27FC236}">
                  <a16:creationId xmlns:a16="http://schemas.microsoft.com/office/drawing/2014/main" id="{093CDB57-185B-4DA2-B936-E21FAC510EF2}"/>
                </a:ext>
              </a:extLst>
            </p:cNvPr>
            <p:cNvSpPr>
              <a:spLocks noChangeAspect="1" noEditPoints="1"/>
            </p:cNvSpPr>
            <p:nvPr/>
          </p:nvSpPr>
          <p:spPr bwMode="auto">
            <a:xfrm>
              <a:off x="4081398" y="51676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B7D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3" name="Title 6">
            <a:extLst>
              <a:ext uri="{FF2B5EF4-FFF2-40B4-BE49-F238E27FC236}">
                <a16:creationId xmlns:a16="http://schemas.microsoft.com/office/drawing/2014/main" id="{45AA8CDB-8B09-41C2-80C0-4D0E0BA5795B}"/>
              </a:ext>
            </a:extLst>
          </p:cNvPr>
          <p:cNvSpPr txBox="1">
            <a:spLocks/>
          </p:cNvSpPr>
          <p:nvPr/>
        </p:nvSpPr>
        <p:spPr>
          <a:xfrm>
            <a:off x="268462" y="153645"/>
            <a:ext cx="11655079" cy="899537"/>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43625"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36" normalizeH="0" baseline="0" noProof="0">
                <a:ln w="3175">
                  <a:noFill/>
                </a:ln>
                <a:gradFill>
                  <a:gsLst>
                    <a:gs pos="1250">
                      <a:srgbClr val="3F3F3F"/>
                    </a:gs>
                    <a:gs pos="100000">
                      <a:srgbClr val="3F3F3F"/>
                    </a:gs>
                  </a:gsLst>
                  <a:lin ang="5400000" scaled="0"/>
                </a:gradFill>
                <a:effectLst/>
                <a:uLnTx/>
                <a:uFillTx/>
                <a:latin typeface="Segoe UI Light"/>
                <a:ea typeface="+mn-ea"/>
                <a:cs typeface="Segoe UI" pitchFamily="34" charset="0"/>
              </a:rPr>
              <a:t>Microsoft AI Platform</a:t>
            </a:r>
          </a:p>
        </p:txBody>
      </p:sp>
    </p:spTree>
    <p:extLst>
      <p:ext uri="{BB962C8B-B14F-4D97-AF65-F5344CB8AC3E}">
        <p14:creationId xmlns:p14="http://schemas.microsoft.com/office/powerpoint/2010/main" val="160588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bot? </a:t>
            </a:r>
          </a:p>
        </p:txBody>
      </p:sp>
      <p:grpSp>
        <p:nvGrpSpPr>
          <p:cNvPr id="22" name="Group 21">
            <a:extLst>
              <a:ext uri="{FF2B5EF4-FFF2-40B4-BE49-F238E27FC236}">
                <a16:creationId xmlns:a16="http://schemas.microsoft.com/office/drawing/2014/main" id="{5EDACC78-3D3F-4296-91A8-C2F95FD3BBEE}"/>
              </a:ext>
            </a:extLst>
          </p:cNvPr>
          <p:cNvGrpSpPr/>
          <p:nvPr/>
        </p:nvGrpSpPr>
        <p:grpSpPr>
          <a:xfrm>
            <a:off x="3712138" y="1654112"/>
            <a:ext cx="3375788" cy="3375788"/>
            <a:chOff x="3994484" y="1616242"/>
            <a:chExt cx="4203032" cy="4203032"/>
          </a:xfrm>
          <a:solidFill>
            <a:schemeClr val="accent6"/>
          </a:solidFill>
        </p:grpSpPr>
        <p:sp>
          <p:nvSpPr>
            <p:cNvPr id="21" name="Circle: Hollow 20">
              <a:extLst>
                <a:ext uri="{FF2B5EF4-FFF2-40B4-BE49-F238E27FC236}">
                  <a16:creationId xmlns:a16="http://schemas.microsoft.com/office/drawing/2014/main" id="{499A1557-1BA9-4BEA-9204-3D66929E0437}"/>
                </a:ext>
              </a:extLst>
            </p:cNvPr>
            <p:cNvSpPr/>
            <p:nvPr/>
          </p:nvSpPr>
          <p:spPr bwMode="auto">
            <a:xfrm>
              <a:off x="3994484" y="1616242"/>
              <a:ext cx="4203032" cy="4203032"/>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
          <p:nvSpPr>
            <p:cNvPr id="141" name="Circle: Hollow 140">
              <a:extLst>
                <a:ext uri="{FF2B5EF4-FFF2-40B4-BE49-F238E27FC236}">
                  <a16:creationId xmlns:a16="http://schemas.microsoft.com/office/drawing/2014/main" id="{AA8CA484-F0E2-4730-8091-2D49196D9CFF}"/>
                </a:ext>
              </a:extLst>
            </p:cNvPr>
            <p:cNvSpPr/>
            <p:nvPr/>
          </p:nvSpPr>
          <p:spPr bwMode="auto">
            <a:xfrm>
              <a:off x="4231907" y="1853665"/>
              <a:ext cx="3728186" cy="3728186"/>
            </a:xfrm>
            <a:prstGeom prst="donut">
              <a:avLst>
                <a:gd name="adj" fmla="val 3796"/>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sp>
          <p:nvSpPr>
            <p:cNvPr id="142" name="Circle: Hollow 141">
              <a:extLst>
                <a:ext uri="{FF2B5EF4-FFF2-40B4-BE49-F238E27FC236}">
                  <a16:creationId xmlns:a16="http://schemas.microsoft.com/office/drawing/2014/main" id="{A68CBC5D-0DD7-4B79-A1D9-B6CFF38FDAFB}"/>
                </a:ext>
              </a:extLst>
            </p:cNvPr>
            <p:cNvSpPr/>
            <p:nvPr/>
          </p:nvSpPr>
          <p:spPr bwMode="auto">
            <a:xfrm>
              <a:off x="4524676" y="2146434"/>
              <a:ext cx="3142648" cy="3142648"/>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grpSp>
      <p:grpSp>
        <p:nvGrpSpPr>
          <p:cNvPr id="1201" name="Group 1200">
            <a:extLst>
              <a:ext uri="{FF2B5EF4-FFF2-40B4-BE49-F238E27FC236}">
                <a16:creationId xmlns:a16="http://schemas.microsoft.com/office/drawing/2014/main" id="{FA60D946-0232-4905-AA5D-3171FC0E8660}"/>
              </a:ext>
            </a:extLst>
          </p:cNvPr>
          <p:cNvGrpSpPr/>
          <p:nvPr/>
        </p:nvGrpSpPr>
        <p:grpSpPr>
          <a:xfrm>
            <a:off x="4125312" y="2602970"/>
            <a:ext cx="2549444" cy="1478072"/>
            <a:chOff x="5774572" y="2150854"/>
            <a:chExt cx="4837112" cy="2804375"/>
          </a:xfrm>
        </p:grpSpPr>
        <p:grpSp>
          <p:nvGrpSpPr>
            <p:cNvPr id="1200" name="Group 1199">
              <a:extLst>
                <a:ext uri="{FF2B5EF4-FFF2-40B4-BE49-F238E27FC236}">
                  <a16:creationId xmlns:a16="http://schemas.microsoft.com/office/drawing/2014/main" id="{C1B05ED0-8817-4F77-A4F8-EDE1A5026A07}"/>
                </a:ext>
              </a:extLst>
            </p:cNvPr>
            <p:cNvGrpSpPr/>
            <p:nvPr/>
          </p:nvGrpSpPr>
          <p:grpSpPr>
            <a:xfrm>
              <a:off x="5774572" y="2150854"/>
              <a:ext cx="4837112" cy="2804375"/>
              <a:chOff x="5774572" y="2150854"/>
              <a:chExt cx="4837112" cy="2804375"/>
            </a:xfrm>
          </p:grpSpPr>
          <p:sp>
            <p:nvSpPr>
              <p:cNvPr id="234" name="Freeform 167">
                <a:extLst>
                  <a:ext uri="{FF2B5EF4-FFF2-40B4-BE49-F238E27FC236}">
                    <a16:creationId xmlns:a16="http://schemas.microsoft.com/office/drawing/2014/main" id="{9E3F2712-E0E7-496E-8AC3-4F7E1143BCEB}"/>
                  </a:ext>
                </a:extLst>
              </p:cNvPr>
              <p:cNvSpPr>
                <a:spLocks/>
              </p:cNvSpPr>
              <p:nvPr/>
            </p:nvSpPr>
            <p:spPr bwMode="auto">
              <a:xfrm>
                <a:off x="5774572" y="4764729"/>
                <a:ext cx="4837112" cy="19050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9" name="Group 1198">
                <a:extLst>
                  <a:ext uri="{FF2B5EF4-FFF2-40B4-BE49-F238E27FC236}">
                    <a16:creationId xmlns:a16="http://schemas.microsoft.com/office/drawing/2014/main" id="{2B6022AA-7A52-4AFA-8506-70C8C4C6BC8D}"/>
                  </a:ext>
                </a:extLst>
              </p:cNvPr>
              <p:cNvGrpSpPr/>
              <p:nvPr/>
            </p:nvGrpSpPr>
            <p:grpSpPr>
              <a:xfrm>
                <a:off x="6321490" y="2150854"/>
                <a:ext cx="3748087" cy="2549525"/>
                <a:chOff x="6321490" y="2150854"/>
                <a:chExt cx="3748087" cy="2549525"/>
              </a:xfrm>
            </p:grpSpPr>
            <p:sp>
              <p:nvSpPr>
                <p:cNvPr id="1117" name="Rectangle 164">
                  <a:extLst>
                    <a:ext uri="{FF2B5EF4-FFF2-40B4-BE49-F238E27FC236}">
                      <a16:creationId xmlns:a16="http://schemas.microsoft.com/office/drawing/2014/main" id="{EC243A6B-3A0B-42AA-B9CC-3D4EBF12B943}"/>
                    </a:ext>
                  </a:extLst>
                </p:cNvPr>
                <p:cNvSpPr>
                  <a:spLocks noChangeArrowheads="1"/>
                </p:cNvSpPr>
                <p:nvPr/>
              </p:nvSpPr>
              <p:spPr bwMode="auto">
                <a:xfrm>
                  <a:off x="6321490" y="2150854"/>
                  <a:ext cx="3748087" cy="25495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8" name="Group 1197">
                  <a:extLst>
                    <a:ext uri="{FF2B5EF4-FFF2-40B4-BE49-F238E27FC236}">
                      <a16:creationId xmlns:a16="http://schemas.microsoft.com/office/drawing/2014/main" id="{9411A80A-C2A3-439B-B808-FD3B315EFDB0}"/>
                    </a:ext>
                  </a:extLst>
                </p:cNvPr>
                <p:cNvGrpSpPr/>
                <p:nvPr/>
              </p:nvGrpSpPr>
              <p:grpSpPr>
                <a:xfrm>
                  <a:off x="6448489" y="2208004"/>
                  <a:ext cx="3494088" cy="2378075"/>
                  <a:chOff x="6448489" y="2208004"/>
                  <a:chExt cx="3494088" cy="2378075"/>
                </a:xfrm>
              </p:grpSpPr>
              <p:sp>
                <p:nvSpPr>
                  <p:cNvPr id="1119" name="Rectangle 166">
                    <a:extLst>
                      <a:ext uri="{FF2B5EF4-FFF2-40B4-BE49-F238E27FC236}">
                        <a16:creationId xmlns:a16="http://schemas.microsoft.com/office/drawing/2014/main" id="{24DA9BE7-0342-4639-9C58-F6713256D027}"/>
                      </a:ext>
                    </a:extLst>
                  </p:cNvPr>
                  <p:cNvSpPr>
                    <a:spLocks noChangeArrowheads="1"/>
                  </p:cNvSpPr>
                  <p:nvPr/>
                </p:nvSpPr>
                <p:spPr bwMode="auto">
                  <a:xfrm>
                    <a:off x="6448490" y="2350879"/>
                    <a:ext cx="3494087" cy="22352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7" name="Group 1196">
                    <a:extLst>
                      <a:ext uri="{FF2B5EF4-FFF2-40B4-BE49-F238E27FC236}">
                        <a16:creationId xmlns:a16="http://schemas.microsoft.com/office/drawing/2014/main" id="{1C567710-E178-4DC4-A81F-E719A2A3244A}"/>
                      </a:ext>
                    </a:extLst>
                  </p:cNvPr>
                  <p:cNvGrpSpPr/>
                  <p:nvPr/>
                </p:nvGrpSpPr>
                <p:grpSpPr>
                  <a:xfrm>
                    <a:off x="6448489" y="2208004"/>
                    <a:ext cx="3494088" cy="2378075"/>
                    <a:chOff x="6448489" y="2208004"/>
                    <a:chExt cx="3494088" cy="2378075"/>
                  </a:xfrm>
                </p:grpSpPr>
                <p:sp>
                  <p:nvSpPr>
                    <p:cNvPr id="1118" name="Oval 165">
                      <a:extLst>
                        <a:ext uri="{FF2B5EF4-FFF2-40B4-BE49-F238E27FC236}">
                          <a16:creationId xmlns:a16="http://schemas.microsoft.com/office/drawing/2014/main" id="{D58784F5-6510-495E-85DA-773F5A975D28}"/>
                        </a:ext>
                      </a:extLst>
                    </p:cNvPr>
                    <p:cNvSpPr>
                      <a:spLocks noChangeArrowheads="1"/>
                    </p:cNvSpPr>
                    <p:nvPr/>
                  </p:nvSpPr>
                  <p:spPr bwMode="auto">
                    <a:xfrm>
                      <a:off x="8162990" y="2208004"/>
                      <a:ext cx="66675"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1043394"/>
                      <a:endParaRPr lang="en-US" sz="2249">
                        <a:solidFill>
                          <a:srgbClr val="353535"/>
                        </a:solidFill>
                        <a:latin typeface="Segoe UI Semibold" panose="020B0702040204020203" pitchFamily="34" charset="0"/>
                      </a:endParaRPr>
                    </a:p>
                  </p:txBody>
                </p:sp>
                <p:grpSp>
                  <p:nvGrpSpPr>
                    <p:cNvPr id="1194" name="Group 1193">
                      <a:extLst>
                        <a:ext uri="{FF2B5EF4-FFF2-40B4-BE49-F238E27FC236}">
                          <a16:creationId xmlns:a16="http://schemas.microsoft.com/office/drawing/2014/main" id="{A6C9D70B-2ED2-4C25-A2A8-B2298EFEC49E}"/>
                        </a:ext>
                      </a:extLst>
                    </p:cNvPr>
                    <p:cNvGrpSpPr/>
                    <p:nvPr/>
                  </p:nvGrpSpPr>
                  <p:grpSpPr>
                    <a:xfrm>
                      <a:off x="6448489" y="3061007"/>
                      <a:ext cx="3494088" cy="205860"/>
                      <a:chOff x="6448489" y="3001836"/>
                      <a:chExt cx="3494088" cy="205860"/>
                    </a:xfrm>
                  </p:grpSpPr>
                  <p:sp>
                    <p:nvSpPr>
                      <p:cNvPr id="268" name="Freeform 87">
                        <a:extLst>
                          <a:ext uri="{FF2B5EF4-FFF2-40B4-BE49-F238E27FC236}">
                            <a16:creationId xmlns:a16="http://schemas.microsoft.com/office/drawing/2014/main" id="{820BC94B-2BEF-431A-896A-CCBB4B1242C3}"/>
                          </a:ext>
                        </a:extLst>
                      </p:cNvPr>
                      <p:cNvSpPr>
                        <a:spLocks noEditPoints="1"/>
                      </p:cNvSpPr>
                      <p:nvPr/>
                    </p:nvSpPr>
                    <p:spPr bwMode="auto">
                      <a:xfrm>
                        <a:off x="6448489"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1" name="Freeform 87">
                        <a:extLst>
                          <a:ext uri="{FF2B5EF4-FFF2-40B4-BE49-F238E27FC236}">
                            <a16:creationId xmlns:a16="http://schemas.microsoft.com/office/drawing/2014/main" id="{F37B7EEE-0796-4A27-8902-48E8AFD901CE}"/>
                          </a:ext>
                        </a:extLst>
                      </p:cNvPr>
                      <p:cNvSpPr>
                        <a:spLocks noEditPoints="1"/>
                      </p:cNvSpPr>
                      <p:nvPr/>
                    </p:nvSpPr>
                    <p:spPr bwMode="auto">
                      <a:xfrm>
                        <a:off x="8240074"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5" name="Group 1194">
                      <a:extLst>
                        <a:ext uri="{FF2B5EF4-FFF2-40B4-BE49-F238E27FC236}">
                          <a16:creationId xmlns:a16="http://schemas.microsoft.com/office/drawing/2014/main" id="{DB32AEA5-F90C-4CD6-9D3E-B941E5C80095}"/>
                        </a:ext>
                      </a:extLst>
                    </p:cNvPr>
                    <p:cNvGrpSpPr/>
                    <p:nvPr/>
                  </p:nvGrpSpPr>
                  <p:grpSpPr>
                    <a:xfrm>
                      <a:off x="6448489" y="2728424"/>
                      <a:ext cx="3494088" cy="211421"/>
                      <a:chOff x="6448489" y="2673574"/>
                      <a:chExt cx="3494088" cy="211421"/>
                    </a:xfrm>
                  </p:grpSpPr>
                  <p:sp>
                    <p:nvSpPr>
                      <p:cNvPr id="269" name="Freeform 88">
                        <a:extLst>
                          <a:ext uri="{FF2B5EF4-FFF2-40B4-BE49-F238E27FC236}">
                            <a16:creationId xmlns:a16="http://schemas.microsoft.com/office/drawing/2014/main" id="{79C90842-AE30-4698-B730-5B7EBD462302}"/>
                          </a:ext>
                        </a:extLst>
                      </p:cNvPr>
                      <p:cNvSpPr>
                        <a:spLocks noEditPoints="1"/>
                      </p:cNvSpPr>
                      <p:nvPr/>
                    </p:nvSpPr>
                    <p:spPr bwMode="auto">
                      <a:xfrm>
                        <a:off x="6448489"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2" name="Freeform 88">
                        <a:extLst>
                          <a:ext uri="{FF2B5EF4-FFF2-40B4-BE49-F238E27FC236}">
                            <a16:creationId xmlns:a16="http://schemas.microsoft.com/office/drawing/2014/main" id="{DE2CD7FD-AE81-4AB7-8DE6-0FFD4C939BC1}"/>
                          </a:ext>
                        </a:extLst>
                      </p:cNvPr>
                      <p:cNvSpPr>
                        <a:spLocks noEditPoints="1"/>
                      </p:cNvSpPr>
                      <p:nvPr/>
                    </p:nvSpPr>
                    <p:spPr bwMode="auto">
                      <a:xfrm>
                        <a:off x="8240074"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6" name="Group 1195">
                      <a:extLst>
                        <a:ext uri="{FF2B5EF4-FFF2-40B4-BE49-F238E27FC236}">
                          <a16:creationId xmlns:a16="http://schemas.microsoft.com/office/drawing/2014/main" id="{AC633AD2-6BED-4C1E-82E8-E4B6209C22E6}"/>
                        </a:ext>
                      </a:extLst>
                    </p:cNvPr>
                    <p:cNvGrpSpPr/>
                    <p:nvPr/>
                  </p:nvGrpSpPr>
                  <p:grpSpPr>
                    <a:xfrm>
                      <a:off x="6448489" y="2395841"/>
                      <a:ext cx="3494088" cy="211421"/>
                      <a:chOff x="6448489" y="2350878"/>
                      <a:chExt cx="3494088" cy="211421"/>
                    </a:xfrm>
                  </p:grpSpPr>
                  <p:sp>
                    <p:nvSpPr>
                      <p:cNvPr id="270" name="Freeform 89">
                        <a:extLst>
                          <a:ext uri="{FF2B5EF4-FFF2-40B4-BE49-F238E27FC236}">
                            <a16:creationId xmlns:a16="http://schemas.microsoft.com/office/drawing/2014/main" id="{DC25878A-6EC6-42DB-A53E-296C240DAABA}"/>
                          </a:ext>
                        </a:extLst>
                      </p:cNvPr>
                      <p:cNvSpPr>
                        <a:spLocks noEditPoints="1"/>
                      </p:cNvSpPr>
                      <p:nvPr/>
                    </p:nvSpPr>
                    <p:spPr bwMode="auto">
                      <a:xfrm>
                        <a:off x="6448489"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3" name="Freeform 89">
                        <a:extLst>
                          <a:ext uri="{FF2B5EF4-FFF2-40B4-BE49-F238E27FC236}">
                            <a16:creationId xmlns:a16="http://schemas.microsoft.com/office/drawing/2014/main" id="{17F5EC45-84B3-4DC4-ADE1-754A4AFE1CF9}"/>
                          </a:ext>
                        </a:extLst>
                      </p:cNvPr>
                      <p:cNvSpPr>
                        <a:spLocks noEditPoints="1"/>
                      </p:cNvSpPr>
                      <p:nvPr/>
                    </p:nvSpPr>
                    <p:spPr bwMode="auto">
                      <a:xfrm>
                        <a:off x="8240074"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1" name="Group 1190">
                      <a:extLst>
                        <a:ext uri="{FF2B5EF4-FFF2-40B4-BE49-F238E27FC236}">
                          <a16:creationId xmlns:a16="http://schemas.microsoft.com/office/drawing/2014/main" id="{306A529E-E776-4758-8EF8-584FDD7FA272}"/>
                        </a:ext>
                      </a:extLst>
                    </p:cNvPr>
                    <p:cNvGrpSpPr/>
                    <p:nvPr/>
                  </p:nvGrpSpPr>
                  <p:grpSpPr>
                    <a:xfrm>
                      <a:off x="6448489" y="4053195"/>
                      <a:ext cx="3494088" cy="205860"/>
                      <a:chOff x="6448489" y="3923399"/>
                      <a:chExt cx="3494088" cy="205860"/>
                    </a:xfrm>
                  </p:grpSpPr>
                  <p:sp>
                    <p:nvSpPr>
                      <p:cNvPr id="276" name="Freeform 87">
                        <a:extLst>
                          <a:ext uri="{FF2B5EF4-FFF2-40B4-BE49-F238E27FC236}">
                            <a16:creationId xmlns:a16="http://schemas.microsoft.com/office/drawing/2014/main" id="{4A7ECAF6-72F8-41F4-B523-36DD7C694D8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79" name="Freeform 87">
                        <a:extLst>
                          <a:ext uri="{FF2B5EF4-FFF2-40B4-BE49-F238E27FC236}">
                            <a16:creationId xmlns:a16="http://schemas.microsoft.com/office/drawing/2014/main" id="{143E76D5-E52A-461D-83F9-467EEFD13AAE}"/>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2" name="Group 1191">
                      <a:extLst>
                        <a:ext uri="{FF2B5EF4-FFF2-40B4-BE49-F238E27FC236}">
                          <a16:creationId xmlns:a16="http://schemas.microsoft.com/office/drawing/2014/main" id="{80ACD4FA-4EA3-4415-8BBF-DC5C4C2C9539}"/>
                        </a:ext>
                      </a:extLst>
                    </p:cNvPr>
                    <p:cNvGrpSpPr/>
                    <p:nvPr/>
                  </p:nvGrpSpPr>
                  <p:grpSpPr>
                    <a:xfrm>
                      <a:off x="6448489" y="3720612"/>
                      <a:ext cx="3494088" cy="211421"/>
                      <a:chOff x="6448489" y="3595137"/>
                      <a:chExt cx="3494088" cy="211421"/>
                    </a:xfrm>
                  </p:grpSpPr>
                  <p:sp>
                    <p:nvSpPr>
                      <p:cNvPr id="277" name="Freeform 88">
                        <a:extLst>
                          <a:ext uri="{FF2B5EF4-FFF2-40B4-BE49-F238E27FC236}">
                            <a16:creationId xmlns:a16="http://schemas.microsoft.com/office/drawing/2014/main" id="{1EF11A9A-DB3E-45FA-A821-F1B413498D1B}"/>
                          </a:ext>
                        </a:extLst>
                      </p:cNvPr>
                      <p:cNvSpPr>
                        <a:spLocks noEditPoints="1"/>
                      </p:cNvSpPr>
                      <p:nvPr/>
                    </p:nvSpPr>
                    <p:spPr bwMode="auto">
                      <a:xfrm>
                        <a:off x="6448489"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80" name="Freeform 88">
                        <a:extLst>
                          <a:ext uri="{FF2B5EF4-FFF2-40B4-BE49-F238E27FC236}">
                            <a16:creationId xmlns:a16="http://schemas.microsoft.com/office/drawing/2014/main" id="{2B37EB06-9F15-4DFF-81DD-3BF16FE464A6}"/>
                          </a:ext>
                        </a:extLst>
                      </p:cNvPr>
                      <p:cNvSpPr>
                        <a:spLocks noEditPoints="1"/>
                      </p:cNvSpPr>
                      <p:nvPr/>
                    </p:nvSpPr>
                    <p:spPr bwMode="auto">
                      <a:xfrm>
                        <a:off x="8240074"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1193" name="Group 1192">
                      <a:extLst>
                        <a:ext uri="{FF2B5EF4-FFF2-40B4-BE49-F238E27FC236}">
                          <a16:creationId xmlns:a16="http://schemas.microsoft.com/office/drawing/2014/main" id="{59949678-3036-4F8F-800E-10DFDF1839C5}"/>
                        </a:ext>
                      </a:extLst>
                    </p:cNvPr>
                    <p:cNvGrpSpPr/>
                    <p:nvPr/>
                  </p:nvGrpSpPr>
                  <p:grpSpPr>
                    <a:xfrm>
                      <a:off x="6448489" y="3388029"/>
                      <a:ext cx="3494088" cy="211421"/>
                      <a:chOff x="6448489" y="3272441"/>
                      <a:chExt cx="3494088" cy="211421"/>
                    </a:xfrm>
                  </p:grpSpPr>
                  <p:sp>
                    <p:nvSpPr>
                      <p:cNvPr id="278" name="Freeform 89">
                        <a:extLst>
                          <a:ext uri="{FF2B5EF4-FFF2-40B4-BE49-F238E27FC236}">
                            <a16:creationId xmlns:a16="http://schemas.microsoft.com/office/drawing/2014/main" id="{F9D0DD7A-4965-4667-8A27-3CADD363230C}"/>
                          </a:ext>
                        </a:extLst>
                      </p:cNvPr>
                      <p:cNvSpPr>
                        <a:spLocks noEditPoints="1"/>
                      </p:cNvSpPr>
                      <p:nvPr/>
                    </p:nvSpPr>
                    <p:spPr bwMode="auto">
                      <a:xfrm>
                        <a:off x="6448489"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81" name="Freeform 89">
                        <a:extLst>
                          <a:ext uri="{FF2B5EF4-FFF2-40B4-BE49-F238E27FC236}">
                            <a16:creationId xmlns:a16="http://schemas.microsoft.com/office/drawing/2014/main" id="{CE213499-D314-46F0-B81A-E01A5C894DC9}"/>
                          </a:ext>
                        </a:extLst>
                      </p:cNvPr>
                      <p:cNvSpPr>
                        <a:spLocks noEditPoints="1"/>
                      </p:cNvSpPr>
                      <p:nvPr/>
                    </p:nvSpPr>
                    <p:spPr bwMode="auto">
                      <a:xfrm>
                        <a:off x="8240074"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nvGrpSpPr>
                    <p:cNvPr id="288" name="Group 287">
                      <a:extLst>
                        <a:ext uri="{FF2B5EF4-FFF2-40B4-BE49-F238E27FC236}">
                          <a16:creationId xmlns:a16="http://schemas.microsoft.com/office/drawing/2014/main" id="{FB215272-A240-4A53-BDE1-A83F892CEF6A}"/>
                        </a:ext>
                      </a:extLst>
                    </p:cNvPr>
                    <p:cNvGrpSpPr/>
                    <p:nvPr/>
                  </p:nvGrpSpPr>
                  <p:grpSpPr>
                    <a:xfrm>
                      <a:off x="6448489" y="4380219"/>
                      <a:ext cx="3494088" cy="205860"/>
                      <a:chOff x="6448489" y="3923399"/>
                      <a:chExt cx="3494088" cy="205860"/>
                    </a:xfrm>
                  </p:grpSpPr>
                  <p:sp>
                    <p:nvSpPr>
                      <p:cNvPr id="289" name="Freeform 87">
                        <a:extLst>
                          <a:ext uri="{FF2B5EF4-FFF2-40B4-BE49-F238E27FC236}">
                            <a16:creationId xmlns:a16="http://schemas.microsoft.com/office/drawing/2014/main" id="{79E29ADE-D6BE-4362-81C8-5D7437AFE39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sp>
                    <p:nvSpPr>
                      <p:cNvPr id="290" name="Freeform 87">
                        <a:extLst>
                          <a:ext uri="{FF2B5EF4-FFF2-40B4-BE49-F238E27FC236}">
                            <a16:creationId xmlns:a16="http://schemas.microsoft.com/office/drawing/2014/main" id="{5B215F8F-079A-4A2B-9F00-785D3CADEFE2}"/>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442" tIns="36722" rIns="73442" bIns="36722" numCol="1" anchor="t" anchorCtr="0" compatLnSpc="1">
                        <a:prstTxWarp prst="textNoShape">
                          <a:avLst/>
                        </a:prstTxWarp>
                      </a:bodyPr>
                      <a:lstStyle/>
                      <a:p>
                        <a:pPr defTabSz="749141">
                          <a:defRPr/>
                        </a:pPr>
                        <a:endParaRPr lang="en-US" sz="2249" kern="0">
                          <a:solidFill>
                            <a:srgbClr val="353535"/>
                          </a:solidFill>
                          <a:latin typeface="Segoe UI Semibold" panose="020B0702040204020203" pitchFamily="34" charset="0"/>
                        </a:endParaRPr>
                      </a:p>
                    </p:txBody>
                  </p:sp>
                </p:grpSp>
              </p:grpSp>
            </p:grpSp>
          </p:grpSp>
        </p:grpSp>
        <p:sp>
          <p:nvSpPr>
            <p:cNvPr id="295" name="Rectangle 294">
              <a:extLst>
                <a:ext uri="{FF2B5EF4-FFF2-40B4-BE49-F238E27FC236}">
                  <a16:creationId xmlns:a16="http://schemas.microsoft.com/office/drawing/2014/main" id="{0735A7B5-0411-4474-84C0-F7BD521AD702}"/>
                </a:ext>
              </a:extLst>
            </p:cNvPr>
            <p:cNvSpPr/>
            <p:nvPr/>
          </p:nvSpPr>
          <p:spPr>
            <a:xfrm>
              <a:off x="6448489" y="2916722"/>
              <a:ext cx="3494088" cy="1157773"/>
            </a:xfrm>
            <a:prstGeom prst="rect">
              <a:avLst/>
            </a:prstGeom>
            <a:noFill/>
          </p:spPr>
          <p:txBody>
            <a:bodyPr wrap="square" lIns="0" tIns="0" rIns="0" bIns="0" anchor="ctr">
              <a:noAutofit/>
            </a:bodyPr>
            <a:lstStyle/>
            <a:p>
              <a:pPr algn="ctr" defTabSz="1043394"/>
              <a:r>
                <a:rPr lang="en-US" sz="2249">
                  <a:solidFill>
                    <a:srgbClr val="002050">
                      <a:lumMod val="10000"/>
                    </a:srgbClr>
                  </a:solidFill>
                  <a:latin typeface="Segoe UI Semibold" panose="020B0702040204020203" pitchFamily="34" charset="0"/>
                  <a:cs typeface="Segoe UI Semibold" panose="020B0702040204020203" pitchFamily="34" charset="0"/>
                </a:rPr>
                <a:t>{ Your Code }</a:t>
              </a:r>
            </a:p>
          </p:txBody>
        </p:sp>
      </p:grpSp>
      <p:sp>
        <p:nvSpPr>
          <p:cNvPr id="23" name="Freeform: Shape 22">
            <a:extLst>
              <a:ext uri="{FF2B5EF4-FFF2-40B4-BE49-F238E27FC236}">
                <a16:creationId xmlns:a16="http://schemas.microsoft.com/office/drawing/2014/main" id="{4B2579F7-4CEA-4C5E-A95A-B73B227BF174}"/>
              </a:ext>
            </a:extLst>
          </p:cNvPr>
          <p:cNvSpPr/>
          <p:nvPr/>
        </p:nvSpPr>
        <p:spPr bwMode="auto">
          <a:xfrm>
            <a:off x="6758078" y="2922610"/>
            <a:ext cx="1665863" cy="231990"/>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sp>
        <p:nvSpPr>
          <p:cNvPr id="25" name="Freeform: Shape 24">
            <a:extLst>
              <a:ext uri="{FF2B5EF4-FFF2-40B4-BE49-F238E27FC236}">
                <a16:creationId xmlns:a16="http://schemas.microsoft.com/office/drawing/2014/main" id="{7E53B5BF-7B86-49D2-A4D1-7458BD50F0CC}"/>
              </a:ext>
            </a:extLst>
          </p:cNvPr>
          <p:cNvSpPr/>
          <p:nvPr/>
        </p:nvSpPr>
        <p:spPr bwMode="auto">
          <a:xfrm>
            <a:off x="6564808" y="1848027"/>
            <a:ext cx="1097775" cy="603003"/>
          </a:xfrm>
          <a:custGeom>
            <a:avLst/>
            <a:gdLst>
              <a:gd name="connsiteX0" fmla="*/ 0 w 1366788"/>
              <a:gd name="connsiteY0" fmla="*/ 750770 h 750770"/>
              <a:gd name="connsiteX1" fmla="*/ 0 w 1366788"/>
              <a:gd name="connsiteY1" fmla="*/ 0 h 750770"/>
              <a:gd name="connsiteX2" fmla="*/ 1366788 w 1366788"/>
              <a:gd name="connsiteY2" fmla="*/ 0 h 750770"/>
            </a:gdLst>
            <a:ahLst/>
            <a:cxnLst>
              <a:cxn ang="0">
                <a:pos x="connsiteX0" y="connsiteY0"/>
              </a:cxn>
              <a:cxn ang="0">
                <a:pos x="connsiteX1" y="connsiteY1"/>
              </a:cxn>
              <a:cxn ang="0">
                <a:pos x="connsiteX2" y="connsiteY2"/>
              </a:cxn>
            </a:cxnLst>
            <a:rect l="l" t="t" r="r" b="b"/>
            <a:pathLst>
              <a:path w="1366788" h="750770">
                <a:moveTo>
                  <a:pt x="0" y="750770"/>
                </a:moveTo>
                <a:lnTo>
                  <a:pt x="0" y="0"/>
                </a:lnTo>
                <a:lnTo>
                  <a:pt x="1366788" y="0"/>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1043394"/>
            <a:endParaRPr lang="en-US" sz="1682">
              <a:solidFill>
                <a:srgbClr val="FFFFFF"/>
              </a:solidFill>
              <a:latin typeface="Segoe UI Semilight"/>
            </a:endParaRPr>
          </a:p>
        </p:txBody>
      </p:sp>
      <p:sp>
        <p:nvSpPr>
          <p:cNvPr id="27" name="Rectangle 26">
            <a:extLst>
              <a:ext uri="{FF2B5EF4-FFF2-40B4-BE49-F238E27FC236}">
                <a16:creationId xmlns:a16="http://schemas.microsoft.com/office/drawing/2014/main" id="{F04FD0E7-A968-4FEB-AADC-11450F7FAA30}"/>
              </a:ext>
            </a:extLst>
          </p:cNvPr>
          <p:cNvSpPr/>
          <p:nvPr/>
        </p:nvSpPr>
        <p:spPr>
          <a:xfrm>
            <a:off x="1165665" y="5553178"/>
            <a:ext cx="2261262"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cs typeface="Segoe UI" pitchFamily="34" charset="0"/>
              </a:rPr>
              <a:t>REST endpoint</a:t>
            </a:r>
          </a:p>
          <a:p>
            <a:pPr algn="ctr" defTabSz="748924" fontAlgn="base">
              <a:spcBef>
                <a:spcPts val="241"/>
              </a:spcBef>
              <a:spcAft>
                <a:spcPct val="0"/>
              </a:spcAft>
            </a:pPr>
            <a:r>
              <a:rPr lang="en-US" sz="1568">
                <a:gradFill>
                  <a:gsLst>
                    <a:gs pos="1250">
                      <a:srgbClr val="353535"/>
                    </a:gs>
                    <a:gs pos="100000">
                      <a:srgbClr val="353535"/>
                    </a:gs>
                  </a:gsLst>
                  <a:lin ang="5400000" scaled="0"/>
                </a:gradFill>
                <a:latin typeface="Segoe UI Semilight"/>
                <a:ea typeface="Segoe UI" pitchFamily="34" charset="0"/>
                <a:cs typeface="Segoe UI" pitchFamily="34" charset="0"/>
                <a:hlinkClick r:id="rId3"/>
              </a:rPr>
              <a:t>Direct Line Protocol</a:t>
            </a:r>
            <a:endParaRPr lang="en-US" sz="1568">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8DC93883-0C12-4D23-8506-A1E1419CB654}"/>
              </a:ext>
            </a:extLst>
          </p:cNvPr>
          <p:cNvSpPr/>
          <p:nvPr/>
        </p:nvSpPr>
        <p:spPr>
          <a:xfrm>
            <a:off x="4293517" y="5553178"/>
            <a:ext cx="2083198"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Conversational and business logic</a:t>
            </a:r>
          </a:p>
        </p:txBody>
      </p:sp>
      <p:sp>
        <p:nvSpPr>
          <p:cNvPr id="151" name="Rectangle 150">
            <a:extLst>
              <a:ext uri="{FF2B5EF4-FFF2-40B4-BE49-F238E27FC236}">
                <a16:creationId xmlns:a16="http://schemas.microsoft.com/office/drawing/2014/main" id="{6AE6C37D-E2B3-4C70-8B98-B168340F0CAC}"/>
              </a:ext>
            </a:extLst>
          </p:cNvPr>
          <p:cNvSpPr/>
          <p:nvPr/>
        </p:nvSpPr>
        <p:spPr>
          <a:xfrm>
            <a:off x="6841937" y="5553179"/>
            <a:ext cx="1608008" cy="690362"/>
          </a:xfrm>
          <a:prstGeom prst="rect">
            <a:avLst/>
          </a:prstGeom>
        </p:spPr>
        <p:txBody>
          <a:bodyPr wrap="square" anchor="t">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Canvas aware</a:t>
            </a:r>
          </a:p>
        </p:txBody>
      </p:sp>
      <p:sp>
        <p:nvSpPr>
          <p:cNvPr id="152" name="Rectangle 151">
            <a:extLst>
              <a:ext uri="{FF2B5EF4-FFF2-40B4-BE49-F238E27FC236}">
                <a16:creationId xmlns:a16="http://schemas.microsoft.com/office/drawing/2014/main" id="{C6AA8912-8BDF-4F1B-9E5C-4E9828DCEEE2}"/>
              </a:ext>
            </a:extLst>
          </p:cNvPr>
          <p:cNvSpPr/>
          <p:nvPr/>
        </p:nvSpPr>
        <p:spPr>
          <a:xfrm>
            <a:off x="8915170" y="5553179"/>
            <a:ext cx="1709798" cy="690362"/>
          </a:xfrm>
          <a:prstGeom prst="rect">
            <a:avLst/>
          </a:prstGeom>
        </p:spPr>
        <p:txBody>
          <a:bodyPr wrap="square" anchor="ctr">
            <a:noAutofit/>
          </a:bodyPr>
          <a:lstStyle/>
          <a:p>
            <a:pPr algn="ctr" defTabSz="748924" fontAlgn="base">
              <a:spcBef>
                <a:spcPts val="1446"/>
              </a:spcBef>
              <a:spcAft>
                <a:spcPct val="0"/>
              </a:spcAft>
            </a:pP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Context</a:t>
            </a:r>
            <a:b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br>
            <a:r>
              <a:rPr lang="en-US" sz="1765">
                <a:gradFill>
                  <a:gsLst>
                    <a:gs pos="1250">
                      <a:srgbClr val="353535"/>
                    </a:gs>
                    <a:gs pos="100000">
                      <a:srgbClr val="353535"/>
                    </a:gs>
                  </a:gsLst>
                  <a:lin ang="5400000" scaled="0"/>
                </a:gradFill>
                <a:latin typeface="Segoe UI Semilight"/>
                <a:ea typeface="Segoe UI" pitchFamily="34" charset="0"/>
                <a:cs typeface="Segoe UI" pitchFamily="34" charset="0"/>
              </a:rPr>
              <a:t>sensitive</a:t>
            </a:r>
          </a:p>
        </p:txBody>
      </p:sp>
      <p:cxnSp>
        <p:nvCxnSpPr>
          <p:cNvPr id="29" name="Straight Connector 28">
            <a:extLst>
              <a:ext uri="{FF2B5EF4-FFF2-40B4-BE49-F238E27FC236}">
                <a16:creationId xmlns:a16="http://schemas.microsoft.com/office/drawing/2014/main" id="{3DDA15C0-E502-40CE-8DC2-2060D6D79AE7}"/>
              </a:ext>
            </a:extLst>
          </p:cNvPr>
          <p:cNvCxnSpPr/>
          <p:nvPr/>
        </p:nvCxnSpPr>
        <p:spPr>
          <a:xfrm>
            <a:off x="4060906"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388E534-80CC-4D3F-9CAB-CC18BF429FDA}"/>
              </a:ext>
            </a:extLst>
          </p:cNvPr>
          <p:cNvCxnSpPr/>
          <p:nvPr/>
        </p:nvCxnSpPr>
        <p:spPr>
          <a:xfrm>
            <a:off x="660932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82A2ED2-308C-4275-837D-1D9B0885C5E9}"/>
              </a:ext>
            </a:extLst>
          </p:cNvPr>
          <p:cNvCxnSpPr/>
          <p:nvPr/>
        </p:nvCxnSpPr>
        <p:spPr>
          <a:xfrm>
            <a:off x="8682557" y="5651906"/>
            <a:ext cx="0" cy="537855"/>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C0201BC2-800E-4354-8058-93BC8E79784E}"/>
              </a:ext>
            </a:extLst>
          </p:cNvPr>
          <p:cNvGrpSpPr/>
          <p:nvPr/>
        </p:nvGrpSpPr>
        <p:grpSpPr>
          <a:xfrm>
            <a:off x="6989097" y="3659867"/>
            <a:ext cx="2849559" cy="1300320"/>
            <a:chOff x="1941810" y="1585976"/>
            <a:chExt cx="3547850" cy="1618966"/>
          </a:xfrm>
        </p:grpSpPr>
        <p:sp>
          <p:nvSpPr>
            <p:cNvPr id="4" name="Oval 3">
              <a:extLst>
                <a:ext uri="{FF2B5EF4-FFF2-40B4-BE49-F238E27FC236}">
                  <a16:creationId xmlns:a16="http://schemas.microsoft.com/office/drawing/2014/main" id="{1FD791E4-D600-4D43-ACBE-A0E3DA6B1367}"/>
                </a:ext>
              </a:extLst>
            </p:cNvPr>
            <p:cNvSpPr/>
            <p:nvPr/>
          </p:nvSpPr>
          <p:spPr bwMode="auto">
            <a:xfrm>
              <a:off x="2122609" y="1765359"/>
              <a:ext cx="1257364" cy="1260198"/>
            </a:xfrm>
            <a:prstGeom prst="ellipse">
              <a:avLst/>
            </a:prstGeom>
            <a:solidFill>
              <a:srgbClr val="107C1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42"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ea typeface="Segoe UI" pitchFamily="34" charset="0"/>
                  <a:cs typeface="Segoe UI" pitchFamily="34" charset="0"/>
                </a:rPr>
                <a:t>SDK</a:t>
              </a:r>
            </a:p>
          </p:txBody>
        </p:sp>
        <p:sp>
          <p:nvSpPr>
            <p:cNvPr id="31" name="Rectangle 30">
              <a:extLst>
                <a:ext uri="{FF2B5EF4-FFF2-40B4-BE49-F238E27FC236}">
                  <a16:creationId xmlns:a16="http://schemas.microsoft.com/office/drawing/2014/main" id="{E8F35858-F629-402E-94DF-8F760CBADA7F}"/>
                </a:ext>
              </a:extLst>
            </p:cNvPr>
            <p:cNvSpPr/>
            <p:nvPr/>
          </p:nvSpPr>
          <p:spPr>
            <a:xfrm>
              <a:off x="3569856" y="2188843"/>
              <a:ext cx="1919804" cy="413231"/>
            </a:xfrm>
            <a:prstGeom prst="rect">
              <a:avLst/>
            </a:prstGeom>
          </p:spPr>
          <p:txBody>
            <a:bodyPr wrap="none">
              <a:spAutoFit/>
            </a:bodyPr>
            <a:lstStyle/>
            <a:p>
              <a:pPr defTabSz="1043394"/>
              <a:r>
                <a:rPr lang="en-US" sz="1568">
                  <a:gradFill>
                    <a:gsLst>
                      <a:gs pos="1250">
                        <a:srgbClr val="353535"/>
                      </a:gs>
                      <a:gs pos="100000">
                        <a:srgbClr val="353535"/>
                      </a:gs>
                    </a:gsLst>
                    <a:lin ang="5400000" scaled="0"/>
                  </a:gradFill>
                  <a:latin typeface="Segoe UI Semilight"/>
                </a:rPr>
                <a:t>Bot builder SDK</a:t>
              </a:r>
            </a:p>
          </p:txBody>
        </p:sp>
        <p:sp>
          <p:nvSpPr>
            <p:cNvPr id="161" name="Circle: Hollow 160">
              <a:extLst>
                <a:ext uri="{FF2B5EF4-FFF2-40B4-BE49-F238E27FC236}">
                  <a16:creationId xmlns:a16="http://schemas.microsoft.com/office/drawing/2014/main" id="{C843C50A-BBFF-4F27-84B7-2E9447C03621}"/>
                </a:ext>
              </a:extLst>
            </p:cNvPr>
            <p:cNvSpPr/>
            <p:nvPr/>
          </p:nvSpPr>
          <p:spPr bwMode="auto">
            <a:xfrm>
              <a:off x="1941810" y="1585976"/>
              <a:ext cx="1618963"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grpSp>
        <p:nvGrpSpPr>
          <p:cNvPr id="235" name="Group 234">
            <a:extLst>
              <a:ext uri="{FF2B5EF4-FFF2-40B4-BE49-F238E27FC236}">
                <a16:creationId xmlns:a16="http://schemas.microsoft.com/office/drawing/2014/main" id="{37D10252-5403-4304-B658-EE8BEC8310B2}"/>
              </a:ext>
            </a:extLst>
          </p:cNvPr>
          <p:cNvGrpSpPr/>
          <p:nvPr/>
        </p:nvGrpSpPr>
        <p:grpSpPr>
          <a:xfrm>
            <a:off x="7114624" y="1127614"/>
            <a:ext cx="3021963" cy="1300320"/>
            <a:chOff x="8230756" y="412084"/>
            <a:chExt cx="3762502" cy="1618966"/>
          </a:xfrm>
        </p:grpSpPr>
        <p:sp>
          <p:nvSpPr>
            <p:cNvPr id="108" name="Oval 107">
              <a:extLst>
                <a:ext uri="{FF2B5EF4-FFF2-40B4-BE49-F238E27FC236}">
                  <a16:creationId xmlns:a16="http://schemas.microsoft.com/office/drawing/2014/main" id="{8E3E0330-A24A-4A67-8A2A-B8230A8906EE}"/>
                </a:ext>
              </a:extLst>
            </p:cNvPr>
            <p:cNvSpPr/>
            <p:nvPr/>
          </p:nvSpPr>
          <p:spPr bwMode="auto">
            <a:xfrm>
              <a:off x="8411555" y="591468"/>
              <a:ext cx="1257364" cy="1260198"/>
            </a:xfrm>
            <a:prstGeom prst="ellipse">
              <a:avLst/>
            </a:pr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ea typeface="Segoe UI" pitchFamily="34" charset="0"/>
                  <a:cs typeface="Segoe UI" pitchFamily="34" charset="0"/>
                </a:rPr>
                <a:t>Platform</a:t>
              </a:r>
            </a:p>
          </p:txBody>
        </p:sp>
        <p:sp>
          <p:nvSpPr>
            <p:cNvPr id="160" name="Rectangle 159">
              <a:extLst>
                <a:ext uri="{FF2B5EF4-FFF2-40B4-BE49-F238E27FC236}">
                  <a16:creationId xmlns:a16="http://schemas.microsoft.com/office/drawing/2014/main" id="{38CF5552-364D-4B5E-85E6-E8BE23586CF2}"/>
                </a:ext>
              </a:extLst>
            </p:cNvPr>
            <p:cNvSpPr/>
            <p:nvPr/>
          </p:nvSpPr>
          <p:spPr>
            <a:xfrm>
              <a:off x="9942597" y="1014951"/>
              <a:ext cx="2050661" cy="413231"/>
            </a:xfrm>
            <a:prstGeom prst="rect">
              <a:avLst/>
            </a:prstGeom>
          </p:spPr>
          <p:txBody>
            <a:bodyPr wrap="none">
              <a:spAutoFit/>
            </a:bodyPr>
            <a:lstStyle/>
            <a:p>
              <a:pPr defTabSz="1043394"/>
              <a:r>
                <a:rPr lang="en-US" sz="1568">
                  <a:gradFill>
                    <a:gsLst>
                      <a:gs pos="1250">
                        <a:srgbClr val="353535"/>
                      </a:gs>
                      <a:gs pos="100000">
                        <a:srgbClr val="353535"/>
                      </a:gs>
                    </a:gsLst>
                    <a:lin ang="5400000" scaled="0"/>
                  </a:gradFill>
                  <a:latin typeface="Segoe UI Semilight"/>
                </a:rPr>
                <a:t>Platform services</a:t>
              </a:r>
            </a:p>
          </p:txBody>
        </p:sp>
        <p:sp>
          <p:nvSpPr>
            <p:cNvPr id="163" name="Circle: Hollow 162">
              <a:extLst>
                <a:ext uri="{FF2B5EF4-FFF2-40B4-BE49-F238E27FC236}">
                  <a16:creationId xmlns:a16="http://schemas.microsoft.com/office/drawing/2014/main" id="{073BDFE5-88EE-4543-9407-DD0C479E3E7B}"/>
                </a:ext>
              </a:extLst>
            </p:cNvPr>
            <p:cNvSpPr/>
            <p:nvPr/>
          </p:nvSpPr>
          <p:spPr bwMode="auto">
            <a:xfrm>
              <a:off x="8230756" y="412084"/>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
        <p:nvSpPr>
          <p:cNvPr id="60" name="Freeform: Shape 59">
            <a:extLst>
              <a:ext uri="{FF2B5EF4-FFF2-40B4-BE49-F238E27FC236}">
                <a16:creationId xmlns:a16="http://schemas.microsoft.com/office/drawing/2014/main" id="{67129EEF-C248-4152-B528-46EB33D587B2}"/>
              </a:ext>
            </a:extLst>
          </p:cNvPr>
          <p:cNvSpPr/>
          <p:nvPr/>
        </p:nvSpPr>
        <p:spPr bwMode="auto">
          <a:xfrm flipV="1">
            <a:off x="6056236" y="4530610"/>
            <a:ext cx="978859" cy="107367"/>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grpSp>
        <p:nvGrpSpPr>
          <p:cNvPr id="61" name="Group 60">
            <a:extLst>
              <a:ext uri="{FF2B5EF4-FFF2-40B4-BE49-F238E27FC236}">
                <a16:creationId xmlns:a16="http://schemas.microsoft.com/office/drawing/2014/main" id="{917C761D-D8B2-454C-9CD0-7D29CC5B17C5}"/>
              </a:ext>
            </a:extLst>
          </p:cNvPr>
          <p:cNvGrpSpPr/>
          <p:nvPr/>
        </p:nvGrpSpPr>
        <p:grpSpPr>
          <a:xfrm>
            <a:off x="1393659" y="2348403"/>
            <a:ext cx="1315924" cy="1593398"/>
            <a:chOff x="8984518" y="2407700"/>
            <a:chExt cx="1638394" cy="1983864"/>
          </a:xfrm>
        </p:grpSpPr>
        <p:sp>
          <p:nvSpPr>
            <p:cNvPr id="62" name="Oval 61">
              <a:extLst>
                <a:ext uri="{FF2B5EF4-FFF2-40B4-BE49-F238E27FC236}">
                  <a16:creationId xmlns:a16="http://schemas.microsoft.com/office/drawing/2014/main" id="{13828428-3D7C-4992-81AC-72251EB0F795}"/>
                </a:ext>
              </a:extLst>
            </p:cNvPr>
            <p:cNvSpPr/>
            <p:nvPr/>
          </p:nvSpPr>
          <p:spPr bwMode="auto">
            <a:xfrm>
              <a:off x="9165317" y="2587084"/>
              <a:ext cx="1257364" cy="1260198"/>
            </a:xfrm>
            <a:prstGeom prst="ellipse">
              <a:avLst/>
            </a:prstGeom>
            <a:solidFill>
              <a:schemeClr val="accent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cs typeface="Segoe UI" pitchFamily="34" charset="0"/>
                </a:rPr>
                <a:t>HTTP</a:t>
              </a:r>
            </a:p>
          </p:txBody>
        </p:sp>
        <p:sp>
          <p:nvSpPr>
            <p:cNvPr id="63" name="Rectangle 62">
              <a:extLst>
                <a:ext uri="{FF2B5EF4-FFF2-40B4-BE49-F238E27FC236}">
                  <a16:creationId xmlns:a16="http://schemas.microsoft.com/office/drawing/2014/main" id="{49C646E0-9F3C-45ED-BC2D-3D4BF01E8A12}"/>
                </a:ext>
              </a:extLst>
            </p:cNvPr>
            <p:cNvSpPr/>
            <p:nvPr/>
          </p:nvSpPr>
          <p:spPr>
            <a:xfrm>
              <a:off x="9041597" y="4032647"/>
              <a:ext cx="1581315" cy="358917"/>
            </a:xfrm>
            <a:prstGeom prst="rect">
              <a:avLst/>
            </a:prstGeom>
          </p:spPr>
          <p:txBody>
            <a:bodyPr wrap="none">
              <a:spAutoFit/>
            </a:bodyPr>
            <a:lstStyle/>
            <a:p>
              <a:pPr algn="r" defTabSz="1043394"/>
              <a:r>
                <a:rPr lang="en-US" sz="1285">
                  <a:solidFill>
                    <a:srgbClr val="FFFFFF"/>
                  </a:solidFill>
                  <a:latin typeface="Segoe UI Semibold" panose="020B0702040204020203" pitchFamily="34" charset="0"/>
                </a:rPr>
                <a:t>REST Endpoint</a:t>
              </a:r>
            </a:p>
          </p:txBody>
        </p:sp>
        <p:sp>
          <p:nvSpPr>
            <p:cNvPr id="64" name="Circle: Hollow 63">
              <a:extLst>
                <a:ext uri="{FF2B5EF4-FFF2-40B4-BE49-F238E27FC236}">
                  <a16:creationId xmlns:a16="http://schemas.microsoft.com/office/drawing/2014/main" id="{8254CF4C-0C2A-4892-9B6D-C20A5929516F}"/>
                </a:ext>
              </a:extLst>
            </p:cNvPr>
            <p:cNvSpPr/>
            <p:nvPr/>
          </p:nvSpPr>
          <p:spPr bwMode="auto">
            <a:xfrm>
              <a:off x="8984518" y="2407700"/>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ea typeface="Segoe UI" pitchFamily="34" charset="0"/>
                <a:cs typeface="Segoe UI" pitchFamily="34" charset="0"/>
              </a:endParaRPr>
            </a:p>
          </p:txBody>
        </p:sp>
      </p:grpSp>
      <p:sp>
        <p:nvSpPr>
          <p:cNvPr id="65" name="Freeform: Shape 64">
            <a:extLst>
              <a:ext uri="{FF2B5EF4-FFF2-40B4-BE49-F238E27FC236}">
                <a16:creationId xmlns:a16="http://schemas.microsoft.com/office/drawing/2014/main" id="{27993AFC-8176-4B79-8C3F-AC47F7A82A8B}"/>
              </a:ext>
            </a:extLst>
          </p:cNvPr>
          <p:cNvSpPr/>
          <p:nvPr/>
        </p:nvSpPr>
        <p:spPr bwMode="auto">
          <a:xfrm rot="10800000">
            <a:off x="2662579" y="3159576"/>
            <a:ext cx="1064869" cy="120752"/>
          </a:xfrm>
          <a:custGeom>
            <a:avLst/>
            <a:gdLst>
              <a:gd name="connsiteX0" fmla="*/ 0 w 1867301"/>
              <a:gd name="connsiteY0" fmla="*/ 0 h 567891"/>
              <a:gd name="connsiteX1" fmla="*/ 1299410 w 1867301"/>
              <a:gd name="connsiteY1" fmla="*/ 0 h 567891"/>
              <a:gd name="connsiteX2" fmla="*/ 1867301 w 1867301"/>
              <a:gd name="connsiteY2" fmla="*/ 567891 h 567891"/>
            </a:gdLst>
            <a:ahLst/>
            <a:cxnLst>
              <a:cxn ang="0">
                <a:pos x="connsiteX0" y="connsiteY0"/>
              </a:cxn>
              <a:cxn ang="0">
                <a:pos x="connsiteX1" y="connsiteY1"/>
              </a:cxn>
              <a:cxn ang="0">
                <a:pos x="connsiteX2" y="connsiteY2"/>
              </a:cxn>
            </a:cxnLst>
            <a:rect l="l" t="t" r="r" b="b"/>
            <a:pathLst>
              <a:path w="1867301" h="567891">
                <a:moveTo>
                  <a:pt x="0" y="0"/>
                </a:moveTo>
                <a:lnTo>
                  <a:pt x="1299410" y="0"/>
                </a:lnTo>
                <a:lnTo>
                  <a:pt x="1867301" y="567891"/>
                </a:lnTo>
              </a:path>
            </a:pathLst>
          </a:custGeom>
          <a:no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043394"/>
            <a:endParaRPr lang="en-US" sz="1682">
              <a:solidFill>
                <a:srgbClr val="FFFFFF"/>
              </a:solidFill>
              <a:latin typeface="Segoe UI Semilight"/>
            </a:endParaRPr>
          </a:p>
        </p:txBody>
      </p:sp>
      <p:pic>
        <p:nvPicPr>
          <p:cNvPr id="1026" name="Picture 2" descr="Image result for Swagger api">
            <a:hlinkClick r:id="rId4"/>
            <a:extLst>
              <a:ext uri="{FF2B5EF4-FFF2-40B4-BE49-F238E27FC236}">
                <a16:creationId xmlns:a16="http://schemas.microsoft.com/office/drawing/2014/main" id="{8F26222C-F702-47DA-8B35-89504C302064}"/>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321261" y="5732624"/>
            <a:ext cx="377897" cy="377897"/>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A80922EB-B550-481D-BB9B-1AF2D2A4DB84}"/>
              </a:ext>
            </a:extLst>
          </p:cNvPr>
          <p:cNvGrpSpPr/>
          <p:nvPr/>
        </p:nvGrpSpPr>
        <p:grpSpPr>
          <a:xfrm>
            <a:off x="7534737" y="5927730"/>
            <a:ext cx="334293" cy="334293"/>
            <a:chOff x="2990684" y="5259981"/>
            <a:chExt cx="416212" cy="416212"/>
          </a:xfrm>
        </p:grpSpPr>
        <p:sp>
          <p:nvSpPr>
            <p:cNvPr id="71" name="Oval 70">
              <a:extLst>
                <a:ext uri="{FF2B5EF4-FFF2-40B4-BE49-F238E27FC236}">
                  <a16:creationId xmlns:a16="http://schemas.microsoft.com/office/drawing/2014/main" id="{67B189EB-9115-4C07-B848-DD3F6083B747}"/>
                </a:ext>
              </a:extLst>
            </p:cNvPr>
            <p:cNvSpPr/>
            <p:nvPr/>
          </p:nvSpPr>
          <p:spPr bwMode="auto">
            <a:xfrm>
              <a:off x="2990684" y="5259981"/>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pic>
          <p:nvPicPr>
            <p:cNvPr id="72" name="Picture 12" descr="Image result for bing logo">
              <a:extLst>
                <a:ext uri="{FF2B5EF4-FFF2-40B4-BE49-F238E27FC236}">
                  <a16:creationId xmlns:a16="http://schemas.microsoft.com/office/drawing/2014/main" id="{CBF594DD-6FEE-483C-BC68-CACB27674552}"/>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5CC05C78-FC09-4E36-867D-330D0DD0063A}"/>
              </a:ext>
            </a:extLst>
          </p:cNvPr>
          <p:cNvGrpSpPr/>
          <p:nvPr/>
        </p:nvGrpSpPr>
        <p:grpSpPr>
          <a:xfrm>
            <a:off x="7010504" y="5927730"/>
            <a:ext cx="334293" cy="334293"/>
            <a:chOff x="5156251" y="4065890"/>
            <a:chExt cx="416212" cy="416212"/>
          </a:xfrm>
        </p:grpSpPr>
        <p:sp>
          <p:nvSpPr>
            <p:cNvPr id="76" name="Oval 75">
              <a:extLst>
                <a:ext uri="{FF2B5EF4-FFF2-40B4-BE49-F238E27FC236}">
                  <a16:creationId xmlns:a16="http://schemas.microsoft.com/office/drawing/2014/main" id="{2F682105-B14F-466B-A7B6-3A091B98C0BC}"/>
                </a:ext>
              </a:extLst>
            </p:cNvPr>
            <p:cNvSpPr/>
            <p:nvPr/>
          </p:nvSpPr>
          <p:spPr bwMode="auto">
            <a:xfrm>
              <a:off x="5156251" y="4065890"/>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pic>
          <p:nvPicPr>
            <p:cNvPr id="77" name="Picture 76">
              <a:extLst>
                <a:ext uri="{FF2B5EF4-FFF2-40B4-BE49-F238E27FC236}">
                  <a16:creationId xmlns:a16="http://schemas.microsoft.com/office/drawing/2014/main" id="{9E27C81B-DC3C-4236-AFD8-8C279E170BA1}"/>
                </a:ext>
              </a:extLst>
            </p:cNvPr>
            <p:cNvPicPr>
              <a:picLocks noChangeAspect="1"/>
            </p:cNvPicPr>
            <p:nvPr/>
          </p:nvPicPr>
          <p:blipFill>
            <a:blip r:embed="rId7"/>
            <a:stretch>
              <a:fillRect/>
            </a:stretch>
          </p:blipFill>
          <p:spPr>
            <a:xfrm>
              <a:off x="5252645" y="4160587"/>
              <a:ext cx="223424" cy="226819"/>
            </a:xfrm>
            <a:prstGeom prst="rect">
              <a:avLst/>
            </a:prstGeom>
            <a:ln>
              <a:noFill/>
            </a:ln>
          </p:spPr>
        </p:pic>
      </p:grpSp>
      <p:grpSp>
        <p:nvGrpSpPr>
          <p:cNvPr id="3" name="Group 2">
            <a:extLst>
              <a:ext uri="{FF2B5EF4-FFF2-40B4-BE49-F238E27FC236}">
                <a16:creationId xmlns:a16="http://schemas.microsoft.com/office/drawing/2014/main" id="{C6F63D19-9C42-4677-8DD2-9CABDC6C008F}"/>
              </a:ext>
            </a:extLst>
          </p:cNvPr>
          <p:cNvGrpSpPr/>
          <p:nvPr/>
        </p:nvGrpSpPr>
        <p:grpSpPr>
          <a:xfrm>
            <a:off x="8058970" y="5927730"/>
            <a:ext cx="334293" cy="334293"/>
            <a:chOff x="8230756" y="6036032"/>
            <a:chExt cx="416212" cy="416212"/>
          </a:xfrm>
        </p:grpSpPr>
        <p:sp>
          <p:nvSpPr>
            <p:cNvPr id="80" name="Oval 79">
              <a:extLst>
                <a:ext uri="{FF2B5EF4-FFF2-40B4-BE49-F238E27FC236}">
                  <a16:creationId xmlns:a16="http://schemas.microsoft.com/office/drawing/2014/main" id="{372A2DC9-44A8-4517-95C5-1592A6509244}"/>
                </a:ext>
              </a:extLst>
            </p:cNvPr>
            <p:cNvSpPr/>
            <p:nvPr/>
          </p:nvSpPr>
          <p:spPr bwMode="auto">
            <a:xfrm>
              <a:off x="8230756" y="6036032"/>
              <a:ext cx="416212" cy="416212"/>
            </a:xfrm>
            <a:prstGeom prst="ellipse">
              <a:avLst/>
            </a:prstGeom>
            <a:solidFill>
              <a:schemeClr val="accent6"/>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9141"/>
              <a:endParaRPr lang="en-US" sz="1682">
                <a:solidFill>
                  <a:srgbClr val="FFFFFF"/>
                </a:solidFill>
                <a:latin typeface="Segoe UI Semilight"/>
              </a:endParaRPr>
            </a:p>
          </p:txBody>
        </p:sp>
        <p:pic>
          <p:nvPicPr>
            <p:cNvPr id="82" name="Picture 81">
              <a:extLst>
                <a:ext uri="{FF2B5EF4-FFF2-40B4-BE49-F238E27FC236}">
                  <a16:creationId xmlns:a16="http://schemas.microsoft.com/office/drawing/2014/main" id="{BABF7C46-9F4F-4EEA-9ABF-78FEEF5DE93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318431" y="6123707"/>
              <a:ext cx="240862" cy="240862"/>
            </a:xfrm>
            <a:prstGeom prst="rect">
              <a:avLst/>
            </a:prstGeom>
            <a:ln>
              <a:noFill/>
            </a:ln>
          </p:spPr>
        </p:pic>
      </p:grpSp>
      <p:grpSp>
        <p:nvGrpSpPr>
          <p:cNvPr id="236" name="Group 235">
            <a:extLst>
              <a:ext uri="{FF2B5EF4-FFF2-40B4-BE49-F238E27FC236}">
                <a16:creationId xmlns:a16="http://schemas.microsoft.com/office/drawing/2014/main" id="{6C37C5F8-83B9-431B-892C-26E82E7DE4E4}"/>
              </a:ext>
            </a:extLst>
          </p:cNvPr>
          <p:cNvGrpSpPr/>
          <p:nvPr/>
        </p:nvGrpSpPr>
        <p:grpSpPr>
          <a:xfrm>
            <a:off x="8423943" y="2553484"/>
            <a:ext cx="2828502" cy="1300320"/>
            <a:chOff x="8984518" y="2407700"/>
            <a:chExt cx="3521631" cy="1618966"/>
          </a:xfrm>
        </p:grpSpPr>
        <p:sp>
          <p:nvSpPr>
            <p:cNvPr id="146" name="Oval 145">
              <a:extLst>
                <a:ext uri="{FF2B5EF4-FFF2-40B4-BE49-F238E27FC236}">
                  <a16:creationId xmlns:a16="http://schemas.microsoft.com/office/drawing/2014/main" id="{FD0C7EE5-D858-4DC6-8B45-E7ADB3070923}"/>
                </a:ext>
              </a:extLst>
            </p:cNvPr>
            <p:cNvSpPr/>
            <p:nvPr/>
          </p:nvSpPr>
          <p:spPr bwMode="auto">
            <a:xfrm>
              <a:off x="9165317" y="2587084"/>
              <a:ext cx="1257364" cy="1260198"/>
            </a:xfrm>
            <a:prstGeom prst="ellipse">
              <a:avLst/>
            </a:prstGeom>
            <a:solidFill>
              <a:schemeClr val="accent4"/>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42" tIns="0" rIns="0" bIns="0" numCol="1" spcCol="0" rtlCol="0" fromWordArt="0" anchor="ctr" anchorCtr="0" forceAA="0" compatLnSpc="1">
              <a:prstTxWarp prst="textNoShape">
                <a:avLst/>
              </a:prstTxWarp>
              <a:noAutofit/>
            </a:bodyPr>
            <a:lstStyle/>
            <a:p>
              <a:pPr algn="ctr" defTabSz="748924" fontAlgn="base">
                <a:spcBef>
                  <a:spcPct val="0"/>
                </a:spcBef>
                <a:spcAft>
                  <a:spcPct val="0"/>
                </a:spcAft>
              </a:pPr>
              <a:r>
                <a:rPr lang="en-US" sz="1607">
                  <a:gradFill>
                    <a:gsLst>
                      <a:gs pos="1250">
                        <a:srgbClr val="FFFFFF"/>
                      </a:gs>
                      <a:gs pos="100000">
                        <a:srgbClr val="FFFFFF"/>
                      </a:gs>
                    </a:gsLst>
                    <a:lin ang="5400000" scaled="0"/>
                  </a:gradFill>
                  <a:latin typeface="Segoe UI Semilight"/>
                  <a:ea typeface="Segoe UI" pitchFamily="34" charset="0"/>
                  <a:cs typeface="Segoe UI" pitchFamily="34" charset="0"/>
                </a:rPr>
                <a:t>AI</a:t>
              </a:r>
            </a:p>
          </p:txBody>
        </p:sp>
        <p:sp>
          <p:nvSpPr>
            <p:cNvPr id="159" name="Rectangle 158">
              <a:extLst>
                <a:ext uri="{FF2B5EF4-FFF2-40B4-BE49-F238E27FC236}">
                  <a16:creationId xmlns:a16="http://schemas.microsoft.com/office/drawing/2014/main" id="{D13E5993-020B-4F41-BC0C-DD6FCF7836BC}"/>
                </a:ext>
              </a:extLst>
            </p:cNvPr>
            <p:cNvSpPr/>
            <p:nvPr/>
          </p:nvSpPr>
          <p:spPr>
            <a:xfrm>
              <a:off x="10621564" y="3010567"/>
              <a:ext cx="1884585" cy="413231"/>
            </a:xfrm>
            <a:prstGeom prst="rect">
              <a:avLst/>
            </a:prstGeom>
          </p:spPr>
          <p:txBody>
            <a:bodyPr wrap="none">
              <a:spAutoFit/>
            </a:bodyPr>
            <a:lstStyle/>
            <a:p>
              <a:pPr defTabSz="1043394"/>
              <a:r>
                <a:rPr lang="en-US" sz="1568">
                  <a:gradFill>
                    <a:gsLst>
                      <a:gs pos="1250">
                        <a:srgbClr val="353535"/>
                      </a:gs>
                      <a:gs pos="100000">
                        <a:srgbClr val="353535"/>
                      </a:gs>
                    </a:gsLst>
                    <a:lin ang="5400000" scaled="0"/>
                  </a:gradFill>
                  <a:latin typeface="Segoe UI Semilight"/>
                </a:rPr>
                <a:t>Intelligent tools</a:t>
              </a:r>
            </a:p>
          </p:txBody>
        </p:sp>
        <p:sp>
          <p:nvSpPr>
            <p:cNvPr id="162" name="Circle: Hollow 161">
              <a:extLst>
                <a:ext uri="{FF2B5EF4-FFF2-40B4-BE49-F238E27FC236}">
                  <a16:creationId xmlns:a16="http://schemas.microsoft.com/office/drawing/2014/main" id="{4A8CB501-7BBC-449C-B98E-EB987A0C23F1}"/>
                </a:ext>
              </a:extLst>
            </p:cNvPr>
            <p:cNvSpPr/>
            <p:nvPr/>
          </p:nvSpPr>
          <p:spPr bwMode="auto">
            <a:xfrm>
              <a:off x="8984518" y="2407700"/>
              <a:ext cx="1618962" cy="1618966"/>
            </a:xfrm>
            <a:prstGeom prst="donut">
              <a:avLst>
                <a:gd name="adj" fmla="val 1118"/>
              </a:avLst>
            </a:prstGeom>
            <a:solidFill>
              <a:schemeClr val="accent5"/>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27">
                <a:solidFill>
                  <a:srgbClr val="353535"/>
                </a:solidFill>
                <a:latin typeface="Segoe UI Semilight"/>
                <a:cs typeface="Segoe UI" pitchFamily="34" charset="0"/>
              </a:endParaRPr>
            </a:p>
          </p:txBody>
        </p:sp>
      </p:grpSp>
    </p:spTree>
    <p:extLst>
      <p:ext uri="{BB962C8B-B14F-4D97-AF65-F5344CB8AC3E}">
        <p14:creationId xmlns:p14="http://schemas.microsoft.com/office/powerpoint/2010/main" val="247524544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stretch>
            <a:fillRect/>
          </a:stretch>
        </p:blipFill>
        <p:spPr>
          <a:xfrm>
            <a:off x="0" y="20208"/>
            <a:ext cx="12192000" cy="6858000"/>
          </a:xfrm>
          <a:prstGeom prst="rect">
            <a:avLst/>
          </a:prstGeom>
        </p:spPr>
      </p:pic>
      <p:grpSp>
        <p:nvGrpSpPr>
          <p:cNvPr id="3" name="Group 2">
            <a:extLst>
              <a:ext uri="{FF2B5EF4-FFF2-40B4-BE49-F238E27FC236}">
                <a16:creationId xmlns:a16="http://schemas.microsoft.com/office/drawing/2014/main" id="{0193CC77-BC18-46E4-AF2D-10B0C65062DE}"/>
              </a:ext>
            </a:extLst>
          </p:cNvPr>
          <p:cNvGrpSpPr/>
          <p:nvPr/>
        </p:nvGrpSpPr>
        <p:grpSpPr>
          <a:xfrm>
            <a:off x="1" y="3233830"/>
            <a:ext cx="12191377" cy="4904292"/>
            <a:chOff x="0" y="3298178"/>
            <a:chExt cx="12435840" cy="5002633"/>
          </a:xfrm>
        </p:grpSpPr>
        <p:sp>
          <p:nvSpPr>
            <p:cNvPr id="6" name="Rectangle 5"/>
            <p:cNvSpPr/>
            <p:nvPr/>
          </p:nvSpPr>
          <p:spPr bwMode="auto">
            <a:xfrm>
              <a:off x="0" y="3298178"/>
              <a:ext cx="12435840" cy="39817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endPar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D563931-F55C-4A39-822F-F9E5BAA437B3}"/>
                </a:ext>
              </a:extLst>
            </p:cNvPr>
            <p:cNvSpPr/>
            <p:nvPr/>
          </p:nvSpPr>
          <p:spPr bwMode="auto">
            <a:xfrm>
              <a:off x="882" y="3696349"/>
              <a:ext cx="12434712" cy="46044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grpSp>
      <p:sp>
        <p:nvSpPr>
          <p:cNvPr id="5" name="Title 1"/>
          <p:cNvSpPr>
            <a:spLocks noGrp="1"/>
          </p:cNvSpPr>
          <p:nvPr>
            <p:ph type="title"/>
          </p:nvPr>
        </p:nvSpPr>
        <p:spPr>
          <a:xfrm>
            <a:off x="269241" y="1970113"/>
            <a:ext cx="11655840" cy="899537"/>
          </a:xfrm>
        </p:spPr>
        <p:txBody>
          <a:bodyPr anchor="ctr">
            <a:normAutofit fontScale="90000"/>
          </a:bodyPr>
          <a:lstStyle/>
          <a:p>
            <a:pPr algn="ctr"/>
            <a:r>
              <a:rPr lang="en-US" sz="3733" spc="800">
                <a:solidFill>
                  <a:schemeClr val="bg1"/>
                </a:solidFill>
                <a:cs typeface="Segoe UI Light" charset="0"/>
              </a:rPr>
              <a:t>AI resources</a:t>
            </a:r>
            <a:br>
              <a:rPr lang="en-US" sz="3733" spc="800">
                <a:solidFill>
                  <a:schemeClr val="bg1"/>
                </a:solidFill>
                <a:cs typeface="Segoe UI Light" charset="0"/>
              </a:rPr>
            </a:br>
            <a:r>
              <a:rPr lang="en-US" sz="3733" spc="800">
                <a:solidFill>
                  <a:schemeClr val="bg1"/>
                </a:solidFill>
                <a:cs typeface="Segoe UI Light" charset="0"/>
              </a:rPr>
              <a:t>Get started</a:t>
            </a:r>
          </a:p>
        </p:txBody>
      </p:sp>
      <p:sp>
        <p:nvSpPr>
          <p:cNvPr id="4" name="Rectangle 3">
            <a:extLst>
              <a:ext uri="{FF2B5EF4-FFF2-40B4-BE49-F238E27FC236}">
                <a16:creationId xmlns:a16="http://schemas.microsoft.com/office/drawing/2014/main" id="{7F695E2C-2D61-413A-9E93-DD3F78F764CC}"/>
              </a:ext>
            </a:extLst>
          </p:cNvPr>
          <p:cNvSpPr/>
          <p:nvPr/>
        </p:nvSpPr>
        <p:spPr>
          <a:xfrm>
            <a:off x="5339705" y="3288700"/>
            <a:ext cx="1512594" cy="282385"/>
          </a:xfrm>
          <a:prstGeom prst="rect">
            <a:avLst/>
          </a:prstGeom>
        </p:spPr>
        <p:txBody>
          <a:bodyPr wrap="none">
            <a:spAutoFit/>
          </a:bodyPr>
          <a:lstStyle/>
          <a:p>
            <a:pPr marL="0" marR="0" lvl="0" indent="0" algn="ctr" defTabSz="914296"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31" normalizeH="0" baseline="0" noProof="0">
                <a:ln>
                  <a:noFill/>
                </a:ln>
                <a:gradFill>
                  <a:gsLst>
                    <a:gs pos="68852">
                      <a:srgbClr val="FFFFFF"/>
                    </a:gs>
                    <a:gs pos="63000">
                      <a:srgbClr val="FFFFFF"/>
                    </a:gs>
                  </a:gsLst>
                  <a:lin ang="5400000" scaled="1"/>
                </a:gradFill>
                <a:effectLst/>
                <a:uLnTx/>
                <a:uFillTx/>
                <a:latin typeface="Segoe UI" panose="020B0502040204020203" pitchFamily="34" charset="0"/>
                <a:ea typeface="Segoe UI Semilight" charset="0"/>
                <a:cs typeface="Segoe UI" panose="020B0502040204020203" pitchFamily="34" charset="0"/>
              </a:rPr>
              <a:t>OPPORTUNITIES</a:t>
            </a:r>
          </a:p>
        </p:txBody>
      </p:sp>
      <p:sp>
        <p:nvSpPr>
          <p:cNvPr id="25" name="TextBox 24">
            <a:extLst>
              <a:ext uri="{FF2B5EF4-FFF2-40B4-BE49-F238E27FC236}">
                <a16:creationId xmlns:a16="http://schemas.microsoft.com/office/drawing/2014/main" id="{6C20064E-8587-4EE9-8A33-6DCFB8BE9993}"/>
              </a:ext>
            </a:extLst>
          </p:cNvPr>
          <p:cNvSpPr txBox="1"/>
          <p:nvPr/>
        </p:nvSpPr>
        <p:spPr>
          <a:xfrm>
            <a:off x="269241" y="2938173"/>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Cognitive Services</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5"/>
              </a:rPr>
              <a:t>azure.com/cognitive</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sp>
        <p:nvSpPr>
          <p:cNvPr id="26" name="TextBox 25">
            <a:extLst>
              <a:ext uri="{FF2B5EF4-FFF2-40B4-BE49-F238E27FC236}">
                <a16:creationId xmlns:a16="http://schemas.microsoft.com/office/drawing/2014/main" id="{A6065818-5CAA-4B16-8F17-DB28AF0EBAD9}"/>
              </a:ext>
            </a:extLst>
          </p:cNvPr>
          <p:cNvSpPr txBox="1"/>
          <p:nvPr/>
        </p:nvSpPr>
        <p:spPr>
          <a:xfrm>
            <a:off x="4248934" y="2938173"/>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rPr>
              <a:t>azure.com/bots </a:t>
            </a:r>
          </a:p>
        </p:txBody>
      </p:sp>
      <p:sp>
        <p:nvSpPr>
          <p:cNvPr id="27" name="TextBox 26">
            <a:extLst>
              <a:ext uri="{FF2B5EF4-FFF2-40B4-BE49-F238E27FC236}">
                <a16:creationId xmlns:a16="http://schemas.microsoft.com/office/drawing/2014/main" id="{EC284E00-756D-453A-A600-40C8707923E3}"/>
              </a:ext>
            </a:extLst>
          </p:cNvPr>
          <p:cNvSpPr txBox="1"/>
          <p:nvPr/>
        </p:nvSpPr>
        <p:spPr>
          <a:xfrm>
            <a:off x="8020945" y="2938173"/>
            <a:ext cx="3904136" cy="1077181"/>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Machine Learning </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&amp; Deep Learning</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hlinkClick r:id="rId6"/>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hlinkClick r:id="rId6"/>
              </a:rPr>
              <a:t>mldeeplearning</a:t>
            </a:r>
            <a:r>
              <a:rPr kumimoji="0" lang="en-US" sz="1765" b="0" i="0" u="none" strike="noStrike" kern="1200" cap="none" spc="0" normalizeH="0" baseline="0" noProof="0">
                <a:ln>
                  <a:noFill/>
                </a:ln>
                <a:solidFill>
                  <a:srgbClr val="0070C0"/>
                </a:solidFill>
                <a:effectLst/>
                <a:uLnTx/>
                <a:uFillTx/>
                <a:latin typeface="Segoe UI"/>
                <a:cs typeface="Segoe UI Semilight" charset="0"/>
              </a:rPr>
              <a:t> </a:t>
            </a:r>
          </a:p>
        </p:txBody>
      </p:sp>
      <p:cxnSp>
        <p:nvCxnSpPr>
          <p:cNvPr id="30" name="Straight Connector 29">
            <a:extLst>
              <a:ext uri="{FF2B5EF4-FFF2-40B4-BE49-F238E27FC236}">
                <a16:creationId xmlns:a16="http://schemas.microsoft.com/office/drawing/2014/main" id="{14364D3A-5971-4C7C-92F7-47C4BFFC0163}"/>
              </a:ext>
            </a:extLst>
          </p:cNvPr>
          <p:cNvCxnSpPr/>
          <p:nvPr/>
        </p:nvCxnSpPr>
        <p:spPr>
          <a:xfrm>
            <a:off x="4196709"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B20E4-0680-40B0-A6C3-BDFC8AD93AAC}"/>
              </a:ext>
            </a:extLst>
          </p:cNvPr>
          <p:cNvCxnSpPr/>
          <p:nvPr/>
        </p:nvCxnSpPr>
        <p:spPr>
          <a:xfrm>
            <a:off x="8237592" y="2770383"/>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87851" y="6406748"/>
            <a:ext cx="1061157" cy="390337"/>
          </a:xfrm>
          <a:prstGeom prst="rect">
            <a:avLst/>
          </a:prstGeom>
        </p:spPr>
      </p:pic>
      <p:sp>
        <p:nvSpPr>
          <p:cNvPr id="14" name="TextBox 13">
            <a:extLst>
              <a:ext uri="{FF2B5EF4-FFF2-40B4-BE49-F238E27FC236}">
                <a16:creationId xmlns:a16="http://schemas.microsoft.com/office/drawing/2014/main" id="{AA70E06C-F3D1-416B-B94D-9CD6671E95C2}"/>
              </a:ext>
            </a:extLst>
          </p:cNvPr>
          <p:cNvSpPr txBox="1"/>
          <p:nvPr/>
        </p:nvSpPr>
        <p:spPr>
          <a:xfrm>
            <a:off x="269241" y="4603114"/>
            <a:ext cx="3784707"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Get Started Guides</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rPr>
              <a:t>csdoc</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5" name="TextBox 14">
            <a:extLst>
              <a:ext uri="{FF2B5EF4-FFF2-40B4-BE49-F238E27FC236}">
                <a16:creationId xmlns:a16="http://schemas.microsoft.com/office/drawing/2014/main" id="{9F738105-546D-466B-9B5C-39E83D8735FC}"/>
              </a:ext>
            </a:extLst>
          </p:cNvPr>
          <p:cNvSpPr txBox="1"/>
          <p:nvPr/>
        </p:nvSpPr>
        <p:spPr>
          <a:xfrm>
            <a:off x="4248934" y="4603114"/>
            <a:ext cx="3834455"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Azure Bot Service </a:t>
            </a:r>
            <a:r>
              <a:rPr kumimoji="0" lang="en-US" sz="1961" b="0" i="0" u="none" strike="noStrike" kern="1200" cap="none" spc="0" normalizeH="0" baseline="0" noProof="0" err="1">
                <a:ln>
                  <a:noFill/>
                </a:ln>
                <a:gradFill>
                  <a:gsLst>
                    <a:gs pos="89071">
                      <a:srgbClr val="505050"/>
                    </a:gs>
                    <a:gs pos="68852">
                      <a:srgbClr val="505050"/>
                    </a:gs>
                  </a:gsLst>
                  <a:lin ang="5400000" scaled="1"/>
                </a:gradFill>
                <a:effectLst/>
                <a:uLnTx/>
                <a:uFillTx/>
                <a:latin typeface="Segoe UI Semilight" charset="0"/>
                <a:cs typeface="Segoe UI Semilight" charset="0"/>
              </a:rPr>
              <a:t>Quickstarts</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rPr>
              <a:t>aka.ms/</a:t>
            </a:r>
            <a:r>
              <a:rPr kumimoji="0" lang="en-US" sz="1765" b="0" i="0" u="none" strike="noStrike" kern="1200" cap="none" spc="0" normalizeH="0" baseline="0" noProof="0" err="1">
                <a:ln>
                  <a:noFill/>
                </a:ln>
                <a:solidFill>
                  <a:srgbClr val="0070C0"/>
                </a:solidFill>
                <a:effectLst/>
                <a:uLnTx/>
                <a:uFillTx/>
                <a:latin typeface="Segoe UI"/>
                <a:cs typeface="Segoe UI Semilight" charset="0"/>
              </a:rPr>
              <a:t>botquickstart</a:t>
            </a:r>
            <a:endParaRPr kumimoji="0" lang="en-US" sz="1765" b="0" i="0" u="none" strike="noStrike" kern="1200" cap="none" spc="0" normalizeH="0" baseline="0" noProof="0">
              <a:ln>
                <a:noFill/>
              </a:ln>
              <a:solidFill>
                <a:srgbClr val="0070C0"/>
              </a:solidFill>
              <a:effectLst/>
              <a:uLnTx/>
              <a:uFillTx/>
              <a:latin typeface="Segoe UI"/>
              <a:cs typeface="Segoe UI Semilight" charset="0"/>
            </a:endParaRPr>
          </a:p>
        </p:txBody>
      </p:sp>
      <p:sp>
        <p:nvSpPr>
          <p:cNvPr id="18" name="TextBox 17">
            <a:extLst>
              <a:ext uri="{FF2B5EF4-FFF2-40B4-BE49-F238E27FC236}">
                <a16:creationId xmlns:a16="http://schemas.microsoft.com/office/drawing/2014/main" id="{2471EB87-8605-454D-9AAC-9EAD8072277E}"/>
              </a:ext>
            </a:extLst>
          </p:cNvPr>
          <p:cNvSpPr txBox="1"/>
          <p:nvPr/>
        </p:nvSpPr>
        <p:spPr>
          <a:xfrm>
            <a:off x="8020945" y="4603114"/>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School</a:t>
            </a:r>
            <a: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r>
            <a:br>
              <a:rPr kumimoji="0" lang="en-US" sz="2353"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solidFill>
                  <a:srgbClr val="0070C0"/>
                </a:solidFill>
                <a:effectLst/>
                <a:uLnTx/>
                <a:uFillTx/>
                <a:latin typeface="Segoe UI"/>
                <a:cs typeface="Segoe UI Semilight" charset="0"/>
              </a:rPr>
              <a:t>aischool.microsoft.com/ </a:t>
            </a:r>
          </a:p>
        </p:txBody>
      </p:sp>
      <p:sp>
        <p:nvSpPr>
          <p:cNvPr id="19" name="TextBox 18">
            <a:extLst>
              <a:ext uri="{FF2B5EF4-FFF2-40B4-BE49-F238E27FC236}">
                <a16:creationId xmlns:a16="http://schemas.microsoft.com/office/drawing/2014/main" id="{74313FE6-A37E-4983-99D5-07F3494EF4B3}"/>
              </a:ext>
            </a:extLst>
          </p:cNvPr>
          <p:cNvSpPr txBox="1"/>
          <p:nvPr/>
        </p:nvSpPr>
        <p:spPr>
          <a:xfrm>
            <a:off x="4333456" y="5940813"/>
            <a:ext cx="3904136" cy="805632"/>
          </a:xfrm>
          <a:prstGeom prst="rect">
            <a:avLst/>
          </a:prstGeom>
          <a:noFill/>
        </p:spPr>
        <p:txBody>
          <a:bodyPr wrap="square" lIns="179285" tIns="143428" rIns="179285" bIns="143428" rtlCol="0" anchor="ctr" anchorCtr="0">
            <a:spAutoFit/>
          </a:bodyPr>
          <a:lstStyle>
            <a:defPPr>
              <a:defRPr lang="en-US"/>
            </a:defPPr>
            <a:lvl1pPr algn="ctr" defTabSz="932597">
              <a:lnSpc>
                <a:spcPct val="90000"/>
              </a:lnSpc>
              <a:spcAft>
                <a:spcPts val="1428"/>
              </a:spcAft>
              <a:defRPr sz="2400">
                <a:gradFill>
                  <a:gsLst>
                    <a:gs pos="89071">
                      <a:schemeClr val="tx1"/>
                    </a:gs>
                    <a:gs pos="68852">
                      <a:schemeClr val="tx1"/>
                    </a:gs>
                  </a:gsLst>
                  <a:lin ang="5400000" scaled="1"/>
                </a:gradFill>
                <a:latin typeface="Segoe UI Semilight" charset="0"/>
                <a:ea typeface="Segoe UI Semilight" charset="0"/>
                <a:cs typeface="Segoe UI Semilight" charset="0"/>
              </a:defRPr>
            </a:lvl1pPr>
          </a:lstStyle>
          <a:p>
            <a:pPr marL="0" marR="0" lvl="0" indent="0" algn="ctr" defTabSz="1243432" rtl="0" eaLnBrk="1" fontAlgn="auto" latinLnBrk="0" hangingPunct="1">
              <a:lnSpc>
                <a:spcPct val="90000"/>
              </a:lnSpc>
              <a:spcBef>
                <a:spcPts val="0"/>
              </a:spcBef>
              <a:spcAft>
                <a:spcPts val="1904"/>
              </a:spcAft>
              <a:buClrTx/>
              <a:buSzTx/>
              <a:buFontTx/>
              <a:buNone/>
              <a:tabLst/>
              <a:defRPr/>
            </a:pPr>
            <a: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AI Show</a:t>
            </a:r>
            <a:br>
              <a:rPr kumimoji="0" lang="en-US" sz="1961"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b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hlinkClick r:id="rId8"/>
              </a:rPr>
              <a:t>channel9.msdn.com/Shows/AI-Show</a:t>
            </a:r>
            <a:r>
              <a:rPr kumimoji="0" lang="en-US" sz="1765" b="0" i="0" u="none" strike="noStrike" kern="1200" cap="none" spc="0" normalizeH="0" baseline="0" noProof="0">
                <a:ln>
                  <a:noFill/>
                </a:ln>
                <a:gradFill>
                  <a:gsLst>
                    <a:gs pos="89071">
                      <a:srgbClr val="505050"/>
                    </a:gs>
                    <a:gs pos="68852">
                      <a:srgbClr val="505050"/>
                    </a:gs>
                  </a:gsLst>
                  <a:lin ang="5400000" scaled="1"/>
                </a:gradFill>
                <a:effectLst/>
                <a:uLnTx/>
                <a:uFillTx/>
                <a:latin typeface="Segoe UI Semilight" charset="0"/>
                <a:cs typeface="Segoe UI Semilight" charset="0"/>
              </a:rPr>
              <a:t> </a:t>
            </a:r>
          </a:p>
        </p:txBody>
      </p:sp>
      <p:cxnSp>
        <p:nvCxnSpPr>
          <p:cNvPr id="20" name="Straight Connector 19">
            <a:extLst>
              <a:ext uri="{FF2B5EF4-FFF2-40B4-BE49-F238E27FC236}">
                <a16:creationId xmlns:a16="http://schemas.microsoft.com/office/drawing/2014/main" id="{357C92B9-2A00-486F-A2AD-2D78DBDB7058}"/>
              </a:ext>
            </a:extLst>
          </p:cNvPr>
          <p:cNvCxnSpPr/>
          <p:nvPr/>
        </p:nvCxnSpPr>
        <p:spPr>
          <a:xfrm>
            <a:off x="4196709"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C704550-93DB-460F-A232-6123AF8C9157}"/>
              </a:ext>
            </a:extLst>
          </p:cNvPr>
          <p:cNvCxnSpPr/>
          <p:nvPr/>
        </p:nvCxnSpPr>
        <p:spPr>
          <a:xfrm>
            <a:off x="8237592" y="4308727"/>
            <a:ext cx="0" cy="1434280"/>
          </a:xfrm>
          <a:prstGeom prst="line">
            <a:avLst/>
          </a:prstGeom>
          <a:ln w="12700" cmpd="sng">
            <a:solidFill>
              <a:schemeClr val="bg1">
                <a:lumMod val="85000"/>
              </a:schemeClr>
            </a:solidFill>
            <a:prstDash val="solid"/>
            <a:headEnd type="none" w="med" len="sm"/>
            <a:tailEnd type="none" w="med" len="sm"/>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397514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667" decel="89333" fill="hold" grpId="0" nodeType="afterEffect">
                                  <p:stCondLst>
                                    <p:cond delay="0"/>
                                  </p:stCondLst>
                                  <p:childTnLst>
                                    <p:animMotion origin="layout" path="M 0 -2.21516E-6 L 4.6745E-6 -0.18679 " pathEditMode="relative" rAng="0" ptsTypes="AA">
                                      <p:cBhvr>
                                        <p:cTn id="6" dur="750" fill="hold"/>
                                        <p:tgtEl>
                                          <p:spTgt spid="5"/>
                                        </p:tgtEl>
                                        <p:attrNameLst>
                                          <p:attrName>ppt_x</p:attrName>
                                          <p:attrName>ppt_y</p:attrName>
                                        </p:attrNameLst>
                                      </p:cBhvr>
                                      <p:rCtr x="115" y="-9079"/>
                                    </p:animMotion>
                                  </p:childTnLst>
                                </p:cTn>
                              </p:par>
                              <p:par>
                                <p:cTn id="7" presetID="42" presetClass="path" presetSubtype="0" accel="10667" decel="89333" fill="hold" nodeType="withEffect">
                                  <p:stCondLst>
                                    <p:cond delay="0"/>
                                  </p:stCondLst>
                                  <p:childTnLst>
                                    <p:animMotion origin="layout" path="M 0 3.31366E-6 L 0 -0.18679 " pathEditMode="relative" rAng="0" ptsTypes="AA">
                                      <p:cBhvr>
                                        <p:cTn id="8" dur="750" fill="hold"/>
                                        <p:tgtEl>
                                          <p:spTgt spid="3"/>
                                        </p:tgtEl>
                                        <p:attrNameLst>
                                          <p:attrName>ppt_x</p:attrName>
                                          <p:attrName>ppt_y</p:attrName>
                                        </p:attrNameLst>
                                      </p:cBhvr>
                                      <p:rCtr x="0" y="-10145"/>
                                    </p:animMotion>
                                  </p:childTnLst>
                                </p:cTn>
                              </p:par>
                              <p:par>
                                <p:cTn id="9" presetID="42" presetClass="path" presetSubtype="0" accel="10667" decel="89333" fill="hold" grpId="0" nodeType="withEffect">
                                  <p:stCondLst>
                                    <p:cond delay="0"/>
                                  </p:stCondLst>
                                  <p:childTnLst>
                                    <p:animMotion origin="layout" path="M 0 3.31366E-6 L 0 -0.18679 " pathEditMode="relative" rAng="0" ptsTypes="AA">
                                      <p:cBhvr>
                                        <p:cTn id="10" dur="750" fill="hold"/>
                                        <p:tgtEl>
                                          <p:spTgt spid="4"/>
                                        </p:tgtEl>
                                        <p:attrNameLst>
                                          <p:attrName>ppt_x</p:attrName>
                                          <p:attrName>ppt_y</p:attrName>
                                        </p:attrNameLst>
                                      </p:cBhvr>
                                      <p:rCtr x="0" y="-10145"/>
                                    </p:animMotion>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375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par>
                          <p:cTn id="42" fill="hold">
                            <p:stCondLst>
                              <p:cond delay="425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par>
                          <p:cTn id="46" fill="hold">
                            <p:stCondLst>
                              <p:cond delay="4750"/>
                            </p:stCondLst>
                            <p:childTnLst>
                              <p:par>
                                <p:cTn id="47" presetID="10"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25" grpId="0"/>
      <p:bldP spid="26" grpId="0"/>
      <p:bldP spid="27" grpId="0"/>
      <p:bldP spid="14" grpId="0"/>
      <p:bldP spid="15" grpId="0"/>
      <p:bldP spid="18"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Azure Bot Service</a:t>
            </a:r>
          </a:p>
        </p:txBody>
      </p:sp>
      <p:grpSp>
        <p:nvGrpSpPr>
          <p:cNvPr id="8" name="Group 7"/>
          <p:cNvGrpSpPr/>
          <p:nvPr/>
        </p:nvGrpSpPr>
        <p:grpSpPr>
          <a:xfrm>
            <a:off x="269952" y="1586857"/>
            <a:ext cx="3854197" cy="4804157"/>
            <a:chOff x="275364" y="1618180"/>
            <a:chExt cx="3931482" cy="4900490"/>
          </a:xfrm>
        </p:grpSpPr>
        <p:sp>
          <p:nvSpPr>
            <p:cNvPr id="63" name="TextBox 62"/>
            <p:cNvSpPr txBox="1"/>
            <p:nvPr/>
          </p:nvSpPr>
          <p:spPr>
            <a:xfrm>
              <a:off x="275364" y="2216376"/>
              <a:ext cx="3931363" cy="4302294"/>
            </a:xfrm>
            <a:prstGeom prst="rect">
              <a:avLst/>
            </a:prstGeom>
            <a:solidFill>
              <a:srgbClr val="D2D2D2"/>
            </a:solidFill>
          </p:spPr>
          <p:txBody>
            <a:bodyPr wrap="square" lIns="179259" tIns="143407" rIns="179259" bIns="143407" rtlCol="0">
              <a:noAutofit/>
            </a:bodyPr>
            <a:lstStyle/>
            <a:p>
              <a:pPr algn="ctr" defTabSz="895638">
                <a:lnSpc>
                  <a:spcPct val="90000"/>
                </a:lnSpc>
                <a:tabLst>
                  <a:tab pos="877995" algn="l"/>
                </a:tabLst>
                <a:defRPr/>
              </a:pPr>
              <a:endParaRPr lang="en-US" sz="2400" kern="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sp>
          <p:nvSpPr>
            <p:cNvPr id="52" name="TextBox 51"/>
            <p:cNvSpPr txBox="1"/>
            <p:nvPr/>
          </p:nvSpPr>
          <p:spPr>
            <a:xfrm>
              <a:off x="275483" y="1618180"/>
              <a:ext cx="3931363" cy="609835"/>
            </a:xfrm>
            <a:prstGeom prst="rect">
              <a:avLst/>
            </a:prstGeom>
            <a:solidFill>
              <a:schemeClr val="tx2"/>
            </a:solidFill>
          </p:spPr>
          <p:txBody>
            <a:bodyPr wrap="square" lIns="179259" tIns="143407" rIns="179259" bIns="143407" rtlCol="0">
              <a:noAutofit/>
            </a:bodyPr>
            <a:lstStyle/>
            <a:p>
              <a:pPr algn="ctr" defTabSz="895638">
                <a:lnSpc>
                  <a:spcPct val="90000"/>
                </a:lnSpc>
                <a:tabLst>
                  <a:tab pos="877995"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106" name="TextBox 105"/>
            <p:cNvSpPr txBox="1"/>
            <p:nvPr/>
          </p:nvSpPr>
          <p:spPr>
            <a:xfrm>
              <a:off x="643252" y="3944937"/>
              <a:ext cx="1077512" cy="590917"/>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Develop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1305" y="2511363"/>
              <a:ext cx="1321405" cy="314848"/>
            </a:xfrm>
            <a:prstGeom prst="rect">
              <a:avLst/>
            </a:prstGeom>
          </p:spPr>
        </p:pic>
        <p:pic>
          <p:nvPicPr>
            <p:cNvPr id="109" name="Picture 108"/>
            <p:cNvPicPr>
              <a:picLocks noChangeAspect="1"/>
            </p:cNvPicPr>
            <p:nvPr/>
          </p:nvPicPr>
          <p:blipFill>
            <a:blip r:embed="rId4">
              <a:duotone>
                <a:prstClr val="black"/>
                <a:schemeClr val="accent1">
                  <a:tint val="45000"/>
                  <a:satMod val="400000"/>
                </a:schemeClr>
              </a:duotone>
            </a:blip>
            <a:stretch>
              <a:fillRect/>
            </a:stretch>
          </p:blipFill>
          <p:spPr>
            <a:xfrm>
              <a:off x="972767" y="3066704"/>
              <a:ext cx="653923" cy="457135"/>
            </a:xfrm>
            <a:prstGeom prst="rect">
              <a:avLst/>
            </a:prstGeom>
          </p:spPr>
        </p:pic>
        <p:sp>
          <p:nvSpPr>
            <p:cNvPr id="61" name="TextBox 60"/>
            <p:cNvSpPr txBox="1"/>
            <p:nvPr/>
          </p:nvSpPr>
          <p:spPr>
            <a:xfrm>
              <a:off x="526238" y="5835290"/>
              <a:ext cx="1311550" cy="590917"/>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Quick start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templates</a:t>
              </a:r>
            </a:p>
          </p:txBody>
        </p:sp>
        <p:sp>
          <p:nvSpPr>
            <p:cNvPr id="62" name="TextBox 61"/>
            <p:cNvSpPr txBox="1"/>
            <p:nvPr/>
          </p:nvSpPr>
          <p:spPr>
            <a:xfrm>
              <a:off x="2454326" y="5835290"/>
              <a:ext cx="1434982" cy="590917"/>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Integrated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chat window</a:t>
              </a:r>
            </a:p>
          </p:txBody>
        </p:sp>
        <p:grpSp>
          <p:nvGrpSpPr>
            <p:cNvPr id="22" name="Group 21"/>
            <p:cNvGrpSpPr/>
            <p:nvPr/>
          </p:nvGrpSpPr>
          <p:grpSpPr>
            <a:xfrm>
              <a:off x="2492747" y="2468508"/>
              <a:ext cx="1324374" cy="2065138"/>
              <a:chOff x="6545519" y="2468359"/>
              <a:chExt cx="1324561" cy="2065429"/>
            </a:xfrm>
          </p:grpSpPr>
          <p:sp>
            <p:nvSpPr>
              <p:cNvPr id="107" name="TextBox 106"/>
              <p:cNvSpPr txBox="1"/>
              <p:nvPr/>
            </p:nvSpPr>
            <p:spPr>
              <a:xfrm>
                <a:off x="6545519" y="3942788"/>
                <a:ext cx="1324561" cy="591000"/>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Built in</a:t>
                </a:r>
                <a:br>
                  <a:rPr lang="en-US" sz="1765" kern="0">
                    <a:solidFill>
                      <a:srgbClr val="002060"/>
                    </a:solidFill>
                  </a:rPr>
                </a:br>
                <a:r>
                  <a:rPr lang="en-US" sz="1765" kern="0">
                    <a:solidFill>
                      <a:srgbClr val="002060"/>
                    </a:solidFill>
                  </a:rPr>
                  <a:t>code editor</a:t>
                </a:r>
              </a:p>
            </p:txBody>
          </p:sp>
          <p:sp>
            <p:nvSpPr>
              <p:cNvPr id="111" name="Freeform 19"/>
              <p:cNvSpPr>
                <a:spLocks noChangeAspect="1" noEditPoints="1"/>
              </p:cNvSpPr>
              <p:nvPr/>
            </p:nvSpPr>
            <p:spPr bwMode="auto">
              <a:xfrm>
                <a:off x="6669516" y="2468359"/>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solidFill>
                  <a:schemeClr val="accent1"/>
                </a:solidFill>
              </a:ln>
              <a:extLst/>
            </p:spPr>
            <p:txBody>
              <a:bodyPr vert="horz" wrap="square" lIns="89630" tIns="89630" rIns="89630" bIns="44814" numCol="1" anchor="t" anchorCtr="0" compatLnSpc="1">
                <a:prstTxWarp prst="textNoShape">
                  <a:avLst/>
                </a:prstTxWarp>
              </a:bodyPr>
              <a:lstStyle/>
              <a:p>
                <a:pPr algn="ctr" defTabSz="896214">
                  <a:defRPr/>
                </a:pPr>
                <a:r>
                  <a:rPr lang="en-US" sz="2353" b="1" kern="0">
                    <a:gradFill>
                      <a:gsLst>
                        <a:gs pos="0">
                          <a:srgbClr val="FFFFFF"/>
                        </a:gs>
                        <a:gs pos="100000">
                          <a:srgbClr val="FFFFFF"/>
                        </a:gs>
                      </a:gsLst>
                      <a:lin ang="5400000" scaled="0"/>
                    </a:gradFill>
                    <a:latin typeface="Segoe UI"/>
                  </a:rPr>
                  <a:t>&lt;/&gt;</a:t>
                </a:r>
              </a:p>
            </p:txBody>
          </p:sp>
        </p:grpSp>
        <p:grpSp>
          <p:nvGrpSpPr>
            <p:cNvPr id="180" name="Group 179"/>
            <p:cNvGrpSpPr/>
            <p:nvPr/>
          </p:nvGrpSpPr>
          <p:grpSpPr>
            <a:xfrm>
              <a:off x="2475662" y="4641812"/>
              <a:ext cx="1329825" cy="1177222"/>
              <a:chOff x="551714" y="473330"/>
              <a:chExt cx="1549400" cy="1371600"/>
            </a:xfrm>
          </p:grpSpPr>
          <p:pic>
            <p:nvPicPr>
              <p:cNvPr id="181" name="Picture 180"/>
              <p:cNvPicPr>
                <a:picLocks noChangeAspect="1"/>
              </p:cNvPicPr>
              <p:nvPr/>
            </p:nvPicPr>
            <p:blipFill>
              <a:blip r:embed="rId5"/>
              <a:stretch>
                <a:fillRect/>
              </a:stretch>
            </p:blipFill>
            <p:spPr>
              <a:xfrm>
                <a:off x="551714" y="473330"/>
                <a:ext cx="1549400" cy="1371600"/>
              </a:xfrm>
              <a:prstGeom prst="rect">
                <a:avLst/>
              </a:prstGeom>
            </p:spPr>
          </p:pic>
          <p:grpSp>
            <p:nvGrpSpPr>
              <p:cNvPr id="182" name="Group 181"/>
              <p:cNvGrpSpPr/>
              <p:nvPr/>
            </p:nvGrpSpPr>
            <p:grpSpPr>
              <a:xfrm>
                <a:off x="1532962" y="596785"/>
                <a:ext cx="407208" cy="595237"/>
                <a:chOff x="1102148" y="2839661"/>
                <a:chExt cx="503994" cy="704711"/>
              </a:xfrm>
            </p:grpSpPr>
            <p:sp>
              <p:nvSpPr>
                <p:cNvPr id="184" name="Rounded Rectangular Callout 97"/>
                <p:cNvSpPr/>
                <p:nvPr/>
              </p:nvSpPr>
              <p:spPr>
                <a:xfrm>
                  <a:off x="1102148" y="2839661"/>
                  <a:ext cx="456184" cy="148605"/>
                </a:xfrm>
                <a:prstGeom prst="wedgeRoundRectCallout">
                  <a:avLst>
                    <a:gd name="adj1" fmla="val -66971"/>
                    <a:gd name="adj2" fmla="val 6277"/>
                    <a:gd name="adj3" fmla="val 16667"/>
                  </a:avLst>
                </a:prstGeom>
                <a:solidFill>
                  <a:srgbClr val="3E9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185" name="Rounded Rectangular Callout 98"/>
                <p:cNvSpPr/>
                <p:nvPr/>
              </p:nvSpPr>
              <p:spPr>
                <a:xfrm>
                  <a:off x="1149958" y="3026312"/>
                  <a:ext cx="456184" cy="100680"/>
                </a:xfrm>
                <a:prstGeom prst="wedgeRoundRectCallout">
                  <a:avLst>
                    <a:gd name="adj1" fmla="val 60883"/>
                    <a:gd name="adj2" fmla="val 7714"/>
                    <a:gd name="adj3" fmla="val 16667"/>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186" name="Rounded Rectangular Callout 99"/>
                <p:cNvSpPr/>
                <p:nvPr/>
              </p:nvSpPr>
              <p:spPr>
                <a:xfrm>
                  <a:off x="1102148" y="3158296"/>
                  <a:ext cx="456184" cy="113189"/>
                </a:xfrm>
                <a:prstGeom prst="wedgeRoundRectCallout">
                  <a:avLst>
                    <a:gd name="adj1" fmla="val -66971"/>
                    <a:gd name="adj2" fmla="val 6277"/>
                    <a:gd name="adj3" fmla="val 16667"/>
                  </a:avLst>
                </a:prstGeom>
                <a:solidFill>
                  <a:srgbClr val="3E9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187" name="Rounded Rectangular Callout 100"/>
                <p:cNvSpPr/>
                <p:nvPr/>
              </p:nvSpPr>
              <p:spPr>
                <a:xfrm>
                  <a:off x="1149958" y="3302323"/>
                  <a:ext cx="456184" cy="242049"/>
                </a:xfrm>
                <a:prstGeom prst="wedgeRoundRectCallout">
                  <a:avLst>
                    <a:gd name="adj1" fmla="val 60883"/>
                    <a:gd name="adj2" fmla="val 7714"/>
                    <a:gd name="adj3" fmla="val 16667"/>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grpSp>
          <p:sp>
            <p:nvSpPr>
              <p:cNvPr id="183" name="Rectangle 182"/>
              <p:cNvSpPr/>
              <p:nvPr/>
            </p:nvSpPr>
            <p:spPr>
              <a:xfrm>
                <a:off x="711990" y="585634"/>
                <a:ext cx="718903" cy="601746"/>
              </a:xfrm>
              <a:prstGeom prst="rect">
                <a:avLst/>
              </a:prstGeom>
              <a:solidFill>
                <a:srgbClr val="0072C6"/>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grpSp>
        <p:sp>
          <p:nvSpPr>
            <p:cNvPr id="204" name="Rectangle: Single Corner Snipped 203"/>
            <p:cNvSpPr/>
            <p:nvPr/>
          </p:nvSpPr>
          <p:spPr bwMode="auto">
            <a:xfrm>
              <a:off x="505279" y="4722827"/>
              <a:ext cx="642575" cy="775548"/>
            </a:xfrm>
            <a:prstGeom prst="snip1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205" name="Rectangle: Single Corner Snipped 204"/>
            <p:cNvSpPr/>
            <p:nvPr/>
          </p:nvSpPr>
          <p:spPr bwMode="auto">
            <a:xfrm>
              <a:off x="715674" y="4874507"/>
              <a:ext cx="642575" cy="775548"/>
            </a:xfrm>
            <a:prstGeom prst="snip1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206" name="Rectangle: Single Corner Snipped 205"/>
            <p:cNvSpPr/>
            <p:nvPr/>
          </p:nvSpPr>
          <p:spPr bwMode="auto">
            <a:xfrm>
              <a:off x="1103585" y="5026187"/>
              <a:ext cx="642575" cy="775548"/>
            </a:xfrm>
            <a:prstGeom prst="snip1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grpSp>
      <p:grpSp>
        <p:nvGrpSpPr>
          <p:cNvPr id="9" name="Group 8"/>
          <p:cNvGrpSpPr/>
          <p:nvPr/>
        </p:nvGrpSpPr>
        <p:grpSpPr>
          <a:xfrm>
            <a:off x="4168961" y="1586859"/>
            <a:ext cx="3854081" cy="4804154"/>
            <a:chOff x="4252557" y="1618182"/>
            <a:chExt cx="3931363" cy="4900487"/>
          </a:xfrm>
        </p:grpSpPr>
        <p:sp>
          <p:nvSpPr>
            <p:cNvPr id="65" name="TextBox 64"/>
            <p:cNvSpPr txBox="1"/>
            <p:nvPr/>
          </p:nvSpPr>
          <p:spPr>
            <a:xfrm>
              <a:off x="4252557" y="2228014"/>
              <a:ext cx="3931363" cy="4290655"/>
            </a:xfrm>
            <a:prstGeom prst="rect">
              <a:avLst/>
            </a:prstGeom>
            <a:solidFill>
              <a:srgbClr val="D2D2D2"/>
            </a:solidFill>
          </p:spPr>
          <p:txBody>
            <a:bodyPr wrap="square" lIns="179259" tIns="143407" rIns="179259" bIns="143407" rtlCol="0">
              <a:noAutofit/>
            </a:bodyPr>
            <a:lstStyle/>
            <a:p>
              <a:pPr algn="ctr" defTabSz="895638">
                <a:lnSpc>
                  <a:spcPct val="90000"/>
                </a:lnSpc>
                <a:tabLst>
                  <a:tab pos="877995" algn="l"/>
                </a:tabLst>
                <a:defRPr/>
              </a:pPr>
              <a:endParaRPr lang="en-US" sz="2400" kern="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grpSp>
          <p:nvGrpSpPr>
            <p:cNvPr id="6" name="Group 5"/>
            <p:cNvGrpSpPr/>
            <p:nvPr/>
          </p:nvGrpSpPr>
          <p:grpSpPr>
            <a:xfrm>
              <a:off x="4252557" y="1618182"/>
              <a:ext cx="3931363" cy="4808080"/>
              <a:chOff x="4252557" y="1618182"/>
              <a:chExt cx="3931363" cy="4808080"/>
            </a:xfrm>
          </p:grpSpPr>
          <p:sp>
            <p:nvSpPr>
              <p:cNvPr id="53" name="TextBox 52"/>
              <p:cNvSpPr txBox="1"/>
              <p:nvPr/>
            </p:nvSpPr>
            <p:spPr>
              <a:xfrm>
                <a:off x="4252557" y="1618182"/>
                <a:ext cx="3931363" cy="609834"/>
              </a:xfrm>
              <a:prstGeom prst="rect">
                <a:avLst/>
              </a:prstGeom>
              <a:solidFill>
                <a:schemeClr val="accent2"/>
              </a:solidFill>
            </p:spPr>
            <p:txBody>
              <a:bodyPr wrap="square" lIns="179259" tIns="143407" rIns="179259" bIns="143407" rtlCol="0">
                <a:noAutofit/>
              </a:bodyPr>
              <a:lstStyle/>
              <a:p>
                <a:pPr algn="ctr" defTabSz="895638">
                  <a:lnSpc>
                    <a:spcPct val="90000"/>
                  </a:lnSpc>
                  <a:tabLst>
                    <a:tab pos="877995"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Enrich your bots</a:t>
                </a:r>
              </a:p>
            </p:txBody>
          </p:sp>
          <p:sp>
            <p:nvSpPr>
              <p:cNvPr id="68" name="TextBox 67"/>
              <p:cNvSpPr txBox="1"/>
              <p:nvPr/>
            </p:nvSpPr>
            <p:spPr>
              <a:xfrm>
                <a:off x="4694345" y="3944937"/>
                <a:ext cx="1062715" cy="590972"/>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Channel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support</a:t>
                </a:r>
              </a:p>
            </p:txBody>
          </p:sp>
          <p:sp>
            <p:nvSpPr>
              <p:cNvPr id="71" name="TextBox 70"/>
              <p:cNvSpPr txBox="1"/>
              <p:nvPr/>
            </p:nvSpPr>
            <p:spPr>
              <a:xfrm>
                <a:off x="4512848" y="5835290"/>
                <a:ext cx="1425716" cy="590972"/>
              </a:xfrm>
              <a:prstGeom prst="rect">
                <a:avLst/>
              </a:prstGeom>
              <a:noFill/>
            </p:spPr>
            <p:txBody>
              <a:bodyPr wrap="none" lIns="89630" tIns="44814" rIns="89630" bIns="44814" rtlCol="0">
                <a:spAutoFit/>
              </a:bodyPr>
              <a:lstStyle/>
              <a:p>
                <a:pPr algn="ctr" defTabSz="896214">
                  <a:lnSpc>
                    <a:spcPct val="90000"/>
                  </a:lnSpc>
                  <a:defRPr/>
                </a:pPr>
                <a:r>
                  <a:rPr lang="en-US" sz="1765" kern="0">
                    <a:solidFill>
                      <a:srgbClr val="002060"/>
                    </a:solidFill>
                    <a:latin typeface="Segoe UI Semilight" panose="020B0402040204020203" pitchFamily="34" charset="0"/>
                    <a:cs typeface="Segoe UI Semilight" panose="020B0402040204020203" pitchFamily="34" charset="0"/>
                  </a:rPr>
                  <a:t>Direct </a:t>
                </a:r>
                <a:br>
                  <a:rPr lang="en-US" sz="1765" kern="0">
                    <a:solidFill>
                      <a:srgbClr val="002060"/>
                    </a:solidFill>
                    <a:latin typeface="Segoe UI Semilight" panose="020B0402040204020203" pitchFamily="34" charset="0"/>
                    <a:cs typeface="Segoe UI Semilight" panose="020B0402040204020203" pitchFamily="34" charset="0"/>
                  </a:rPr>
                </a:br>
                <a:r>
                  <a:rPr lang="en-US" sz="1765" kern="0">
                    <a:solidFill>
                      <a:srgbClr val="002060"/>
                    </a:solidFill>
                    <a:latin typeface="Segoe UI Semilight" panose="020B0402040204020203" pitchFamily="34" charset="0"/>
                    <a:cs typeface="Segoe UI Semilight" panose="020B0402040204020203" pitchFamily="34" charset="0"/>
                  </a:rPr>
                  <a:t>Line support</a:t>
                </a:r>
              </a:p>
            </p:txBody>
          </p:sp>
          <p:sp>
            <p:nvSpPr>
              <p:cNvPr id="72" name="TextBox 71"/>
              <p:cNvSpPr txBox="1"/>
              <p:nvPr/>
            </p:nvSpPr>
            <p:spPr>
              <a:xfrm>
                <a:off x="6658134" y="3942726"/>
                <a:ext cx="1159265" cy="590917"/>
              </a:xfrm>
              <a:prstGeom prst="rect">
                <a:avLst/>
              </a:prstGeom>
              <a:noFill/>
            </p:spPr>
            <p:txBody>
              <a:bodyPr wrap="none" lIns="89630" tIns="44814" rIns="89630" bIns="44814" rtlCol="0">
                <a:spAutoFit/>
              </a:bodyPr>
              <a:lstStyle>
                <a:defPPr>
                  <a:defRPr lang="en-US"/>
                </a:defPPr>
                <a:lvl1pPr algn="ctr" defTabSz="896214">
                  <a:lnSpc>
                    <a:spcPct val="90000"/>
                  </a:lnSpc>
                  <a:defRPr sz="1765" kern="0">
                    <a:solidFill>
                      <a:srgbClr val="002060"/>
                    </a:solidFill>
                    <a:latin typeface="Segoe UI Semilight" panose="020B0402040204020203" pitchFamily="34" charset="0"/>
                    <a:cs typeface="Segoe UI Semilight" panose="020B0402040204020203" pitchFamily="34" charset="0"/>
                  </a:defRPr>
                </a:lvl1pPr>
              </a:lstStyle>
              <a:p>
                <a:r>
                  <a:rPr lang="en-US"/>
                  <a:t>Cognitive </a:t>
                </a:r>
                <a:br>
                  <a:rPr lang="en-US"/>
                </a:br>
                <a:r>
                  <a:rPr lang="en-US"/>
                  <a:t>Services </a:t>
                </a:r>
              </a:p>
            </p:txBody>
          </p:sp>
          <p:sp>
            <p:nvSpPr>
              <p:cNvPr id="74" name="TextBox 73"/>
              <p:cNvSpPr txBox="1"/>
              <p:nvPr/>
            </p:nvSpPr>
            <p:spPr>
              <a:xfrm>
                <a:off x="6578357" y="5778408"/>
                <a:ext cx="1327608" cy="590972"/>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Embedded </a:t>
                </a:r>
                <a:br>
                  <a:rPr lang="en-US" sz="1765" kern="0">
                    <a:solidFill>
                      <a:srgbClr val="002060"/>
                    </a:solidFill>
                  </a:rPr>
                </a:br>
                <a:r>
                  <a:rPr lang="en-US" sz="1765" kern="0">
                    <a:solidFill>
                      <a:srgbClr val="002060"/>
                    </a:solidFill>
                  </a:rPr>
                  <a:t>web chat</a:t>
                </a:r>
              </a:p>
            </p:txBody>
          </p:sp>
          <p:pic>
            <p:nvPicPr>
              <p:cNvPr id="76" name="Picture 75"/>
              <p:cNvPicPr>
                <a:picLocks noChangeAspect="1"/>
              </p:cNvPicPr>
              <p:nvPr/>
            </p:nvPicPr>
            <p:blipFill>
              <a:blip r:embed="rId6"/>
              <a:stretch>
                <a:fillRect/>
              </a:stretch>
            </p:blipFill>
            <p:spPr>
              <a:xfrm>
                <a:off x="4510715" y="2952627"/>
                <a:ext cx="411480" cy="411480"/>
              </a:xfrm>
              <a:prstGeom prst="rect">
                <a:avLst/>
              </a:prstGeom>
            </p:spPr>
          </p:pic>
          <p:pic>
            <p:nvPicPr>
              <p:cNvPr id="78" name="Picture 77"/>
              <p:cNvPicPr>
                <a:picLocks noChangeAspect="1"/>
              </p:cNvPicPr>
              <p:nvPr/>
            </p:nvPicPr>
            <p:blipFill>
              <a:blip r:embed="rId7"/>
              <a:stretch>
                <a:fillRect/>
              </a:stretch>
            </p:blipFill>
            <p:spPr>
              <a:xfrm>
                <a:off x="4508379" y="3410267"/>
                <a:ext cx="411480" cy="411480"/>
              </a:xfrm>
              <a:prstGeom prst="rect">
                <a:avLst/>
              </a:prstGeom>
            </p:spPr>
          </p:pic>
          <p:pic>
            <p:nvPicPr>
              <p:cNvPr id="79" name="Picture 78"/>
              <p:cNvPicPr>
                <a:picLocks noChangeAspect="1"/>
              </p:cNvPicPr>
              <p:nvPr/>
            </p:nvPicPr>
            <p:blipFill>
              <a:blip r:embed="rId8"/>
              <a:stretch>
                <a:fillRect/>
              </a:stretch>
            </p:blipFill>
            <p:spPr>
              <a:xfrm>
                <a:off x="4960400" y="3410267"/>
                <a:ext cx="411480" cy="411480"/>
              </a:xfrm>
              <a:prstGeom prst="rect">
                <a:avLst/>
              </a:prstGeom>
            </p:spPr>
          </p:pic>
          <p:pic>
            <p:nvPicPr>
              <p:cNvPr id="80" name="Picture 79"/>
              <p:cNvPicPr>
                <a:picLocks noChangeAspect="1"/>
              </p:cNvPicPr>
              <p:nvPr/>
            </p:nvPicPr>
            <p:blipFill>
              <a:blip r:embed="rId9"/>
              <a:stretch>
                <a:fillRect/>
              </a:stretch>
            </p:blipFill>
            <p:spPr>
              <a:xfrm>
                <a:off x="5424197" y="3410267"/>
                <a:ext cx="411480" cy="411480"/>
              </a:xfrm>
              <a:prstGeom prst="rect">
                <a:avLst/>
              </a:prstGeom>
            </p:spPr>
          </p:pic>
          <p:pic>
            <p:nvPicPr>
              <p:cNvPr id="85" name="Picture 84"/>
              <p:cNvPicPr>
                <a:picLocks noChangeAspect="1"/>
              </p:cNvPicPr>
              <p:nvPr/>
            </p:nvPicPr>
            <p:blipFill>
              <a:blip r:embed="rId10"/>
              <a:stretch>
                <a:fillRect/>
              </a:stretch>
            </p:blipFill>
            <p:spPr>
              <a:xfrm>
                <a:off x="5420585" y="2940730"/>
                <a:ext cx="411480" cy="411480"/>
              </a:xfrm>
              <a:prstGeom prst="rect">
                <a:avLst/>
              </a:prstGeom>
            </p:spPr>
          </p:pic>
          <p:pic>
            <p:nvPicPr>
              <p:cNvPr id="87" name="Picture 86"/>
              <p:cNvPicPr>
                <a:picLocks noChangeAspect="1"/>
              </p:cNvPicPr>
              <p:nvPr/>
            </p:nvPicPr>
            <p:blipFill>
              <a:blip r:embed="rId11"/>
              <a:stretch>
                <a:fillRect/>
              </a:stretch>
            </p:blipFill>
            <p:spPr>
              <a:xfrm>
                <a:off x="4967906" y="2940877"/>
                <a:ext cx="411480" cy="411480"/>
              </a:xfrm>
              <a:prstGeom prst="rect">
                <a:avLst/>
              </a:prstGeom>
            </p:spPr>
          </p:pic>
          <p:pic>
            <p:nvPicPr>
              <p:cNvPr id="88" name="Picture 87"/>
              <p:cNvPicPr>
                <a:picLocks noChangeAspect="1"/>
              </p:cNvPicPr>
              <p:nvPr/>
            </p:nvPicPr>
            <p:blipFill>
              <a:blip r:embed="rId12"/>
              <a:stretch>
                <a:fillRect/>
              </a:stretch>
            </p:blipFill>
            <p:spPr>
              <a:xfrm>
                <a:off x="4965570" y="2474618"/>
                <a:ext cx="411480" cy="411480"/>
              </a:xfrm>
              <a:prstGeom prst="rect">
                <a:avLst/>
              </a:prstGeom>
            </p:spPr>
          </p:pic>
          <p:pic>
            <p:nvPicPr>
              <p:cNvPr id="89" name="Picture 88"/>
              <p:cNvPicPr>
                <a:picLocks noChangeAspect="1"/>
              </p:cNvPicPr>
              <p:nvPr/>
            </p:nvPicPr>
            <p:blipFill>
              <a:blip r:embed="rId13"/>
              <a:stretch>
                <a:fillRect/>
              </a:stretch>
            </p:blipFill>
            <p:spPr>
              <a:xfrm>
                <a:off x="4508379" y="2474618"/>
                <a:ext cx="411480" cy="411480"/>
              </a:xfrm>
              <a:prstGeom prst="rect">
                <a:avLst/>
              </a:prstGeom>
            </p:spPr>
          </p:pic>
          <p:sp>
            <p:nvSpPr>
              <p:cNvPr id="202" name="Rounded Rectangular Callout 100"/>
              <p:cNvSpPr/>
              <p:nvPr/>
            </p:nvSpPr>
            <p:spPr>
              <a:xfrm>
                <a:off x="4530506" y="4810698"/>
                <a:ext cx="1381823" cy="766487"/>
              </a:xfrm>
              <a:prstGeom prst="wedgeRoundRectCallout">
                <a:avLst>
                  <a:gd name="adj1" fmla="val 60883"/>
                  <a:gd name="adj2" fmla="val 7714"/>
                  <a:gd name="adj3" fmla="val 16667"/>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FFFFFF"/>
                  </a:solidFill>
                  <a:latin typeface="Segoe UI Light"/>
                  <a:ea typeface="Segoe UI" pitchFamily="34" charset="0"/>
                  <a:cs typeface="Segoe UI" pitchFamily="34" charset="0"/>
                </a:endParaRPr>
              </a:p>
            </p:txBody>
          </p:sp>
          <p:sp>
            <p:nvSpPr>
              <p:cNvPr id="203" name="TextBox 202"/>
              <p:cNvSpPr txBox="1"/>
              <p:nvPr/>
            </p:nvSpPr>
            <p:spPr>
              <a:xfrm>
                <a:off x="4636059" y="4818652"/>
                <a:ext cx="1553828" cy="668315"/>
              </a:xfrm>
              <a:prstGeom prst="rect">
                <a:avLst/>
              </a:prstGeom>
              <a:noFill/>
            </p:spPr>
            <p:txBody>
              <a:bodyPr wrap="square" lIns="179285" tIns="143428" rIns="179285" bIns="143428" rtlCol="0">
                <a:noAutofit/>
              </a:bodyPr>
              <a:lstStyle/>
              <a:p>
                <a:pPr defTabSz="914367">
                  <a:lnSpc>
                    <a:spcPct val="90000"/>
                  </a:lnSpc>
                  <a:spcAft>
                    <a:spcPts val="588"/>
                  </a:spcAft>
                  <a:defRPr/>
                </a:pPr>
                <a:r>
                  <a:rPr lang="en-US" sz="3529" b="1">
                    <a:solidFill>
                      <a:srgbClr val="00BCF2"/>
                    </a:solidFill>
                    <a:latin typeface="Courier New" panose="02070309020205020404" pitchFamily="49" charset="0"/>
                    <a:cs typeface="Courier New" panose="02070309020205020404" pitchFamily="49" charset="0"/>
                  </a:rPr>
                  <a:t>API</a:t>
                </a:r>
              </a:p>
            </p:txBody>
          </p:sp>
          <p:grpSp>
            <p:nvGrpSpPr>
              <p:cNvPr id="2" name="Group 1"/>
              <p:cNvGrpSpPr/>
              <p:nvPr/>
            </p:nvGrpSpPr>
            <p:grpSpPr>
              <a:xfrm>
                <a:off x="6663217" y="4696022"/>
                <a:ext cx="887813" cy="954033"/>
                <a:chOff x="6759571" y="4688894"/>
                <a:chExt cx="887813" cy="954033"/>
              </a:xfrm>
            </p:grpSpPr>
            <p:sp>
              <p:nvSpPr>
                <p:cNvPr id="208" name="Rounded Rectangular Callout 98"/>
                <p:cNvSpPr/>
                <p:nvPr/>
              </p:nvSpPr>
              <p:spPr>
                <a:xfrm>
                  <a:off x="6843792" y="4688894"/>
                  <a:ext cx="803592" cy="185408"/>
                </a:xfrm>
                <a:prstGeom prst="wedgeRoundRectCallout">
                  <a:avLst>
                    <a:gd name="adj1" fmla="val 60883"/>
                    <a:gd name="adj2" fmla="val 7714"/>
                    <a:gd name="adj3" fmla="val 1666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209" name="Rounded Rectangular Callout 99"/>
                <p:cNvSpPr/>
                <p:nvPr/>
              </p:nvSpPr>
              <p:spPr>
                <a:xfrm>
                  <a:off x="6759571" y="4931947"/>
                  <a:ext cx="803592" cy="208444"/>
                </a:xfrm>
                <a:prstGeom prst="wedgeRoundRectCallout">
                  <a:avLst>
                    <a:gd name="adj1" fmla="val -66971"/>
                    <a:gd name="adj2" fmla="val 6277"/>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sp>
              <p:nvSpPr>
                <p:cNvPr id="210" name="Rounded Rectangular Callout 100"/>
                <p:cNvSpPr/>
                <p:nvPr/>
              </p:nvSpPr>
              <p:spPr>
                <a:xfrm>
                  <a:off x="6843792" y="5197180"/>
                  <a:ext cx="803592" cy="445747"/>
                </a:xfrm>
                <a:prstGeom prst="wedgeRoundRectCallout">
                  <a:avLst>
                    <a:gd name="adj1" fmla="val 60883"/>
                    <a:gd name="adj2" fmla="val 7714"/>
                    <a:gd name="adj3" fmla="val 1666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765" b="1">
                    <a:solidFill>
                      <a:srgbClr val="FFFFFF"/>
                    </a:solidFill>
                    <a:latin typeface="Segoe UI"/>
                  </a:endParaRPr>
                </a:p>
              </p:txBody>
            </p:sp>
          </p:grpSp>
          <p:pic>
            <p:nvPicPr>
              <p:cNvPr id="212" name="Picture 211"/>
              <p:cNvPicPr>
                <a:picLocks noChangeAspect="1"/>
              </p:cNvPicPr>
              <p:nvPr/>
            </p:nvPicPr>
            <p:blipFill>
              <a:blip r:embed="rId14">
                <a:duotone>
                  <a:prstClr val="black"/>
                  <a:schemeClr val="accent1">
                    <a:tint val="45000"/>
                    <a:satMod val="400000"/>
                  </a:schemeClr>
                </a:duotone>
              </a:blip>
              <a:stretch>
                <a:fillRect/>
              </a:stretch>
            </p:blipFill>
            <p:spPr>
              <a:xfrm>
                <a:off x="6416333" y="2667646"/>
                <a:ext cx="1465802" cy="869608"/>
              </a:xfrm>
              <a:prstGeom prst="rect">
                <a:avLst/>
              </a:prstGeom>
            </p:spPr>
          </p:pic>
          <p:pic>
            <p:nvPicPr>
              <p:cNvPr id="213" name="Picture 212"/>
              <p:cNvPicPr>
                <a:picLocks noChangeAspect="1"/>
              </p:cNvPicPr>
              <p:nvPr/>
            </p:nvPicPr>
            <p:blipFill>
              <a:blip r:embed="rId15"/>
              <a:stretch>
                <a:fillRect/>
              </a:stretch>
            </p:blipFill>
            <p:spPr>
              <a:xfrm>
                <a:off x="5442870" y="2506662"/>
                <a:ext cx="394367" cy="389936"/>
              </a:xfrm>
              <a:prstGeom prst="rect">
                <a:avLst/>
              </a:prstGeom>
            </p:spPr>
          </p:pic>
        </p:grpSp>
      </p:grpSp>
      <p:grpSp>
        <p:nvGrpSpPr>
          <p:cNvPr id="10" name="Group 9"/>
          <p:cNvGrpSpPr/>
          <p:nvPr/>
        </p:nvGrpSpPr>
        <p:grpSpPr>
          <a:xfrm>
            <a:off x="8067854" y="1586860"/>
            <a:ext cx="3854082" cy="4804152"/>
            <a:chOff x="8229631" y="1618183"/>
            <a:chExt cx="3931364" cy="4900485"/>
          </a:xfrm>
        </p:grpSpPr>
        <p:sp>
          <p:nvSpPr>
            <p:cNvPr id="66" name="TextBox 65"/>
            <p:cNvSpPr txBox="1"/>
            <p:nvPr/>
          </p:nvSpPr>
          <p:spPr>
            <a:xfrm>
              <a:off x="8229631" y="2228013"/>
              <a:ext cx="3931363" cy="4290655"/>
            </a:xfrm>
            <a:prstGeom prst="rect">
              <a:avLst/>
            </a:prstGeom>
            <a:solidFill>
              <a:srgbClr val="D2D2D2"/>
            </a:solidFill>
          </p:spPr>
          <p:txBody>
            <a:bodyPr wrap="square" lIns="179259" tIns="143407" rIns="179259" bIns="143407" rtlCol="0">
              <a:noAutofit/>
            </a:bodyPr>
            <a:lstStyle/>
            <a:p>
              <a:pPr algn="ctr" defTabSz="895638">
                <a:lnSpc>
                  <a:spcPct val="90000"/>
                </a:lnSpc>
                <a:tabLst>
                  <a:tab pos="877995" algn="l"/>
                </a:tabLst>
                <a:defRPr/>
              </a:pPr>
              <a:endParaRPr lang="en-US" sz="2400" kern="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grpSp>
          <p:nvGrpSpPr>
            <p:cNvPr id="7" name="Group 6"/>
            <p:cNvGrpSpPr/>
            <p:nvPr/>
          </p:nvGrpSpPr>
          <p:grpSpPr>
            <a:xfrm>
              <a:off x="8229632" y="1618183"/>
              <a:ext cx="3931363" cy="4783776"/>
              <a:chOff x="8229632" y="1618183"/>
              <a:chExt cx="3931363" cy="4783776"/>
            </a:xfrm>
          </p:grpSpPr>
          <p:sp>
            <p:nvSpPr>
              <p:cNvPr id="54" name="TextBox 53"/>
              <p:cNvSpPr txBox="1"/>
              <p:nvPr/>
            </p:nvSpPr>
            <p:spPr>
              <a:xfrm>
                <a:off x="8229632" y="1618183"/>
                <a:ext cx="3931363" cy="609832"/>
              </a:xfrm>
              <a:prstGeom prst="rect">
                <a:avLst/>
              </a:prstGeom>
              <a:solidFill>
                <a:schemeClr val="tx2"/>
              </a:solidFill>
            </p:spPr>
            <p:txBody>
              <a:bodyPr wrap="square" lIns="179259" tIns="143407" rIns="179259" bIns="143407" rtlCol="0">
                <a:noAutofit/>
              </a:bodyPr>
              <a:lstStyle/>
              <a:p>
                <a:pPr algn="ctr" defTabSz="895638">
                  <a:lnSpc>
                    <a:spcPct val="90000"/>
                  </a:lnSpc>
                  <a:tabLst>
                    <a:tab pos="877995"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Operational efficiencies</a:t>
                </a:r>
              </a:p>
            </p:txBody>
          </p:sp>
          <p:sp>
            <p:nvSpPr>
              <p:cNvPr id="112" name="TextBox 111"/>
              <p:cNvSpPr txBox="1"/>
              <p:nvPr/>
            </p:nvSpPr>
            <p:spPr>
              <a:xfrm>
                <a:off x="8585558" y="5811042"/>
                <a:ext cx="1327581" cy="590917"/>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Scale </a:t>
                </a:r>
                <a:br>
                  <a:rPr lang="en-US" sz="1765" kern="0">
                    <a:solidFill>
                      <a:srgbClr val="002060"/>
                    </a:solidFill>
                  </a:rPr>
                </a:br>
                <a:r>
                  <a:rPr lang="en-US" sz="1765" kern="0">
                    <a:solidFill>
                      <a:srgbClr val="002060"/>
                    </a:solidFill>
                  </a:rPr>
                  <a:t>on demand</a:t>
                </a:r>
              </a:p>
            </p:txBody>
          </p:sp>
          <p:pic>
            <p:nvPicPr>
              <p:cNvPr id="114" name="Picture 113"/>
              <p:cNvPicPr>
                <a:picLocks noChangeAspect="1"/>
              </p:cNvPicPr>
              <p:nvPr/>
            </p:nvPicPr>
            <p:blipFill rotWithShape="1">
              <a:blip r:embed="rId16">
                <a:duotone>
                  <a:prstClr val="black"/>
                  <a:schemeClr val="accent1">
                    <a:tint val="45000"/>
                    <a:satMod val="400000"/>
                  </a:schemeClr>
                </a:duotone>
              </a:blip>
              <a:srcRect l="24332" t="49926" r="23006"/>
              <a:stretch/>
            </p:blipFill>
            <p:spPr>
              <a:xfrm>
                <a:off x="8475913" y="4321847"/>
                <a:ext cx="1576038" cy="1498561"/>
              </a:xfrm>
              <a:prstGeom prst="rect">
                <a:avLst/>
              </a:prstGeom>
            </p:spPr>
          </p:pic>
          <p:sp>
            <p:nvSpPr>
              <p:cNvPr id="113" name="TextBox 112"/>
              <p:cNvSpPr txBox="1"/>
              <p:nvPr/>
            </p:nvSpPr>
            <p:spPr>
              <a:xfrm>
                <a:off x="10561161" y="5811042"/>
                <a:ext cx="1114381" cy="590917"/>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Reduced </a:t>
                </a:r>
                <a:br>
                  <a:rPr lang="en-US" sz="1765" kern="0">
                    <a:solidFill>
                      <a:srgbClr val="002060"/>
                    </a:solidFill>
                  </a:rPr>
                </a:br>
                <a:r>
                  <a:rPr lang="en-US" sz="1765" kern="0">
                    <a:solidFill>
                      <a:srgbClr val="002060"/>
                    </a:solidFill>
                  </a:rPr>
                  <a:t>dev ops</a:t>
                </a:r>
              </a:p>
            </p:txBody>
          </p:sp>
          <p:grpSp>
            <p:nvGrpSpPr>
              <p:cNvPr id="173" name="Group 172"/>
              <p:cNvGrpSpPr/>
              <p:nvPr/>
            </p:nvGrpSpPr>
            <p:grpSpPr>
              <a:xfrm>
                <a:off x="10645815" y="4447435"/>
                <a:ext cx="918513" cy="1159668"/>
                <a:chOff x="10496839" y="2599320"/>
                <a:chExt cx="1222208" cy="1543099"/>
              </a:xfrm>
            </p:grpSpPr>
            <p:sp>
              <p:nvSpPr>
                <p:cNvPr id="116"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7"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8"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20"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8"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pic>
            <p:nvPicPr>
              <p:cNvPr id="174" name="Picture 6"/>
              <p:cNvPicPr>
                <a:picLocks noChangeAspect="1"/>
              </p:cNvPicPr>
              <p:nvPr/>
            </p:nvPicPr>
            <p:blipFill>
              <a:blip r:embed="rId17">
                <a:extLst>
                  <a:ext uri="{BEBA8EAE-BF5A-486C-A8C5-ECC9F3942E4B}">
                    <a14:imgProps xmlns:a14="http://schemas.microsoft.com/office/drawing/2010/main">
                      <a14:imgLayer r:embed="rId18">
                        <a14:imgEffect>
                          <a14:saturation sat="400000"/>
                        </a14:imgEffect>
                      </a14:imgLayer>
                    </a14:imgProps>
                  </a:ext>
                </a:extLst>
              </a:blip>
              <a:stretch>
                <a:fillRect/>
              </a:stretch>
            </p:blipFill>
            <p:spPr>
              <a:xfrm>
                <a:off x="8475663" y="2520737"/>
                <a:ext cx="1420623" cy="1253656"/>
              </a:xfrm>
              <a:prstGeom prst="rect">
                <a:avLst/>
              </a:prstGeom>
            </p:spPr>
          </p:pic>
          <p:sp>
            <p:nvSpPr>
              <p:cNvPr id="175" name="TextBox 174"/>
              <p:cNvSpPr txBox="1"/>
              <p:nvPr/>
            </p:nvSpPr>
            <p:spPr>
              <a:xfrm>
                <a:off x="8363545" y="3638696"/>
                <a:ext cx="1771613" cy="590917"/>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Powered by</a:t>
                </a:r>
                <a:br>
                  <a:rPr lang="en-US" sz="1765" kern="0">
                    <a:solidFill>
                      <a:srgbClr val="002060"/>
                    </a:solidFill>
                  </a:rPr>
                </a:br>
                <a:r>
                  <a:rPr lang="en-US" sz="1765" kern="0">
                    <a:solidFill>
                      <a:srgbClr val="002060"/>
                    </a:solidFill>
                  </a:rPr>
                  <a:t>Azure Functions</a:t>
                </a:r>
              </a:p>
            </p:txBody>
          </p:sp>
          <p:sp>
            <p:nvSpPr>
              <p:cNvPr id="176" name="TextBox 175"/>
              <p:cNvSpPr txBox="1"/>
              <p:nvPr/>
            </p:nvSpPr>
            <p:spPr>
              <a:xfrm>
                <a:off x="10431320" y="3638696"/>
                <a:ext cx="1374068" cy="590917"/>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765" kern="0">
                    <a:solidFill>
                      <a:srgbClr val="002060"/>
                    </a:solidFill>
                  </a:rPr>
                  <a:t>Continuous</a:t>
                </a:r>
                <a:br>
                  <a:rPr lang="en-US" sz="1765" kern="0">
                    <a:solidFill>
                      <a:srgbClr val="002060"/>
                    </a:solidFill>
                  </a:rPr>
                </a:br>
                <a:r>
                  <a:rPr lang="en-US" sz="1765" kern="0">
                    <a:solidFill>
                      <a:srgbClr val="002060"/>
                    </a:solidFill>
                  </a:rPr>
                  <a:t>deployment</a:t>
                </a:r>
              </a:p>
            </p:txBody>
          </p:sp>
          <p:sp>
            <p:nvSpPr>
              <p:cNvPr id="64" name="Freeform 17"/>
              <p:cNvSpPr>
                <a:spLocks noChangeAspect="1" noEditPoints="1"/>
              </p:cNvSpPr>
              <p:nvPr/>
            </p:nvSpPr>
            <p:spPr bwMode="auto">
              <a:xfrm>
                <a:off x="10499589" y="2520737"/>
                <a:ext cx="1193809" cy="1015629"/>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solidFill>
                  <a:schemeClr val="accent1"/>
                </a:solidFill>
              </a:ln>
            </p:spPr>
            <p:txBody>
              <a:bodyPr vert="horz" wrap="square" lIns="87880" tIns="43940" rIns="87880" bIns="43940" numCol="1" anchor="t" anchorCtr="0" compatLnSpc="1">
                <a:prstTxWarp prst="textNoShape">
                  <a:avLst/>
                </a:prstTxWarp>
              </a:bodyPr>
              <a:lstStyle/>
              <a:p>
                <a:pPr defTabSz="914367">
                  <a:defRPr/>
                </a:pPr>
                <a:endParaRPr lang="en-US" sz="1730">
                  <a:solidFill>
                    <a:srgbClr val="FFFFFF"/>
                  </a:solidFill>
                  <a:latin typeface="Segoe UI"/>
                </a:endParaRPr>
              </a:p>
            </p:txBody>
          </p:sp>
        </p:grpSp>
      </p:grpSp>
      <p:sp>
        <p:nvSpPr>
          <p:cNvPr id="69" name="&quot;Not Allowed&quot; Symbol 68">
            <a:extLst>
              <a:ext uri="{FF2B5EF4-FFF2-40B4-BE49-F238E27FC236}">
                <a16:creationId xmlns:a16="http://schemas.microsoft.com/office/drawing/2014/main" id="{9475D8B5-AE71-4DC2-9277-AABA3423DDEE}"/>
              </a:ext>
            </a:extLst>
          </p:cNvPr>
          <p:cNvSpPr/>
          <p:nvPr/>
        </p:nvSpPr>
        <p:spPr bwMode="auto">
          <a:xfrm>
            <a:off x="15057870" y="4588684"/>
            <a:ext cx="908683" cy="908682"/>
          </a:xfrm>
          <a:prstGeom prst="noSmoking">
            <a:avLst>
              <a:gd name="adj" fmla="val 8694"/>
            </a:avLst>
          </a:prstGeom>
          <a:solidFill>
            <a:srgbClr val="FFFFFF"/>
          </a:solidFill>
          <a:ln w="412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103248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37" name="Rectangle 36"/>
          <p:cNvSpPr/>
          <p:nvPr/>
        </p:nvSpPr>
        <p:spPr bwMode="auto">
          <a:xfrm>
            <a:off x="0" y="0"/>
            <a:ext cx="12192001" cy="6858000"/>
          </a:xfrm>
          <a:prstGeom prst="rect">
            <a:avLst/>
          </a:prstGeom>
          <a:solidFill>
            <a:srgbClr val="000000">
              <a:alpha val="3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 name="Rectangle 9"/>
          <p:cNvSpPr/>
          <p:nvPr/>
        </p:nvSpPr>
        <p:spPr bwMode="auto">
          <a:xfrm>
            <a:off x="1" y="3954463"/>
            <a:ext cx="12192000" cy="2903537"/>
          </a:xfrm>
          <a:prstGeom prst="rect">
            <a:avLst/>
          </a:prstGeom>
          <a:solidFill>
            <a:srgbClr val="0B7DD8"/>
          </a:solidFill>
          <a:ln>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64008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9" name="Group 8"/>
          <p:cNvGrpSpPr/>
          <p:nvPr/>
        </p:nvGrpSpPr>
        <p:grpSpPr>
          <a:xfrm>
            <a:off x="609093" y="3509776"/>
            <a:ext cx="10973814" cy="2447441"/>
            <a:chOff x="609093" y="3509776"/>
            <a:chExt cx="10973814" cy="2447441"/>
          </a:xfrm>
        </p:grpSpPr>
        <p:sp>
          <p:nvSpPr>
            <p:cNvPr id="14" name="TextBox 13"/>
            <p:cNvSpPr txBox="1"/>
            <p:nvPr/>
          </p:nvSpPr>
          <p:spPr>
            <a:xfrm>
              <a:off x="4501156" y="4360184"/>
              <a:ext cx="3203356" cy="621973"/>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0" cap="none" spc="49" normalizeH="0" baseline="0" noProof="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Understanding</a:t>
              </a:r>
            </a:p>
          </p:txBody>
        </p:sp>
        <p:sp>
          <p:nvSpPr>
            <p:cNvPr id="15" name="Rectangle 14"/>
            <p:cNvSpPr/>
            <p:nvPr/>
          </p:nvSpPr>
          <p:spPr>
            <a:xfrm>
              <a:off x="4511370" y="4879999"/>
              <a:ext cx="3182928" cy="1077218"/>
            </a:xfrm>
            <a:prstGeom prst="rect">
              <a:avLst/>
            </a:prstGeom>
          </p:spPr>
          <p:txBody>
            <a:bodyPr wrap="square">
              <a:spAutoFit/>
            </a:bodyPr>
            <a:lstStyle/>
            <a:p>
              <a:pPr marL="0" marR="0" lvl="0" indent="0" algn="ctr" defTabSz="914367" rtl="0" eaLnBrk="1" fontAlgn="auto" latinLnBrk="0" hangingPunct="1">
                <a:lnSpc>
                  <a:spcPct val="100000"/>
                </a:lnSpc>
                <a:spcBef>
                  <a:spcPts val="196"/>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Interpret business and</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customer data in real time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and scale including text, docs, images, video, voice</a:t>
              </a:r>
            </a:p>
          </p:txBody>
        </p:sp>
        <p:grpSp>
          <p:nvGrpSpPr>
            <p:cNvPr id="4" name="Group 3"/>
            <p:cNvGrpSpPr/>
            <p:nvPr/>
          </p:nvGrpSpPr>
          <p:grpSpPr>
            <a:xfrm>
              <a:off x="5661735" y="3509776"/>
              <a:ext cx="882198" cy="882196"/>
              <a:chOff x="5654900" y="4087798"/>
              <a:chExt cx="882198" cy="882196"/>
            </a:xfrm>
          </p:grpSpPr>
          <p:sp>
            <p:nvSpPr>
              <p:cNvPr id="19" name="Oval 18"/>
              <p:cNvSpPr/>
              <p:nvPr/>
            </p:nvSpPr>
            <p:spPr bwMode="auto">
              <a:xfrm>
                <a:off x="5654900" y="4087798"/>
                <a:ext cx="882198" cy="882196"/>
              </a:xfrm>
              <a:prstGeom prst="ellipse">
                <a:avLst/>
              </a:prstGeom>
              <a:solidFill>
                <a:srgbClr val="0B7DD8"/>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sng"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Freeform 14"/>
              <p:cNvSpPr>
                <a:spLocks noEditPoints="1"/>
              </p:cNvSpPr>
              <p:nvPr/>
            </p:nvSpPr>
            <p:spPr bwMode="auto">
              <a:xfrm>
                <a:off x="5845013" y="4324055"/>
                <a:ext cx="488676" cy="314371"/>
              </a:xfrm>
              <a:custGeom>
                <a:avLst/>
                <a:gdLst>
                  <a:gd name="T0" fmla="*/ 85 w 314"/>
                  <a:gd name="T1" fmla="*/ 62 h 202"/>
                  <a:gd name="T2" fmla="*/ 0 w 314"/>
                  <a:gd name="T3" fmla="*/ 202 h 202"/>
                  <a:gd name="T4" fmla="*/ 314 w 314"/>
                  <a:gd name="T5" fmla="*/ 202 h 202"/>
                  <a:gd name="T6" fmla="*/ 178 w 314"/>
                  <a:gd name="T7" fmla="*/ 7 h 202"/>
                  <a:gd name="T8" fmla="*/ 125 w 314"/>
                  <a:gd name="T9" fmla="*/ 77 h 202"/>
                  <a:gd name="T10" fmla="*/ 125 w 314"/>
                  <a:gd name="T11" fmla="*/ 41 h 202"/>
                  <a:gd name="T12" fmla="*/ 125 w 314"/>
                  <a:gd name="T13" fmla="*/ 22 h 202"/>
                  <a:gd name="T14" fmla="*/ 125 w 314"/>
                  <a:gd name="T15" fmla="*/ 0 h 202"/>
                  <a:gd name="T16" fmla="*/ 70 w 314"/>
                  <a:gd name="T17" fmla="*/ 19 h 202"/>
                  <a:gd name="T18" fmla="*/ 108 w 314"/>
                  <a:gd name="T19" fmla="*/ 34 h 202"/>
                  <a:gd name="T20" fmla="*/ 108 w 314"/>
                  <a:gd name="T21" fmla="*/ 77 h 202"/>
                  <a:gd name="T22" fmla="*/ 85 w 314"/>
                  <a:gd name="T23" fmla="*/ 62 h 202"/>
                  <a:gd name="T24" fmla="*/ 30 w 314"/>
                  <a:gd name="T25" fmla="*/ 185 h 202"/>
                  <a:gd name="T26" fmla="*/ 89 w 314"/>
                  <a:gd name="T27" fmla="*/ 86 h 202"/>
                  <a:gd name="T28" fmla="*/ 123 w 314"/>
                  <a:gd name="T29" fmla="*/ 107 h 202"/>
                  <a:gd name="T30" fmla="*/ 140 w 314"/>
                  <a:gd name="T31" fmla="*/ 86 h 202"/>
                  <a:gd name="T32" fmla="*/ 159 w 314"/>
                  <a:gd name="T33" fmla="*/ 105 h 202"/>
                  <a:gd name="T34" fmla="*/ 174 w 314"/>
                  <a:gd name="T35" fmla="*/ 90 h 202"/>
                  <a:gd name="T36" fmla="*/ 193 w 314"/>
                  <a:gd name="T37" fmla="*/ 110 h 202"/>
                  <a:gd name="T38" fmla="*/ 214 w 314"/>
                  <a:gd name="T39" fmla="*/ 88 h 202"/>
                  <a:gd name="T40" fmla="*/ 282 w 314"/>
                  <a:gd name="T41" fmla="*/ 185 h 202"/>
                  <a:gd name="T42" fmla="*/ 30 w 314"/>
                  <a:gd name="T43" fmla="*/ 185 h 202"/>
                  <a:gd name="T44" fmla="*/ 204 w 314"/>
                  <a:gd name="T45" fmla="*/ 73 h 202"/>
                  <a:gd name="T46" fmla="*/ 193 w 314"/>
                  <a:gd name="T47" fmla="*/ 84 h 202"/>
                  <a:gd name="T48" fmla="*/ 174 w 314"/>
                  <a:gd name="T49" fmla="*/ 67 h 202"/>
                  <a:gd name="T50" fmla="*/ 159 w 314"/>
                  <a:gd name="T51" fmla="*/ 82 h 202"/>
                  <a:gd name="T52" fmla="*/ 151 w 314"/>
                  <a:gd name="T53" fmla="*/ 73 h 202"/>
                  <a:gd name="T54" fmla="*/ 178 w 314"/>
                  <a:gd name="T55" fmla="*/ 34 h 202"/>
                  <a:gd name="T56" fmla="*/ 204 w 314"/>
                  <a:gd name="T57" fmla="*/ 7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4" h="202">
                    <a:moveTo>
                      <a:pt x="85" y="62"/>
                    </a:moveTo>
                    <a:lnTo>
                      <a:pt x="0" y="202"/>
                    </a:lnTo>
                    <a:lnTo>
                      <a:pt x="314" y="202"/>
                    </a:lnTo>
                    <a:lnTo>
                      <a:pt x="178" y="7"/>
                    </a:lnTo>
                    <a:lnTo>
                      <a:pt x="125" y="77"/>
                    </a:lnTo>
                    <a:lnTo>
                      <a:pt x="125" y="41"/>
                    </a:lnTo>
                    <a:lnTo>
                      <a:pt x="125" y="22"/>
                    </a:lnTo>
                    <a:lnTo>
                      <a:pt x="125" y="0"/>
                    </a:lnTo>
                    <a:lnTo>
                      <a:pt x="70" y="19"/>
                    </a:lnTo>
                    <a:lnTo>
                      <a:pt x="108" y="34"/>
                    </a:lnTo>
                    <a:lnTo>
                      <a:pt x="108" y="77"/>
                    </a:lnTo>
                    <a:lnTo>
                      <a:pt x="85" y="62"/>
                    </a:lnTo>
                    <a:close/>
                    <a:moveTo>
                      <a:pt x="30" y="185"/>
                    </a:moveTo>
                    <a:lnTo>
                      <a:pt x="89" y="86"/>
                    </a:lnTo>
                    <a:lnTo>
                      <a:pt x="123" y="107"/>
                    </a:lnTo>
                    <a:lnTo>
                      <a:pt x="140" y="86"/>
                    </a:lnTo>
                    <a:lnTo>
                      <a:pt x="159" y="105"/>
                    </a:lnTo>
                    <a:lnTo>
                      <a:pt x="174" y="90"/>
                    </a:lnTo>
                    <a:lnTo>
                      <a:pt x="193" y="110"/>
                    </a:lnTo>
                    <a:lnTo>
                      <a:pt x="214" y="88"/>
                    </a:lnTo>
                    <a:lnTo>
                      <a:pt x="282" y="185"/>
                    </a:lnTo>
                    <a:lnTo>
                      <a:pt x="30" y="185"/>
                    </a:lnTo>
                    <a:close/>
                    <a:moveTo>
                      <a:pt x="204" y="73"/>
                    </a:moveTo>
                    <a:lnTo>
                      <a:pt x="193" y="84"/>
                    </a:lnTo>
                    <a:lnTo>
                      <a:pt x="174" y="67"/>
                    </a:lnTo>
                    <a:lnTo>
                      <a:pt x="159" y="82"/>
                    </a:lnTo>
                    <a:lnTo>
                      <a:pt x="151" y="73"/>
                    </a:lnTo>
                    <a:lnTo>
                      <a:pt x="178" y="34"/>
                    </a:lnTo>
                    <a:lnTo>
                      <a:pt x="204" y="73"/>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16" name="TextBox 15"/>
            <p:cNvSpPr txBox="1"/>
            <p:nvPr/>
          </p:nvSpPr>
          <p:spPr>
            <a:xfrm>
              <a:off x="8908121" y="4360184"/>
              <a:ext cx="2662578" cy="621973"/>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0" cap="none" spc="49" normalizeH="0" baseline="0" noProof="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Interacting</a:t>
              </a:r>
            </a:p>
          </p:txBody>
        </p:sp>
        <p:sp>
          <p:nvSpPr>
            <p:cNvPr id="17" name="Rectangle 16"/>
            <p:cNvSpPr/>
            <p:nvPr/>
          </p:nvSpPr>
          <p:spPr>
            <a:xfrm>
              <a:off x="8895913" y="4879999"/>
              <a:ext cx="2686994" cy="1077218"/>
            </a:xfrm>
            <a:prstGeom prst="rect">
              <a:avLst/>
            </a:prstGeom>
          </p:spPr>
          <p:txBody>
            <a:bodyPr wrap="square">
              <a:spAutoFit/>
            </a:bodyPr>
            <a:lstStyle/>
            <a:p>
              <a:pPr marL="0" marR="0" lvl="0" indent="0" algn="ctr" defTabSz="914367" rtl="0" eaLnBrk="1" fontAlgn="auto" latinLnBrk="0" hangingPunct="1">
                <a:lnSpc>
                  <a:spcPct val="100000"/>
                </a:lnSpc>
                <a:spcBef>
                  <a:spcPts val="196"/>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Remove technology barriers with customers </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and multiply employee capabilities</a:t>
              </a:r>
            </a:p>
          </p:txBody>
        </p:sp>
        <p:grpSp>
          <p:nvGrpSpPr>
            <p:cNvPr id="5" name="Group 4"/>
            <p:cNvGrpSpPr/>
            <p:nvPr/>
          </p:nvGrpSpPr>
          <p:grpSpPr>
            <a:xfrm>
              <a:off x="9800430" y="3513567"/>
              <a:ext cx="877960" cy="877960"/>
              <a:chOff x="9797006" y="4091589"/>
              <a:chExt cx="877960" cy="877960"/>
            </a:xfrm>
          </p:grpSpPr>
          <p:sp>
            <p:nvSpPr>
              <p:cNvPr id="22" name="Oval 21"/>
              <p:cNvSpPr/>
              <p:nvPr/>
            </p:nvSpPr>
            <p:spPr bwMode="auto">
              <a:xfrm>
                <a:off x="9797006" y="4091589"/>
                <a:ext cx="877960" cy="877960"/>
              </a:xfrm>
              <a:prstGeom prst="ellipse">
                <a:avLst/>
              </a:prstGeom>
              <a:solidFill>
                <a:srgbClr val="0B7DD8"/>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Freeform 5"/>
              <p:cNvSpPr>
                <a:spLocks noEditPoints="1"/>
              </p:cNvSpPr>
              <p:nvPr/>
            </p:nvSpPr>
            <p:spPr bwMode="auto">
              <a:xfrm>
                <a:off x="10036781" y="4331364"/>
                <a:ext cx="398411" cy="398411"/>
              </a:xfrm>
              <a:custGeom>
                <a:avLst/>
                <a:gdLst>
                  <a:gd name="T0" fmla="*/ 120 w 120"/>
                  <a:gd name="T1" fmla="*/ 120 h 120"/>
                  <a:gd name="T2" fmla="*/ 120 w 120"/>
                  <a:gd name="T3" fmla="*/ 0 h 120"/>
                  <a:gd name="T4" fmla="*/ 0 w 120"/>
                  <a:gd name="T5" fmla="*/ 0 h 120"/>
                  <a:gd name="T6" fmla="*/ 0 w 120"/>
                  <a:gd name="T7" fmla="*/ 120 h 120"/>
                  <a:gd name="T8" fmla="*/ 24 w 120"/>
                  <a:gd name="T9" fmla="*/ 120 h 120"/>
                  <a:gd name="T10" fmla="*/ 24 w 120"/>
                  <a:gd name="T11" fmla="*/ 116 h 120"/>
                  <a:gd name="T12" fmla="*/ 60 w 120"/>
                  <a:gd name="T13" fmla="*/ 80 h 120"/>
                  <a:gd name="T14" fmla="*/ 96 w 120"/>
                  <a:gd name="T15" fmla="*/ 116 h 120"/>
                  <a:gd name="T16" fmla="*/ 96 w 120"/>
                  <a:gd name="T17" fmla="*/ 120 h 120"/>
                  <a:gd name="T18" fmla="*/ 120 w 120"/>
                  <a:gd name="T19" fmla="*/ 120 h 120"/>
                  <a:gd name="T20" fmla="*/ 77 w 120"/>
                  <a:gd name="T21" fmla="*/ 75 h 120"/>
                  <a:gd name="T22" fmla="*/ 92 w 120"/>
                  <a:gd name="T23" fmla="*/ 48 h 120"/>
                  <a:gd name="T24" fmla="*/ 60 w 120"/>
                  <a:gd name="T25" fmla="*/ 16 h 120"/>
                  <a:gd name="T26" fmla="*/ 28 w 120"/>
                  <a:gd name="T27" fmla="*/ 48 h 120"/>
                  <a:gd name="T28" fmla="*/ 43 w 120"/>
                  <a:gd name="T29" fmla="*/ 75 h 120"/>
                  <a:gd name="T30" fmla="*/ 16 w 120"/>
                  <a:gd name="T31" fmla="*/ 112 h 120"/>
                  <a:gd name="T32" fmla="*/ 8 w 120"/>
                  <a:gd name="T33" fmla="*/ 112 h 120"/>
                  <a:gd name="T34" fmla="*/ 8 w 120"/>
                  <a:gd name="T35" fmla="*/ 8 h 120"/>
                  <a:gd name="T36" fmla="*/ 112 w 120"/>
                  <a:gd name="T37" fmla="*/ 8 h 120"/>
                  <a:gd name="T38" fmla="*/ 112 w 120"/>
                  <a:gd name="T39" fmla="*/ 112 h 120"/>
                  <a:gd name="T40" fmla="*/ 104 w 120"/>
                  <a:gd name="T41" fmla="*/ 112 h 120"/>
                  <a:gd name="T42" fmla="*/ 77 w 120"/>
                  <a:gd name="T43" fmla="*/ 75 h 120"/>
                  <a:gd name="T44" fmla="*/ 60 w 120"/>
                  <a:gd name="T45" fmla="*/ 72 h 120"/>
                  <a:gd name="T46" fmla="*/ 36 w 120"/>
                  <a:gd name="T47" fmla="*/ 48 h 120"/>
                  <a:gd name="T48" fmla="*/ 60 w 120"/>
                  <a:gd name="T49" fmla="*/ 24 h 120"/>
                  <a:gd name="T50" fmla="*/ 84 w 120"/>
                  <a:gd name="T51" fmla="*/ 48 h 120"/>
                  <a:gd name="T52" fmla="*/ 60 w 120"/>
                  <a:gd name="T53"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120"/>
                    </a:moveTo>
                    <a:cubicBezTo>
                      <a:pt x="120" y="0"/>
                      <a:pt x="120" y="0"/>
                      <a:pt x="120" y="0"/>
                    </a:cubicBez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lnTo>
                      <a:pt x="120" y="120"/>
                    </a:lnTo>
                    <a:close/>
                    <a:moveTo>
                      <a:pt x="77" y="75"/>
                    </a:moveTo>
                    <a:cubicBezTo>
                      <a:pt x="86" y="70"/>
                      <a:pt x="92" y="60"/>
                      <a:pt x="92" y="48"/>
                    </a:cubicBezTo>
                    <a:cubicBezTo>
                      <a:pt x="92" y="30"/>
                      <a:pt x="78" y="16"/>
                      <a:pt x="60" y="16"/>
                    </a:cubicBezTo>
                    <a:cubicBezTo>
                      <a:pt x="42" y="16"/>
                      <a:pt x="28" y="30"/>
                      <a:pt x="28" y="48"/>
                    </a:cubicBezTo>
                    <a:cubicBezTo>
                      <a:pt x="28" y="60"/>
                      <a:pt x="34" y="70"/>
                      <a:pt x="43" y="75"/>
                    </a:cubicBezTo>
                    <a:cubicBezTo>
                      <a:pt x="29" y="81"/>
                      <a:pt x="18" y="95"/>
                      <a:pt x="16" y="112"/>
                    </a:cubicBezTo>
                    <a:cubicBezTo>
                      <a:pt x="8" y="112"/>
                      <a:pt x="8" y="112"/>
                      <a:pt x="8" y="112"/>
                    </a:cubicBezTo>
                    <a:cubicBezTo>
                      <a:pt x="8" y="8"/>
                      <a:pt x="8" y="8"/>
                      <a:pt x="8" y="8"/>
                    </a:cubicBezTo>
                    <a:cubicBezTo>
                      <a:pt x="112" y="8"/>
                      <a:pt x="112" y="8"/>
                      <a:pt x="112" y="8"/>
                    </a:cubicBezTo>
                    <a:cubicBezTo>
                      <a:pt x="112" y="112"/>
                      <a:pt x="112" y="112"/>
                      <a:pt x="112" y="112"/>
                    </a:cubicBezTo>
                    <a:cubicBezTo>
                      <a:pt x="104" y="112"/>
                      <a:pt x="104" y="112"/>
                      <a:pt x="104" y="112"/>
                    </a:cubicBezTo>
                    <a:cubicBezTo>
                      <a:pt x="102" y="95"/>
                      <a:pt x="91" y="81"/>
                      <a:pt x="77" y="75"/>
                    </a:cubicBezTo>
                    <a:moveTo>
                      <a:pt x="60" y="72"/>
                    </a:moveTo>
                    <a:cubicBezTo>
                      <a:pt x="47" y="72"/>
                      <a:pt x="36" y="61"/>
                      <a:pt x="36" y="48"/>
                    </a:cubicBezTo>
                    <a:cubicBezTo>
                      <a:pt x="36" y="35"/>
                      <a:pt x="47" y="24"/>
                      <a:pt x="60" y="24"/>
                    </a:cubicBezTo>
                    <a:cubicBezTo>
                      <a:pt x="73" y="24"/>
                      <a:pt x="84" y="35"/>
                      <a:pt x="84" y="48"/>
                    </a:cubicBezTo>
                    <a:cubicBezTo>
                      <a:pt x="84" y="61"/>
                      <a:pt x="73" y="72"/>
                      <a:pt x="60" y="72"/>
                    </a:cubicBezTo>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11" name="TextBox 10"/>
            <p:cNvSpPr txBox="1"/>
            <p:nvPr/>
          </p:nvSpPr>
          <p:spPr>
            <a:xfrm>
              <a:off x="609093" y="4360183"/>
              <a:ext cx="2700662" cy="1031316"/>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0" cap="none" spc="49" normalizeH="0" baseline="0" noProof="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Reasoning</a:t>
              </a:r>
            </a:p>
            <a:p>
              <a:pPr marL="0" marR="0" lvl="0" indent="0" algn="ctr" defTabSz="914016" rtl="0" eaLnBrk="1" fontAlgn="auto" latinLnBrk="0" hangingPunct="1">
                <a:lnSpc>
                  <a:spcPct val="90000"/>
                </a:lnSpc>
                <a:spcBef>
                  <a:spcPts val="0"/>
                </a:spcBef>
                <a:spcAft>
                  <a:spcPts val="588"/>
                </a:spcAft>
                <a:buClrTx/>
                <a:buSzTx/>
                <a:buFontTx/>
                <a:buNone/>
                <a:tabLst/>
                <a:defRPr/>
              </a:pPr>
              <a:endParaRPr kumimoji="0" lang="en-US" sz="2400" b="0" i="0" u="none" strike="noStrike" kern="0" cap="none" spc="49" normalizeH="0" baseline="0" noProof="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2" name="Rectangle 11"/>
            <p:cNvSpPr/>
            <p:nvPr/>
          </p:nvSpPr>
          <p:spPr>
            <a:xfrm>
              <a:off x="636340" y="4879999"/>
              <a:ext cx="2646169" cy="1077218"/>
            </a:xfrm>
            <a:prstGeom prst="rect">
              <a:avLst/>
            </a:prstGeom>
          </p:spPr>
          <p:txBody>
            <a:bodyPr wrap="square">
              <a:spAutoFit/>
            </a:bodyPr>
            <a:lstStyle/>
            <a:p>
              <a:pPr marL="0" marR="0" lvl="0" indent="0" algn="ctr" defTabSz="914367" rtl="0" eaLnBrk="1" fontAlgn="auto" latinLnBrk="0" hangingPunct="1">
                <a:lnSpc>
                  <a:spcPct val="100000"/>
                </a:lnSpc>
                <a:spcBef>
                  <a:spcPts val="196"/>
                </a:spcBef>
                <a:spcAft>
                  <a:spcPts val="0"/>
                </a:spcAft>
                <a:buClrTx/>
                <a:buSzTx/>
                <a:buFontTx/>
                <a:buNone/>
                <a:tabLst/>
                <a:defRPr/>
              </a:pPr>
              <a:r>
                <a:rPr kumimoji="0" lang="en-US" sz="1600" b="0" i="0" u="none" strike="noStrike" kern="1200" cap="none" spc="0" normalizeH="0" baseline="0" noProof="0">
                  <a:ln>
                    <a:noFill/>
                  </a:ln>
                  <a:gradFill>
                    <a:gsLst>
                      <a:gs pos="5195">
                        <a:prstClr val="white"/>
                      </a:gs>
                      <a:gs pos="18000">
                        <a:prstClr val="white"/>
                      </a:gs>
                    </a:gsLst>
                    <a:lin ang="5400000" scaled="1"/>
                  </a:gradFill>
                  <a:effectLst/>
                  <a:uLnTx/>
                  <a:uFillTx/>
                  <a:latin typeface="Segoe UI" panose="020B0502040204020203" pitchFamily="34" charset="0"/>
                  <a:ea typeface="+mn-ea"/>
                  <a:cs typeface="Segoe UI" panose="020B0502040204020203" pitchFamily="34" charset="0"/>
                </a:rPr>
                <a:t>Leverage your unique </a:t>
              </a:r>
              <a:br>
                <a:rPr kumimoji="0" lang="en-US" sz="1600" b="0" i="0" u="none" strike="noStrike" kern="1200" cap="none" spc="0" normalizeH="0" baseline="0" noProof="0">
                  <a:ln>
                    <a:noFill/>
                  </a:ln>
                  <a:gradFill>
                    <a:gsLst>
                      <a:gs pos="5195">
                        <a:prstClr val="white"/>
                      </a:gs>
                      <a:gs pos="18000">
                        <a:prstClr val="white"/>
                      </a:gs>
                    </a:gsLst>
                    <a:lin ang="5400000" scaled="1"/>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5195">
                        <a:prstClr val="white"/>
                      </a:gs>
                      <a:gs pos="18000">
                        <a:prstClr val="white"/>
                      </a:gs>
                    </a:gsLst>
                    <a:lin ang="5400000" scaled="1"/>
                  </a:gradFill>
                  <a:effectLst/>
                  <a:uLnTx/>
                  <a:uFillTx/>
                  <a:latin typeface="Segoe UI" panose="020B0502040204020203" pitchFamily="34" charset="0"/>
                  <a:ea typeface="+mn-ea"/>
                  <a:cs typeface="Segoe UI" panose="020B0502040204020203" pitchFamily="34" charset="0"/>
                </a:rPr>
                <a:t>data and augment your business in new, unimaginable ways</a:t>
              </a:r>
            </a:p>
          </p:txBody>
        </p:sp>
        <p:grpSp>
          <p:nvGrpSpPr>
            <p:cNvPr id="3" name="Group 2"/>
            <p:cNvGrpSpPr/>
            <p:nvPr/>
          </p:nvGrpSpPr>
          <p:grpSpPr>
            <a:xfrm>
              <a:off x="1520445" y="3513567"/>
              <a:ext cx="877959" cy="877957"/>
              <a:chOff x="1517027" y="4091589"/>
              <a:chExt cx="877959" cy="877957"/>
            </a:xfrm>
          </p:grpSpPr>
          <p:sp>
            <p:nvSpPr>
              <p:cNvPr id="21" name="Oval 20"/>
              <p:cNvSpPr/>
              <p:nvPr/>
            </p:nvSpPr>
            <p:spPr bwMode="auto">
              <a:xfrm>
                <a:off x="1517027" y="4091589"/>
                <a:ext cx="877959" cy="877957"/>
              </a:xfrm>
              <a:prstGeom prst="ellipse">
                <a:avLst/>
              </a:prstGeom>
              <a:solidFill>
                <a:srgbClr val="0B7DD8"/>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ntelligence">
                <a:extLst/>
              </p:cNvPr>
              <p:cNvSpPr>
                <a:spLocks noChangeAspect="1" noEditPoints="1"/>
              </p:cNvSpPr>
              <p:nvPr/>
            </p:nvSpPr>
            <p:spPr bwMode="auto">
              <a:xfrm>
                <a:off x="1765687" y="4347687"/>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sp>
        <p:nvSpPr>
          <p:cNvPr id="2" name="Rectangle 1"/>
          <p:cNvSpPr/>
          <p:nvPr/>
        </p:nvSpPr>
        <p:spPr>
          <a:xfrm>
            <a:off x="1981200" y="358750"/>
            <a:ext cx="8229600" cy="757130"/>
          </a:xfrm>
          <a:prstGeom prst="rect">
            <a:avLst/>
          </a:prstGeom>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AI for your business</a:t>
            </a:r>
          </a:p>
        </p:txBody>
      </p:sp>
      <p:sp>
        <p:nvSpPr>
          <p:cNvPr id="26" name="TextBox 25"/>
          <p:cNvSpPr txBox="1"/>
          <p:nvPr/>
        </p:nvSpPr>
        <p:spPr>
          <a:xfrm>
            <a:off x="5940110" y="1698443"/>
            <a:ext cx="2956232" cy="900479"/>
          </a:xfrm>
          <a:prstGeom prst="rect">
            <a:avLst/>
          </a:prstGeom>
        </p:spPr>
        <p:txBody>
          <a:bodyPr vert="horz" wrap="square" lIns="91427" tIns="91427" rIns="91427" bIns="91427" rtlCol="0" anchor="ctr">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estimated additional revenue/shifting revenue driven by AI in three years</a:t>
            </a:r>
          </a:p>
        </p:txBody>
      </p:sp>
      <p:sp>
        <p:nvSpPr>
          <p:cNvPr id="27" name="Rectangle 26"/>
          <p:cNvSpPr>
            <a:spLocks noChangeAspect="1"/>
          </p:cNvSpPr>
          <p:nvPr/>
        </p:nvSpPr>
        <p:spPr>
          <a:xfrm>
            <a:off x="3074735" y="1603918"/>
            <a:ext cx="2788339" cy="1089529"/>
          </a:xfrm>
          <a:prstGeom prst="rect">
            <a:avLst/>
          </a:prstGeom>
        </p:spPr>
        <p:txBody>
          <a:bodyPr wrap="square">
            <a:spAutoFit/>
          </a:bodyPr>
          <a:lstStyle/>
          <a:p>
            <a:pPr marL="0" marR="0" lvl="0" indent="0" algn="r" defTabSz="914225" rtl="0" eaLnBrk="1" fontAlgn="auto" latinLnBrk="0" hangingPunct="1">
              <a:lnSpc>
                <a:spcPct val="90000"/>
              </a:lnSpc>
              <a:spcBef>
                <a:spcPts val="0"/>
              </a:spcBef>
              <a:spcAft>
                <a:spcPts val="0"/>
              </a:spcAft>
              <a:buClrTx/>
              <a:buSzTx/>
              <a:buFontTx/>
              <a:buNone/>
              <a:tabLst/>
              <a:defRPr/>
            </a:pPr>
            <a:r>
              <a:rPr kumimoji="0" lang="en-US" sz="7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$1.2T</a:t>
            </a:r>
            <a:r>
              <a:rPr kumimoji="0" lang="en-US" sz="7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a:t>
            </a:r>
          </a:p>
        </p:txBody>
      </p:sp>
      <p:sp>
        <p:nvSpPr>
          <p:cNvPr id="28" name="Rectangle 27"/>
          <p:cNvSpPr/>
          <p:nvPr/>
        </p:nvSpPr>
        <p:spPr>
          <a:xfrm>
            <a:off x="122096" y="6497063"/>
            <a:ext cx="853634" cy="233083"/>
          </a:xfrm>
          <a:prstGeom prst="rect">
            <a:avLst/>
          </a:prstGeom>
        </p:spPr>
        <p:txBody>
          <a:bodyPr wrap="none">
            <a:sp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5195">
                      <a:prstClr val="white"/>
                    </a:gs>
                    <a:gs pos="17000">
                      <a:prstClr val="white"/>
                    </a:gs>
                  </a:gsLst>
                  <a:lin ang="5400000" scaled="1"/>
                </a:gradFill>
                <a:effectLst/>
                <a:uLnTx/>
                <a:uFillTx/>
                <a:latin typeface="Segoe UI"/>
                <a:ea typeface="+mn-ea"/>
                <a:cs typeface="+mn-cs"/>
              </a:rPr>
              <a:t>Source: IDC</a:t>
            </a:r>
          </a:p>
        </p:txBody>
      </p:sp>
    </p:spTree>
    <p:extLst>
      <p:ext uri="{BB962C8B-B14F-4D97-AF65-F5344CB8AC3E}">
        <p14:creationId xmlns:p14="http://schemas.microsoft.com/office/powerpoint/2010/main" val="91447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350"/>
                                  </p:stCondLst>
                                  <p:childTnLst>
                                    <p:animMotion origin="layout" path="M -3.60991E-6 -3.62233E-6 L -3.60991E-6 0.06787 " pathEditMode="relative" rAng="0" ptsTypes="AA">
                                      <p:cBhvr>
                                        <p:cTn id="9" dur="750" spd="-100000" fill="hold"/>
                                        <p:tgtEl>
                                          <p:spTgt spid="9"/>
                                        </p:tgtEl>
                                        <p:attrNameLst>
                                          <p:attrName>ppt_x</p:attrName>
                                          <p:attrName>ppt_y</p:attrName>
                                        </p:attrNameLst>
                                      </p:cBhvr>
                                      <p:rCtr x="0" y="3382"/>
                                    </p:animMotion>
                                  </p:childTnLst>
                                </p:cTn>
                              </p:par>
                            </p:childTnLst>
                          </p:cTn>
                        </p:par>
                        <p:par>
                          <p:cTn id="10" fill="hold">
                            <p:stCondLst>
                              <p:cond delay="1100"/>
                            </p:stCondLst>
                            <p:childTnLst>
                              <p:par>
                                <p:cTn id="11" presetID="10"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82BE-1CEB-E840-9EB7-D794EDD0EA8A}"/>
              </a:ext>
            </a:extLst>
          </p:cNvPr>
          <p:cNvSpPr>
            <a:spLocks noGrp="1"/>
          </p:cNvSpPr>
          <p:nvPr>
            <p:ph type="title"/>
          </p:nvPr>
        </p:nvSpPr>
        <p:spPr/>
        <p:txBody>
          <a:bodyPr/>
          <a:lstStyle/>
          <a:p>
            <a:r>
              <a:rPr lang="en-US"/>
              <a:t>Why it matters</a:t>
            </a:r>
          </a:p>
        </p:txBody>
      </p:sp>
      <p:sp>
        <p:nvSpPr>
          <p:cNvPr id="5" name="TextBox 4">
            <a:extLst>
              <a:ext uri="{FF2B5EF4-FFF2-40B4-BE49-F238E27FC236}">
                <a16:creationId xmlns:a16="http://schemas.microsoft.com/office/drawing/2014/main" id="{E8110223-5D0B-1A41-91D3-B06186206E6C}"/>
              </a:ext>
            </a:extLst>
          </p:cNvPr>
          <p:cNvSpPr txBox="1"/>
          <p:nvPr/>
        </p:nvSpPr>
        <p:spPr>
          <a:xfrm>
            <a:off x="410535" y="180180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a:ln>
                  <a:noFill/>
                </a:ln>
                <a:solidFill>
                  <a:srgbClr val="0078D7"/>
                </a:solidFill>
                <a:effectLst/>
                <a:uLnTx/>
                <a:uFillTx/>
                <a:latin typeface="Segoe UI" charset="0"/>
                <a:ea typeface="Segoe UI" charset="0"/>
                <a:cs typeface="Segoe UI" charset="0"/>
              </a:rPr>
              <a:t>55%</a:t>
            </a:r>
          </a:p>
        </p:txBody>
      </p:sp>
      <p:sp>
        <p:nvSpPr>
          <p:cNvPr id="6" name="TextBox 5">
            <a:extLst>
              <a:ext uri="{FF2B5EF4-FFF2-40B4-BE49-F238E27FC236}">
                <a16:creationId xmlns:a16="http://schemas.microsoft.com/office/drawing/2014/main" id="{5176FCEA-8E07-CD45-9B30-F44B2140124F}"/>
              </a:ext>
            </a:extLst>
          </p:cNvPr>
          <p:cNvSpPr txBox="1"/>
          <p:nvPr/>
        </p:nvSpPr>
        <p:spPr>
          <a:xfrm>
            <a:off x="269240" y="3081787"/>
            <a:ext cx="3224882" cy="1957417"/>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US online adults will abandon online purchases if there is no quick answer to their questions</a:t>
            </a:r>
            <a:r>
              <a:rPr kumimoji="0" lang="en-US" sz="1599"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a:ea typeface="+mn-ea"/>
                <a:cs typeface="+mn-cs"/>
              </a:rPr>
              <a:t>1</a:t>
            </a:r>
            <a:endParaRPr kumimoji="0" lang="en-US" sz="1599"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9697172D-A212-FB4E-A6AF-174EB94F49E3}"/>
              </a:ext>
            </a:extLst>
          </p:cNvPr>
          <p:cNvSpPr txBox="1"/>
          <p:nvPr/>
        </p:nvSpPr>
        <p:spPr>
          <a:xfrm>
            <a:off x="4420040" y="180180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a:ln>
                  <a:noFill/>
                </a:ln>
                <a:solidFill>
                  <a:srgbClr val="0078D7"/>
                </a:solidFill>
                <a:effectLst/>
                <a:uLnTx/>
                <a:uFillTx/>
                <a:latin typeface="Segoe UI" charset="0"/>
                <a:ea typeface="Segoe UI" charset="0"/>
                <a:cs typeface="Segoe UI" charset="0"/>
              </a:rPr>
              <a:t>40%</a:t>
            </a:r>
          </a:p>
        </p:txBody>
      </p:sp>
      <p:sp>
        <p:nvSpPr>
          <p:cNvPr id="8" name="TextBox 7">
            <a:extLst>
              <a:ext uri="{FF2B5EF4-FFF2-40B4-BE49-F238E27FC236}">
                <a16:creationId xmlns:a16="http://schemas.microsoft.com/office/drawing/2014/main" id="{1398C836-30FA-D342-94DC-D19EBC2C889D}"/>
              </a:ext>
            </a:extLst>
          </p:cNvPr>
          <p:cNvSpPr txBox="1"/>
          <p:nvPr/>
        </p:nvSpPr>
        <p:spPr>
          <a:xfrm>
            <a:off x="4278745" y="3081787"/>
            <a:ext cx="3224882" cy="1957417"/>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Boost in labor productivity in developed nations by 2035 through AI potential</a:t>
            </a:r>
            <a:r>
              <a:rPr kumimoji="0" lang="en-US" sz="1599"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a:ea typeface="+mn-ea"/>
                <a:cs typeface="+mn-cs"/>
              </a:rPr>
              <a:t>2</a:t>
            </a:r>
            <a:endParaRPr kumimoji="0" lang="en-US" sz="1599"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02FA972E-2C42-2643-8F15-B139BC9FE6BA}"/>
              </a:ext>
            </a:extLst>
          </p:cNvPr>
          <p:cNvSpPr txBox="1"/>
          <p:nvPr/>
        </p:nvSpPr>
        <p:spPr>
          <a:xfrm>
            <a:off x="8550518" y="180180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a:ln>
                  <a:noFill/>
                </a:ln>
                <a:solidFill>
                  <a:srgbClr val="0078D7"/>
                </a:solidFill>
                <a:effectLst/>
                <a:uLnTx/>
                <a:uFillTx/>
                <a:latin typeface="Segoe UI" charset="0"/>
                <a:ea typeface="Segoe UI" charset="0"/>
                <a:cs typeface="Segoe UI" charset="0"/>
              </a:rPr>
              <a:t>38%</a:t>
            </a:r>
          </a:p>
        </p:txBody>
      </p:sp>
      <p:sp>
        <p:nvSpPr>
          <p:cNvPr id="10" name="TextBox 9">
            <a:extLst>
              <a:ext uri="{FF2B5EF4-FFF2-40B4-BE49-F238E27FC236}">
                <a16:creationId xmlns:a16="http://schemas.microsoft.com/office/drawing/2014/main" id="{DB9E2620-F810-B342-A4CA-43944A2D7675}"/>
              </a:ext>
            </a:extLst>
          </p:cNvPr>
          <p:cNvSpPr txBox="1"/>
          <p:nvPr/>
        </p:nvSpPr>
        <p:spPr>
          <a:xfrm>
            <a:off x="8409223" y="3081787"/>
            <a:ext cx="3224882" cy="1957417"/>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rPr>
              <a:t>Boost in rates of profitability in developed nations by 2035 through AI potential</a:t>
            </a:r>
            <a:r>
              <a:rPr kumimoji="0" lang="en-US" sz="1599" b="0" i="0" u="none" strike="noStrike" kern="1200" cap="none" spc="0" normalizeH="0" baseline="30000" noProof="0">
                <a:ln>
                  <a:noFill/>
                </a:ln>
                <a:gradFill>
                  <a:gsLst>
                    <a:gs pos="2917">
                      <a:srgbClr val="353535"/>
                    </a:gs>
                    <a:gs pos="30000">
                      <a:srgbClr val="353535"/>
                    </a:gs>
                  </a:gsLst>
                  <a:lin ang="5400000" scaled="0"/>
                </a:gradFill>
                <a:effectLst/>
                <a:uLnTx/>
                <a:uFillTx/>
                <a:latin typeface="Segoe UI"/>
                <a:ea typeface="+mn-ea"/>
                <a:cs typeface="+mn-cs"/>
              </a:rPr>
              <a:t>3</a:t>
            </a:r>
            <a:endParaRPr kumimoji="0" lang="en-US" sz="1599" b="0" i="0" u="none" strike="noStrike" kern="1200" cap="none" spc="0" normalizeH="0" baseline="0" noProof="0">
              <a:ln>
                <a:noFill/>
              </a:ln>
              <a:gradFill>
                <a:gsLst>
                  <a:gs pos="2917">
                    <a:srgbClr val="353535"/>
                  </a:gs>
                  <a:gs pos="30000">
                    <a:srgbClr val="353535"/>
                  </a:gs>
                </a:gsLst>
                <a:lin ang="5400000" scaled="0"/>
              </a:gradFill>
              <a:effectLst/>
              <a:uLnTx/>
              <a:uFillTx/>
              <a:latin typeface="Segoe UI"/>
              <a:ea typeface="+mn-ea"/>
              <a:cs typeface="+mn-cs"/>
            </a:endParaRPr>
          </a:p>
        </p:txBody>
      </p:sp>
      <p:sp>
        <p:nvSpPr>
          <p:cNvPr id="11" name="TextBox 5">
            <a:extLst>
              <a:ext uri="{FF2B5EF4-FFF2-40B4-BE49-F238E27FC236}">
                <a16:creationId xmlns:a16="http://schemas.microsoft.com/office/drawing/2014/main" id="{46E65A01-E631-314A-B6E9-1B4D3A0B2E5A}"/>
              </a:ext>
            </a:extLst>
          </p:cNvPr>
          <p:cNvSpPr txBox="1"/>
          <p:nvPr/>
        </p:nvSpPr>
        <p:spPr>
          <a:xfrm>
            <a:off x="424636" y="6206233"/>
            <a:ext cx="2575011" cy="664498"/>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srgbClr val="FFFFFF">
                  <a:lumMod val="75000"/>
                </a:srgbClr>
              </a:solidFill>
              <a:effectLst/>
              <a:uLnTx/>
              <a:uFillTx/>
              <a:latin typeface="Segoe UI Light" charset="0"/>
              <a:ea typeface="Segoe UI Light" charset="0"/>
              <a:cs typeface="Segoe UI Light"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99" b="0" i="0" u="none" strike="noStrike" kern="1200" cap="none" spc="0" normalizeH="0" baseline="0" noProof="0">
                <a:ln>
                  <a:noFill/>
                </a:ln>
                <a:solidFill>
                  <a:srgbClr val="353535"/>
                </a:solidFill>
                <a:effectLst/>
                <a:uLnTx/>
                <a:uFillTx/>
                <a:latin typeface="Segoe UI Light" charset="0"/>
                <a:ea typeface="Segoe UI Light" charset="0"/>
                <a:cs typeface="Segoe UI Light" charset="0"/>
              </a:rPr>
              <a:t>Source: 1 Forrester; 2, 3 Accenture</a:t>
            </a:r>
          </a:p>
        </p:txBody>
      </p:sp>
    </p:spTree>
    <p:extLst>
      <p:ext uri="{BB962C8B-B14F-4D97-AF65-F5344CB8AC3E}">
        <p14:creationId xmlns:p14="http://schemas.microsoft.com/office/powerpoint/2010/main" val="285423658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it means for your business</a:t>
            </a:r>
          </a:p>
        </p:txBody>
      </p:sp>
      <p:sp>
        <p:nvSpPr>
          <p:cNvPr id="6" name="Rectangle 5"/>
          <p:cNvSpPr/>
          <p:nvPr/>
        </p:nvSpPr>
        <p:spPr>
          <a:xfrm>
            <a:off x="1139211" y="3560115"/>
            <a:ext cx="2516585" cy="13290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Engage customers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3F3F3F"/>
                </a:solidFill>
                <a:effectLst/>
                <a:uLnTx/>
                <a:uFillTx/>
                <a:latin typeface="Segoe UI"/>
                <a:ea typeface="+mn-ea"/>
                <a:cs typeface="+mn-cs"/>
              </a:rPr>
              <a:t>Build a loyal customer base with a 24/7 customer-centric approach to your business</a:t>
            </a:r>
          </a:p>
        </p:txBody>
      </p:sp>
      <p:sp>
        <p:nvSpPr>
          <p:cNvPr id="7" name="Rectangle 6"/>
          <p:cNvSpPr/>
          <p:nvPr/>
        </p:nvSpPr>
        <p:spPr>
          <a:xfrm>
            <a:off x="4605252" y="3560115"/>
            <a:ext cx="2902046" cy="13290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Empower employees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3F3F3F"/>
                </a:solidFill>
                <a:effectLst/>
                <a:uLnTx/>
                <a:uFillTx/>
                <a:latin typeface="Segoe UI"/>
                <a:ea typeface="+mn-ea"/>
                <a:cs typeface="+mn-cs"/>
              </a:rPr>
              <a:t>Increase employee productivity and allow for focus on innovation by freeing up time through automation</a:t>
            </a:r>
          </a:p>
        </p:txBody>
      </p:sp>
      <p:sp>
        <p:nvSpPr>
          <p:cNvPr id="8" name="Rectangle 7"/>
          <p:cNvSpPr/>
          <p:nvPr/>
        </p:nvSpPr>
        <p:spPr>
          <a:xfrm>
            <a:off x="8330128" y="3560115"/>
            <a:ext cx="3108187" cy="15703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Reimagine 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3F3F3F"/>
                </a:solidFill>
                <a:effectLst/>
                <a:uLnTx/>
                <a:uFillTx/>
                <a:latin typeface="Segoe UI"/>
                <a:ea typeface="+mn-ea"/>
                <a:cs typeface="+mn-cs"/>
              </a:rPr>
              <a:t>Automate business processes, increase revenue through targeted outreach, and enhance your products with insights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F3F3F"/>
              </a:solidFill>
              <a:effectLst/>
              <a:uLnTx/>
              <a:uFillTx/>
              <a:latin typeface="Segoe UI" charset="0"/>
              <a:ea typeface="Segoe UI" charset="0"/>
              <a:cs typeface="Segoe UI" charset="0"/>
            </a:endParaRPr>
          </a:p>
        </p:txBody>
      </p:sp>
      <p:pic>
        <p:nvPicPr>
          <p:cNvPr id="12" name="Picture 11">
            <a:extLst>
              <a:ext uri="{FF2B5EF4-FFF2-40B4-BE49-F238E27FC236}">
                <a16:creationId xmlns:a16="http://schemas.microsoft.com/office/drawing/2014/main" id="{82829DF4-C8BC-9F45-9185-6C2C2C5E0F4F}"/>
              </a:ext>
            </a:extLst>
          </p:cNvPr>
          <p:cNvPicPr>
            <a:picLocks noChangeAspect="1"/>
          </p:cNvPicPr>
          <p:nvPr/>
        </p:nvPicPr>
        <p:blipFill rotWithShape="1">
          <a:blip r:embed="rId3" cstate="hqprint">
            <a:duotone>
              <a:schemeClr val="accent3">
                <a:shade val="45000"/>
                <a:satMod val="135000"/>
              </a:schemeClr>
              <a:prstClr val="white"/>
            </a:duotone>
            <a:extLst>
              <a:ext uri="{28A0092B-C50C-407E-A947-70E740481C1C}">
                <a14:useLocalDpi xmlns:a14="http://schemas.microsoft.com/office/drawing/2010/main" val="0"/>
              </a:ext>
            </a:extLst>
          </a:blip>
          <a:srcRect b="12970"/>
          <a:stretch/>
        </p:blipFill>
        <p:spPr>
          <a:xfrm>
            <a:off x="1615901" y="2194152"/>
            <a:ext cx="1409930" cy="1227067"/>
          </a:xfrm>
          <a:prstGeom prst="rect">
            <a:avLst/>
          </a:prstGeom>
        </p:spPr>
      </p:pic>
      <p:pic>
        <p:nvPicPr>
          <p:cNvPr id="14" name="Picture 13">
            <a:extLst>
              <a:ext uri="{FF2B5EF4-FFF2-40B4-BE49-F238E27FC236}">
                <a16:creationId xmlns:a16="http://schemas.microsoft.com/office/drawing/2014/main" id="{1EF019DF-ACBD-154D-BFD3-65C3CAB0F742}"/>
              </a:ext>
            </a:extLst>
          </p:cNvPr>
          <p:cNvPicPr>
            <a:picLocks noChangeAspect="1"/>
          </p:cNvPicPr>
          <p:nvPr/>
        </p:nvPicPr>
        <p:blipFill rotWithShape="1">
          <a:blip r:embed="rId4" cstate="hqprint">
            <a:duotone>
              <a:schemeClr val="accent3">
                <a:shade val="45000"/>
                <a:satMod val="135000"/>
              </a:schemeClr>
              <a:prstClr val="white"/>
            </a:duotone>
            <a:extLst>
              <a:ext uri="{28A0092B-C50C-407E-A947-70E740481C1C}">
                <a14:useLocalDpi xmlns:a14="http://schemas.microsoft.com/office/drawing/2010/main" val="0"/>
              </a:ext>
            </a:extLst>
          </a:blip>
          <a:srcRect b="15152"/>
          <a:stretch/>
        </p:blipFill>
        <p:spPr>
          <a:xfrm>
            <a:off x="5220227" y="2194152"/>
            <a:ext cx="1572890" cy="1334573"/>
          </a:xfrm>
          <a:prstGeom prst="rect">
            <a:avLst/>
          </a:prstGeom>
        </p:spPr>
      </p:pic>
      <p:pic>
        <p:nvPicPr>
          <p:cNvPr id="15" name="Picture 14">
            <a:extLst>
              <a:ext uri="{FF2B5EF4-FFF2-40B4-BE49-F238E27FC236}">
                <a16:creationId xmlns:a16="http://schemas.microsoft.com/office/drawing/2014/main" id="{5BA3CBA9-3B41-6B40-B041-9D137AA02C0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135710" y="2274833"/>
            <a:ext cx="1155032" cy="1065704"/>
          </a:xfrm>
          <a:prstGeom prst="rect">
            <a:avLst/>
          </a:prstGeom>
        </p:spPr>
      </p:pic>
    </p:spTree>
    <p:extLst>
      <p:ext uri="{BB962C8B-B14F-4D97-AF65-F5344CB8AC3E}">
        <p14:creationId xmlns:p14="http://schemas.microsoft.com/office/powerpoint/2010/main" val="241674275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7C93F-41B2-41CA-81C5-CAE97B20B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 y="155222"/>
            <a:ext cx="12181499" cy="6547556"/>
          </a:xfrm>
          <a:prstGeom prst="rect">
            <a:avLst/>
          </a:prstGeom>
        </p:spPr>
      </p:pic>
    </p:spTree>
    <p:extLst>
      <p:ext uri="{BB962C8B-B14F-4D97-AF65-F5344CB8AC3E}">
        <p14:creationId xmlns:p14="http://schemas.microsoft.com/office/powerpoint/2010/main" val="2516235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7" name="Picture 76" descr="bot-framework-default-7.png">
            <a:extLst>
              <a:ext uri="{FF2B5EF4-FFF2-40B4-BE49-F238E27FC236}">
                <a16:creationId xmlns:a16="http://schemas.microsoft.com/office/drawing/2014/main" id="{A7FAE9D1-7D73-485B-97CB-4EAA72F3A56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22164" y="2058925"/>
            <a:ext cx="800526" cy="800527"/>
          </a:xfrm>
          <a:prstGeom prst="ellipse">
            <a:avLst/>
          </a:prstGeom>
          <a:solidFill>
            <a:schemeClr val="accent6"/>
          </a:solidFill>
        </p:spPr>
      </p:pic>
      <p:sp>
        <p:nvSpPr>
          <p:cNvPr id="2" name="Title 1"/>
          <p:cNvSpPr>
            <a:spLocks noGrp="1"/>
          </p:cNvSpPr>
          <p:nvPr>
            <p:ph type="title"/>
          </p:nvPr>
        </p:nvSpPr>
        <p:spPr/>
        <p:txBody>
          <a:bodyPr/>
          <a:lstStyle/>
          <a:p>
            <a:r>
              <a:rPr lang="en-US"/>
              <a:t>What is the bot framework? </a:t>
            </a:r>
          </a:p>
        </p:txBody>
      </p:sp>
      <p:sp>
        <p:nvSpPr>
          <p:cNvPr id="65" name="Title 20">
            <a:extLst>
              <a:ext uri="{FF2B5EF4-FFF2-40B4-BE49-F238E27FC236}">
                <a16:creationId xmlns:a16="http://schemas.microsoft.com/office/drawing/2014/main" id="{19849FFB-46DC-4FF6-9496-652F5C3C29E7}"/>
              </a:ext>
            </a:extLst>
          </p:cNvPr>
          <p:cNvSpPr txBox="1">
            <a:spLocks/>
          </p:cNvSpPr>
          <p:nvPr/>
        </p:nvSpPr>
        <p:spPr>
          <a:xfrm>
            <a:off x="432533" y="2154269"/>
            <a:ext cx="4739089" cy="1330111"/>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48193" rtl="0" eaLnBrk="1" fontAlgn="auto" latinLnBrk="0" hangingPunct="1">
              <a:lnSpc>
                <a:spcPct val="100000"/>
              </a:lnSpc>
              <a:spcBef>
                <a:spcPts val="482"/>
              </a:spcBef>
              <a:spcAft>
                <a:spcPts val="0"/>
              </a:spcAft>
              <a:buClrTx/>
              <a:buSzTx/>
              <a:buFontTx/>
              <a:buNone/>
              <a:tabLst/>
              <a:defRPr/>
            </a:pP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j-ea"/>
                <a:cs typeface="Lato Regular"/>
              </a:rPr>
              <a:t>Build and connect intelligent bots</a:t>
            </a:r>
          </a:p>
          <a:p>
            <a:pPr marL="0" marR="0" lvl="0" indent="0" algn="l" defTabSz="448193" rtl="0" eaLnBrk="1" fontAlgn="auto" latinLnBrk="0" hangingPunct="1">
              <a:lnSpc>
                <a:spcPct val="100000"/>
              </a:lnSpc>
              <a:spcBef>
                <a:spcPts val="482"/>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j-ea"/>
                <a:cs typeface="Lato Regular"/>
              </a:rPr>
              <a:t>The bot framework provides tools </a:t>
            </a:r>
            <a:b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j-ea"/>
                <a:cs typeface="Lato Regular"/>
              </a:rPr>
            </a:b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j-ea"/>
                <a:cs typeface="Lato Regular"/>
              </a:rPr>
              <a:t>and resources for designing, building, deploying, and managing bots</a:t>
            </a:r>
          </a:p>
        </p:txBody>
      </p:sp>
      <p:sp>
        <p:nvSpPr>
          <p:cNvPr id="68" name="Title 20">
            <a:extLst>
              <a:ext uri="{FF2B5EF4-FFF2-40B4-BE49-F238E27FC236}">
                <a16:creationId xmlns:a16="http://schemas.microsoft.com/office/drawing/2014/main" id="{6ECB829E-EF47-42C0-81B0-B6E7EDCF1256}"/>
              </a:ext>
            </a:extLst>
          </p:cNvPr>
          <p:cNvSpPr txBox="1">
            <a:spLocks/>
          </p:cNvSpPr>
          <p:nvPr/>
        </p:nvSpPr>
        <p:spPr>
          <a:xfrm>
            <a:off x="466497" y="4252693"/>
            <a:ext cx="4760447" cy="1028384"/>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734409"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j-ea"/>
              </a:rPr>
              <a:t>Network of Microsoft customers</a:t>
            </a:r>
          </a:p>
          <a:p>
            <a:pPr marL="0" marR="0" lvl="0" indent="0" algn="l" defTabSz="734409" rtl="0" eaLnBrk="1" fontAlgn="auto" latinLnBrk="0" hangingPunct="1">
              <a:lnSpc>
                <a:spcPct val="100000"/>
              </a:lnSpc>
              <a:spcBef>
                <a:spcPts val="482"/>
              </a:spcBef>
              <a:spcAft>
                <a:spcPts val="0"/>
              </a:spcAft>
              <a:buClrTx/>
              <a:buSzTx/>
              <a:buFontTx/>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j-ea"/>
                <a:cs typeface="Lato Regular"/>
              </a:rPr>
              <a:t>Bots connect to Microsoft properties, such as Cortana, LinkedIn, Skype, and Office 365</a:t>
            </a:r>
          </a:p>
        </p:txBody>
      </p:sp>
      <p:sp>
        <p:nvSpPr>
          <p:cNvPr id="8" name="Freeform 1"/>
          <p:cNvSpPr>
            <a:spLocks noChangeArrowheads="1"/>
          </p:cNvSpPr>
          <p:nvPr/>
        </p:nvSpPr>
        <p:spPr bwMode="auto">
          <a:xfrm>
            <a:off x="6825954" y="2127182"/>
            <a:ext cx="455981" cy="722549"/>
          </a:xfrm>
          <a:custGeom>
            <a:avLst/>
            <a:gdLst>
              <a:gd name="T0" fmla="*/ 93 w 1282"/>
              <a:gd name="T1" fmla="*/ 344 h 2032"/>
              <a:gd name="T2" fmla="*/ 93 w 1282"/>
              <a:gd name="T3" fmla="*/ 344 h 2032"/>
              <a:gd name="T4" fmla="*/ 750 w 1282"/>
              <a:gd name="T5" fmla="*/ 1000 h 2032"/>
              <a:gd name="T6" fmla="*/ 93 w 1282"/>
              <a:gd name="T7" fmla="*/ 1656 h 2032"/>
              <a:gd name="T8" fmla="*/ 93 w 1282"/>
              <a:gd name="T9" fmla="*/ 1937 h 2032"/>
              <a:gd name="T10" fmla="*/ 375 w 1282"/>
              <a:gd name="T11" fmla="*/ 1937 h 2032"/>
              <a:gd name="T12" fmla="*/ 1281 w 1282"/>
              <a:gd name="T13" fmla="*/ 1000 h 2032"/>
              <a:gd name="T14" fmla="*/ 375 w 1282"/>
              <a:gd name="T15" fmla="*/ 94 h 2032"/>
              <a:gd name="T16" fmla="*/ 93 w 1282"/>
              <a:gd name="T17" fmla="*/ 94 h 2032"/>
              <a:gd name="T18" fmla="*/ 31 w 1282"/>
              <a:gd name="T19" fmla="*/ 219 h 2032"/>
              <a:gd name="T20" fmla="*/ 93 w 1282"/>
              <a:gd name="T21" fmla="*/ 344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2" h="2032">
                <a:moveTo>
                  <a:pt x="93" y="344"/>
                </a:moveTo>
                <a:lnTo>
                  <a:pt x="93" y="344"/>
                </a:lnTo>
                <a:cubicBezTo>
                  <a:pt x="750" y="1000"/>
                  <a:pt x="750" y="1000"/>
                  <a:pt x="750" y="1000"/>
                </a:cubicBezTo>
                <a:cubicBezTo>
                  <a:pt x="93" y="1656"/>
                  <a:pt x="93" y="1656"/>
                  <a:pt x="93" y="1656"/>
                </a:cubicBezTo>
                <a:cubicBezTo>
                  <a:pt x="0" y="1750"/>
                  <a:pt x="0" y="1875"/>
                  <a:pt x="93" y="1937"/>
                </a:cubicBezTo>
                <a:cubicBezTo>
                  <a:pt x="156" y="2031"/>
                  <a:pt x="281" y="2031"/>
                  <a:pt x="375" y="1937"/>
                </a:cubicBezTo>
                <a:cubicBezTo>
                  <a:pt x="1281" y="1000"/>
                  <a:pt x="1281" y="1000"/>
                  <a:pt x="1281" y="1000"/>
                </a:cubicBezTo>
                <a:cubicBezTo>
                  <a:pt x="375" y="94"/>
                  <a:pt x="375" y="94"/>
                  <a:pt x="375" y="94"/>
                </a:cubicBezTo>
                <a:cubicBezTo>
                  <a:pt x="281" y="0"/>
                  <a:pt x="156" y="0"/>
                  <a:pt x="93" y="94"/>
                </a:cubicBezTo>
                <a:cubicBezTo>
                  <a:pt x="62" y="125"/>
                  <a:pt x="31" y="156"/>
                  <a:pt x="31" y="219"/>
                </a:cubicBezTo>
                <a:cubicBezTo>
                  <a:pt x="31" y="281"/>
                  <a:pt x="62" y="313"/>
                  <a:pt x="93" y="344"/>
                </a:cubicBezTo>
              </a:path>
            </a:pathLst>
          </a:custGeom>
          <a:solidFill>
            <a:srgbClr val="3A96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46855" tIns="73429" rIns="146855" bIns="73429"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27"/>
          <p:cNvSpPr>
            <a:spLocks noChangeArrowheads="1"/>
          </p:cNvSpPr>
          <p:nvPr/>
        </p:nvSpPr>
        <p:spPr bwMode="auto">
          <a:xfrm>
            <a:off x="9088622" y="4703911"/>
            <a:ext cx="455982" cy="711579"/>
          </a:xfrm>
          <a:custGeom>
            <a:avLst/>
            <a:gdLst>
              <a:gd name="T0" fmla="*/ 1219 w 1283"/>
              <a:gd name="T1" fmla="*/ 1656 h 2001"/>
              <a:gd name="T2" fmla="*/ 1219 w 1283"/>
              <a:gd name="T3" fmla="*/ 1656 h 2001"/>
              <a:gd name="T4" fmla="*/ 563 w 1283"/>
              <a:gd name="T5" fmla="*/ 1000 h 2001"/>
              <a:gd name="T6" fmla="*/ 1219 w 1283"/>
              <a:gd name="T7" fmla="*/ 344 h 2001"/>
              <a:gd name="T8" fmla="*/ 1219 w 1283"/>
              <a:gd name="T9" fmla="*/ 63 h 2001"/>
              <a:gd name="T10" fmla="*/ 938 w 1283"/>
              <a:gd name="T11" fmla="*/ 63 h 2001"/>
              <a:gd name="T12" fmla="*/ 0 w 1283"/>
              <a:gd name="T13" fmla="*/ 1000 h 2001"/>
              <a:gd name="T14" fmla="*/ 938 w 1283"/>
              <a:gd name="T15" fmla="*/ 1938 h 2001"/>
              <a:gd name="T16" fmla="*/ 1219 w 1283"/>
              <a:gd name="T17" fmla="*/ 1938 h 2001"/>
              <a:gd name="T18" fmla="*/ 1282 w 1283"/>
              <a:gd name="T19" fmla="*/ 1781 h 2001"/>
              <a:gd name="T20" fmla="*/ 1219 w 1283"/>
              <a:gd name="T21" fmla="*/ 1656 h 2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3" h="2001">
                <a:moveTo>
                  <a:pt x="1219" y="1656"/>
                </a:moveTo>
                <a:lnTo>
                  <a:pt x="1219" y="1656"/>
                </a:lnTo>
                <a:cubicBezTo>
                  <a:pt x="563" y="1000"/>
                  <a:pt x="563" y="1000"/>
                  <a:pt x="563" y="1000"/>
                </a:cubicBezTo>
                <a:cubicBezTo>
                  <a:pt x="1219" y="344"/>
                  <a:pt x="1219" y="344"/>
                  <a:pt x="1219" y="344"/>
                </a:cubicBezTo>
                <a:cubicBezTo>
                  <a:pt x="1282" y="250"/>
                  <a:pt x="1282" y="125"/>
                  <a:pt x="1219" y="63"/>
                </a:cubicBezTo>
                <a:cubicBezTo>
                  <a:pt x="1157" y="0"/>
                  <a:pt x="1032" y="0"/>
                  <a:pt x="938" y="63"/>
                </a:cubicBezTo>
                <a:cubicBezTo>
                  <a:pt x="0" y="1000"/>
                  <a:pt x="0" y="1000"/>
                  <a:pt x="0" y="1000"/>
                </a:cubicBezTo>
                <a:cubicBezTo>
                  <a:pt x="938" y="1938"/>
                  <a:pt x="938" y="1938"/>
                  <a:pt x="938" y="1938"/>
                </a:cubicBezTo>
                <a:cubicBezTo>
                  <a:pt x="1032" y="2000"/>
                  <a:pt x="1157" y="2000"/>
                  <a:pt x="1219" y="1938"/>
                </a:cubicBezTo>
                <a:cubicBezTo>
                  <a:pt x="1251" y="1875"/>
                  <a:pt x="1282" y="1844"/>
                  <a:pt x="1282" y="1781"/>
                </a:cubicBezTo>
                <a:cubicBezTo>
                  <a:pt x="1282" y="1719"/>
                  <a:pt x="1251" y="1688"/>
                  <a:pt x="1219" y="1656"/>
                </a:cubicBez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46855" tIns="73429" rIns="146855" bIns="73429"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 name="Group 9"/>
          <p:cNvGrpSpPr/>
          <p:nvPr/>
        </p:nvGrpSpPr>
        <p:grpSpPr>
          <a:xfrm>
            <a:off x="5547334" y="2417140"/>
            <a:ext cx="5285310" cy="2709956"/>
            <a:chOff x="6420317" y="2550231"/>
            <a:chExt cx="4941777" cy="2533165"/>
          </a:xfrm>
          <a:solidFill>
            <a:schemeClr val="accent5"/>
          </a:solidFill>
        </p:grpSpPr>
        <p:sp>
          <p:nvSpPr>
            <p:cNvPr id="11" name="Freeform 2"/>
            <p:cNvSpPr>
              <a:spLocks noChangeArrowheads="1"/>
            </p:cNvSpPr>
            <p:nvPr/>
          </p:nvSpPr>
          <p:spPr bwMode="auto">
            <a:xfrm>
              <a:off x="7626092" y="2550231"/>
              <a:ext cx="134789" cy="134789"/>
            </a:xfrm>
            <a:custGeom>
              <a:avLst/>
              <a:gdLst>
                <a:gd name="T0" fmla="*/ 187 w 407"/>
                <a:gd name="T1" fmla="*/ 406 h 407"/>
                <a:gd name="T2" fmla="*/ 187 w 407"/>
                <a:gd name="T3" fmla="*/ 406 h 407"/>
                <a:gd name="T4" fmla="*/ 0 w 407"/>
                <a:gd name="T5" fmla="*/ 187 h 407"/>
                <a:gd name="T6" fmla="*/ 187 w 407"/>
                <a:gd name="T7" fmla="*/ 0 h 407"/>
                <a:gd name="T8" fmla="*/ 406 w 407"/>
                <a:gd name="T9" fmla="*/ 187 h 407"/>
                <a:gd name="T10" fmla="*/ 187 w 407"/>
                <a:gd name="T11" fmla="*/ 406 h 407"/>
              </a:gdLst>
              <a:ahLst/>
              <a:cxnLst>
                <a:cxn ang="0">
                  <a:pos x="T0" y="T1"/>
                </a:cxn>
                <a:cxn ang="0">
                  <a:pos x="T2" y="T3"/>
                </a:cxn>
                <a:cxn ang="0">
                  <a:pos x="T4" y="T5"/>
                </a:cxn>
                <a:cxn ang="0">
                  <a:pos x="T6" y="T7"/>
                </a:cxn>
                <a:cxn ang="0">
                  <a:pos x="T8" y="T9"/>
                </a:cxn>
                <a:cxn ang="0">
                  <a:pos x="T10" y="T11"/>
                </a:cxn>
              </a:cxnLst>
              <a:rect l="0" t="0" r="r" b="b"/>
              <a:pathLst>
                <a:path w="407" h="407">
                  <a:moveTo>
                    <a:pt x="187" y="406"/>
                  </a:moveTo>
                  <a:lnTo>
                    <a:pt x="187" y="406"/>
                  </a:lnTo>
                  <a:cubicBezTo>
                    <a:pt x="94" y="406"/>
                    <a:pt x="0" y="312"/>
                    <a:pt x="0" y="187"/>
                  </a:cubicBezTo>
                  <a:cubicBezTo>
                    <a:pt x="0" y="93"/>
                    <a:pt x="94" y="0"/>
                    <a:pt x="187" y="0"/>
                  </a:cubicBezTo>
                  <a:cubicBezTo>
                    <a:pt x="312" y="0"/>
                    <a:pt x="406" y="93"/>
                    <a:pt x="406" y="187"/>
                  </a:cubicBezTo>
                  <a:cubicBezTo>
                    <a:pt x="406" y="312"/>
                    <a:pt x="312" y="406"/>
                    <a:pt x="187" y="40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3"/>
            <p:cNvSpPr>
              <a:spLocks noChangeArrowheads="1"/>
            </p:cNvSpPr>
            <p:nvPr/>
          </p:nvSpPr>
          <p:spPr bwMode="auto">
            <a:xfrm>
              <a:off x="7626092" y="4947140"/>
              <a:ext cx="134789" cy="136256"/>
            </a:xfrm>
            <a:custGeom>
              <a:avLst/>
              <a:gdLst>
                <a:gd name="T0" fmla="*/ 187 w 407"/>
                <a:gd name="T1" fmla="*/ 407 h 408"/>
                <a:gd name="T2" fmla="*/ 187 w 407"/>
                <a:gd name="T3" fmla="*/ 407 h 408"/>
                <a:gd name="T4" fmla="*/ 0 w 407"/>
                <a:gd name="T5" fmla="*/ 219 h 408"/>
                <a:gd name="T6" fmla="*/ 187 w 407"/>
                <a:gd name="T7" fmla="*/ 0 h 408"/>
                <a:gd name="T8" fmla="*/ 406 w 407"/>
                <a:gd name="T9" fmla="*/ 219 h 408"/>
                <a:gd name="T10" fmla="*/ 187 w 407"/>
                <a:gd name="T11" fmla="*/ 407 h 408"/>
              </a:gdLst>
              <a:ahLst/>
              <a:cxnLst>
                <a:cxn ang="0">
                  <a:pos x="T0" y="T1"/>
                </a:cxn>
                <a:cxn ang="0">
                  <a:pos x="T2" y="T3"/>
                </a:cxn>
                <a:cxn ang="0">
                  <a:pos x="T4" y="T5"/>
                </a:cxn>
                <a:cxn ang="0">
                  <a:pos x="T6" y="T7"/>
                </a:cxn>
                <a:cxn ang="0">
                  <a:pos x="T8" y="T9"/>
                </a:cxn>
                <a:cxn ang="0">
                  <a:pos x="T10" y="T11"/>
                </a:cxn>
              </a:cxnLst>
              <a:rect l="0" t="0" r="r" b="b"/>
              <a:pathLst>
                <a:path w="407" h="408">
                  <a:moveTo>
                    <a:pt x="187" y="407"/>
                  </a:moveTo>
                  <a:lnTo>
                    <a:pt x="187" y="407"/>
                  </a:lnTo>
                  <a:cubicBezTo>
                    <a:pt x="94" y="407"/>
                    <a:pt x="0" y="313"/>
                    <a:pt x="0" y="219"/>
                  </a:cubicBezTo>
                  <a:cubicBezTo>
                    <a:pt x="0" y="94"/>
                    <a:pt x="94" y="0"/>
                    <a:pt x="187" y="0"/>
                  </a:cubicBezTo>
                  <a:cubicBezTo>
                    <a:pt x="312" y="0"/>
                    <a:pt x="406" y="94"/>
                    <a:pt x="406" y="219"/>
                  </a:cubicBezTo>
                  <a:cubicBezTo>
                    <a:pt x="406" y="313"/>
                    <a:pt x="312" y="407"/>
                    <a:pt x="187" y="4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4"/>
            <p:cNvSpPr>
              <a:spLocks noChangeArrowheads="1"/>
            </p:cNvSpPr>
            <p:nvPr/>
          </p:nvSpPr>
          <p:spPr bwMode="auto">
            <a:xfrm>
              <a:off x="8820149" y="3754546"/>
              <a:ext cx="134789" cy="124534"/>
            </a:xfrm>
            <a:custGeom>
              <a:avLst/>
              <a:gdLst>
                <a:gd name="T0" fmla="*/ 0 w 406"/>
                <a:gd name="T1" fmla="*/ 187 h 375"/>
                <a:gd name="T2" fmla="*/ 0 w 406"/>
                <a:gd name="T3" fmla="*/ 187 h 375"/>
                <a:gd name="T4" fmla="*/ 218 w 406"/>
                <a:gd name="T5" fmla="*/ 0 h 375"/>
                <a:gd name="T6" fmla="*/ 405 w 406"/>
                <a:gd name="T7" fmla="*/ 187 h 375"/>
                <a:gd name="T8" fmla="*/ 218 w 406"/>
                <a:gd name="T9" fmla="*/ 374 h 375"/>
                <a:gd name="T10" fmla="*/ 0 w 406"/>
                <a:gd name="T11" fmla="*/ 187 h 375"/>
              </a:gdLst>
              <a:ahLst/>
              <a:cxnLst>
                <a:cxn ang="0">
                  <a:pos x="T0" y="T1"/>
                </a:cxn>
                <a:cxn ang="0">
                  <a:pos x="T2" y="T3"/>
                </a:cxn>
                <a:cxn ang="0">
                  <a:pos x="T4" y="T5"/>
                </a:cxn>
                <a:cxn ang="0">
                  <a:pos x="T6" y="T7"/>
                </a:cxn>
                <a:cxn ang="0">
                  <a:pos x="T8" y="T9"/>
                </a:cxn>
                <a:cxn ang="0">
                  <a:pos x="T10" y="T11"/>
                </a:cxn>
              </a:cxnLst>
              <a:rect l="0" t="0" r="r" b="b"/>
              <a:pathLst>
                <a:path w="406" h="375">
                  <a:moveTo>
                    <a:pt x="0" y="187"/>
                  </a:moveTo>
                  <a:lnTo>
                    <a:pt x="0" y="187"/>
                  </a:lnTo>
                  <a:cubicBezTo>
                    <a:pt x="0" y="62"/>
                    <a:pt x="93" y="0"/>
                    <a:pt x="218" y="0"/>
                  </a:cubicBezTo>
                  <a:cubicBezTo>
                    <a:pt x="311" y="0"/>
                    <a:pt x="405" y="62"/>
                    <a:pt x="405" y="187"/>
                  </a:cubicBezTo>
                  <a:cubicBezTo>
                    <a:pt x="405" y="280"/>
                    <a:pt x="311" y="374"/>
                    <a:pt x="218" y="374"/>
                  </a:cubicBezTo>
                  <a:cubicBezTo>
                    <a:pt x="93" y="374"/>
                    <a:pt x="0" y="280"/>
                    <a:pt x="0" y="1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5"/>
            <p:cNvSpPr>
              <a:spLocks noChangeArrowheads="1"/>
            </p:cNvSpPr>
            <p:nvPr/>
          </p:nvSpPr>
          <p:spPr bwMode="auto">
            <a:xfrm>
              <a:off x="6420317" y="3754546"/>
              <a:ext cx="134789" cy="124534"/>
            </a:xfrm>
            <a:custGeom>
              <a:avLst/>
              <a:gdLst>
                <a:gd name="T0" fmla="*/ 0 w 407"/>
                <a:gd name="T1" fmla="*/ 187 h 375"/>
                <a:gd name="T2" fmla="*/ 0 w 407"/>
                <a:gd name="T3" fmla="*/ 187 h 375"/>
                <a:gd name="T4" fmla="*/ 219 w 407"/>
                <a:gd name="T5" fmla="*/ 0 h 375"/>
                <a:gd name="T6" fmla="*/ 406 w 407"/>
                <a:gd name="T7" fmla="*/ 187 h 375"/>
                <a:gd name="T8" fmla="*/ 219 w 407"/>
                <a:gd name="T9" fmla="*/ 374 h 375"/>
                <a:gd name="T10" fmla="*/ 0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0" y="187"/>
                  </a:moveTo>
                  <a:lnTo>
                    <a:pt x="0" y="187"/>
                  </a:lnTo>
                  <a:cubicBezTo>
                    <a:pt x="0" y="62"/>
                    <a:pt x="94" y="0"/>
                    <a:pt x="219" y="0"/>
                  </a:cubicBezTo>
                  <a:cubicBezTo>
                    <a:pt x="312" y="0"/>
                    <a:pt x="406" y="62"/>
                    <a:pt x="406" y="187"/>
                  </a:cubicBezTo>
                  <a:cubicBezTo>
                    <a:pt x="406" y="280"/>
                    <a:pt x="312" y="374"/>
                    <a:pt x="219" y="374"/>
                  </a:cubicBezTo>
                  <a:cubicBezTo>
                    <a:pt x="94" y="374"/>
                    <a:pt x="0" y="280"/>
                    <a:pt x="0" y="1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6"/>
            <p:cNvSpPr>
              <a:spLocks noChangeArrowheads="1"/>
            </p:cNvSpPr>
            <p:nvPr/>
          </p:nvSpPr>
          <p:spPr bwMode="auto">
            <a:xfrm>
              <a:off x="6763150" y="4594051"/>
              <a:ext cx="146510" cy="145044"/>
            </a:xfrm>
            <a:custGeom>
              <a:avLst/>
              <a:gdLst>
                <a:gd name="T0" fmla="*/ 94 w 439"/>
                <a:gd name="T1" fmla="*/ 344 h 438"/>
                <a:gd name="T2" fmla="*/ 94 w 439"/>
                <a:gd name="T3" fmla="*/ 344 h 438"/>
                <a:gd name="T4" fmla="*/ 94 w 439"/>
                <a:gd name="T5" fmla="*/ 62 h 438"/>
                <a:gd name="T6" fmla="*/ 375 w 439"/>
                <a:gd name="T7" fmla="*/ 62 h 438"/>
                <a:gd name="T8" fmla="*/ 375 w 439"/>
                <a:gd name="T9" fmla="*/ 344 h 438"/>
                <a:gd name="T10" fmla="*/ 94 w 439"/>
                <a:gd name="T11" fmla="*/ 344 h 438"/>
              </a:gdLst>
              <a:ahLst/>
              <a:cxnLst>
                <a:cxn ang="0">
                  <a:pos x="T0" y="T1"/>
                </a:cxn>
                <a:cxn ang="0">
                  <a:pos x="T2" y="T3"/>
                </a:cxn>
                <a:cxn ang="0">
                  <a:pos x="T4" y="T5"/>
                </a:cxn>
                <a:cxn ang="0">
                  <a:pos x="T6" y="T7"/>
                </a:cxn>
                <a:cxn ang="0">
                  <a:pos x="T8" y="T9"/>
                </a:cxn>
                <a:cxn ang="0">
                  <a:pos x="T10" y="T11"/>
                </a:cxn>
              </a:cxnLst>
              <a:rect l="0" t="0" r="r" b="b"/>
              <a:pathLst>
                <a:path w="439" h="438">
                  <a:moveTo>
                    <a:pt x="94" y="344"/>
                  </a:moveTo>
                  <a:lnTo>
                    <a:pt x="94" y="344"/>
                  </a:lnTo>
                  <a:cubicBezTo>
                    <a:pt x="0" y="281"/>
                    <a:pt x="0" y="156"/>
                    <a:pt x="94" y="62"/>
                  </a:cubicBezTo>
                  <a:cubicBezTo>
                    <a:pt x="156" y="0"/>
                    <a:pt x="281" y="0"/>
                    <a:pt x="375" y="62"/>
                  </a:cubicBezTo>
                  <a:cubicBezTo>
                    <a:pt x="438" y="156"/>
                    <a:pt x="438" y="281"/>
                    <a:pt x="375" y="344"/>
                  </a:cubicBezTo>
                  <a:cubicBezTo>
                    <a:pt x="281" y="437"/>
                    <a:pt x="156" y="437"/>
                    <a:pt x="94" y="34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Freeform 7"/>
            <p:cNvSpPr>
              <a:spLocks noChangeArrowheads="1"/>
            </p:cNvSpPr>
            <p:nvPr/>
          </p:nvSpPr>
          <p:spPr bwMode="auto">
            <a:xfrm>
              <a:off x="8467060" y="4594051"/>
              <a:ext cx="146510" cy="145044"/>
            </a:xfrm>
            <a:custGeom>
              <a:avLst/>
              <a:gdLst>
                <a:gd name="T0" fmla="*/ 63 w 439"/>
                <a:gd name="T1" fmla="*/ 62 h 438"/>
                <a:gd name="T2" fmla="*/ 63 w 439"/>
                <a:gd name="T3" fmla="*/ 62 h 438"/>
                <a:gd name="T4" fmla="*/ 344 w 439"/>
                <a:gd name="T5" fmla="*/ 62 h 438"/>
                <a:gd name="T6" fmla="*/ 344 w 439"/>
                <a:gd name="T7" fmla="*/ 344 h 438"/>
                <a:gd name="T8" fmla="*/ 63 w 439"/>
                <a:gd name="T9" fmla="*/ 344 h 438"/>
                <a:gd name="T10" fmla="*/ 63 w 439"/>
                <a:gd name="T11" fmla="*/ 62 h 438"/>
              </a:gdLst>
              <a:ahLst/>
              <a:cxnLst>
                <a:cxn ang="0">
                  <a:pos x="T0" y="T1"/>
                </a:cxn>
                <a:cxn ang="0">
                  <a:pos x="T2" y="T3"/>
                </a:cxn>
                <a:cxn ang="0">
                  <a:pos x="T4" y="T5"/>
                </a:cxn>
                <a:cxn ang="0">
                  <a:pos x="T6" y="T7"/>
                </a:cxn>
                <a:cxn ang="0">
                  <a:pos x="T8" y="T9"/>
                </a:cxn>
                <a:cxn ang="0">
                  <a:pos x="T10" y="T11"/>
                </a:cxn>
              </a:cxnLst>
              <a:rect l="0" t="0" r="r" b="b"/>
              <a:pathLst>
                <a:path w="439" h="438">
                  <a:moveTo>
                    <a:pt x="63" y="62"/>
                  </a:moveTo>
                  <a:lnTo>
                    <a:pt x="63" y="62"/>
                  </a:lnTo>
                  <a:cubicBezTo>
                    <a:pt x="156" y="0"/>
                    <a:pt x="281" y="0"/>
                    <a:pt x="344" y="62"/>
                  </a:cubicBezTo>
                  <a:cubicBezTo>
                    <a:pt x="438" y="156"/>
                    <a:pt x="438" y="281"/>
                    <a:pt x="344" y="344"/>
                  </a:cubicBezTo>
                  <a:cubicBezTo>
                    <a:pt x="281" y="437"/>
                    <a:pt x="156" y="437"/>
                    <a:pt x="63" y="344"/>
                  </a:cubicBezTo>
                  <a:cubicBezTo>
                    <a:pt x="0" y="281"/>
                    <a:pt x="0" y="156"/>
                    <a:pt x="63" y="6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Freeform 8"/>
            <p:cNvSpPr>
              <a:spLocks noChangeArrowheads="1"/>
            </p:cNvSpPr>
            <p:nvPr/>
          </p:nvSpPr>
          <p:spPr bwMode="auto">
            <a:xfrm>
              <a:off x="6763150" y="2891601"/>
              <a:ext cx="146510" cy="145044"/>
            </a:xfrm>
            <a:custGeom>
              <a:avLst/>
              <a:gdLst>
                <a:gd name="T0" fmla="*/ 94 w 439"/>
                <a:gd name="T1" fmla="*/ 93 h 438"/>
                <a:gd name="T2" fmla="*/ 94 w 439"/>
                <a:gd name="T3" fmla="*/ 93 h 438"/>
                <a:gd name="T4" fmla="*/ 375 w 439"/>
                <a:gd name="T5" fmla="*/ 93 h 438"/>
                <a:gd name="T6" fmla="*/ 375 w 439"/>
                <a:gd name="T7" fmla="*/ 375 h 438"/>
                <a:gd name="T8" fmla="*/ 94 w 439"/>
                <a:gd name="T9" fmla="*/ 375 h 438"/>
                <a:gd name="T10" fmla="*/ 94 w 439"/>
                <a:gd name="T11" fmla="*/ 93 h 438"/>
              </a:gdLst>
              <a:ahLst/>
              <a:cxnLst>
                <a:cxn ang="0">
                  <a:pos x="T0" y="T1"/>
                </a:cxn>
                <a:cxn ang="0">
                  <a:pos x="T2" y="T3"/>
                </a:cxn>
                <a:cxn ang="0">
                  <a:pos x="T4" y="T5"/>
                </a:cxn>
                <a:cxn ang="0">
                  <a:pos x="T6" y="T7"/>
                </a:cxn>
                <a:cxn ang="0">
                  <a:pos x="T8" y="T9"/>
                </a:cxn>
                <a:cxn ang="0">
                  <a:pos x="T10" y="T11"/>
                </a:cxn>
              </a:cxnLst>
              <a:rect l="0" t="0" r="r" b="b"/>
              <a:pathLst>
                <a:path w="439" h="438">
                  <a:moveTo>
                    <a:pt x="94" y="93"/>
                  </a:moveTo>
                  <a:lnTo>
                    <a:pt x="94" y="93"/>
                  </a:lnTo>
                  <a:cubicBezTo>
                    <a:pt x="156" y="0"/>
                    <a:pt x="281" y="0"/>
                    <a:pt x="375" y="93"/>
                  </a:cubicBezTo>
                  <a:cubicBezTo>
                    <a:pt x="438" y="156"/>
                    <a:pt x="438" y="281"/>
                    <a:pt x="375" y="375"/>
                  </a:cubicBezTo>
                  <a:cubicBezTo>
                    <a:pt x="281" y="437"/>
                    <a:pt x="156" y="437"/>
                    <a:pt x="94" y="375"/>
                  </a:cubicBezTo>
                  <a:cubicBezTo>
                    <a:pt x="0" y="281"/>
                    <a:pt x="0" y="156"/>
                    <a:pt x="94" y="9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Freeform 9"/>
            <p:cNvSpPr>
              <a:spLocks noChangeArrowheads="1"/>
            </p:cNvSpPr>
            <p:nvPr/>
          </p:nvSpPr>
          <p:spPr bwMode="auto">
            <a:xfrm>
              <a:off x="7158727" y="4853373"/>
              <a:ext cx="145045" cy="146510"/>
            </a:xfrm>
            <a:custGeom>
              <a:avLst/>
              <a:gdLst>
                <a:gd name="T0" fmla="*/ 156 w 438"/>
                <a:gd name="T1" fmla="*/ 406 h 439"/>
                <a:gd name="T2" fmla="*/ 156 w 438"/>
                <a:gd name="T3" fmla="*/ 406 h 439"/>
                <a:gd name="T4" fmla="*/ 31 w 438"/>
                <a:gd name="T5" fmla="*/ 125 h 439"/>
                <a:gd name="T6" fmla="*/ 281 w 438"/>
                <a:gd name="T7" fmla="*/ 31 h 439"/>
                <a:gd name="T8" fmla="*/ 406 w 438"/>
                <a:gd name="T9" fmla="*/ 281 h 439"/>
                <a:gd name="T10" fmla="*/ 156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156" y="406"/>
                  </a:moveTo>
                  <a:lnTo>
                    <a:pt x="156" y="406"/>
                  </a:lnTo>
                  <a:cubicBezTo>
                    <a:pt x="31" y="344"/>
                    <a:pt x="0" y="250"/>
                    <a:pt x="31" y="125"/>
                  </a:cubicBezTo>
                  <a:cubicBezTo>
                    <a:pt x="62" y="31"/>
                    <a:pt x="187" y="0"/>
                    <a:pt x="281" y="31"/>
                  </a:cubicBezTo>
                  <a:cubicBezTo>
                    <a:pt x="406" y="63"/>
                    <a:pt x="437" y="188"/>
                    <a:pt x="406" y="281"/>
                  </a:cubicBezTo>
                  <a:cubicBezTo>
                    <a:pt x="343" y="406"/>
                    <a:pt x="250" y="438"/>
                    <a:pt x="156" y="40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Freeform 10"/>
            <p:cNvSpPr>
              <a:spLocks noChangeArrowheads="1"/>
            </p:cNvSpPr>
            <p:nvPr/>
          </p:nvSpPr>
          <p:spPr bwMode="auto">
            <a:xfrm>
              <a:off x="8726383" y="4199937"/>
              <a:ext cx="146510" cy="146510"/>
            </a:xfrm>
            <a:custGeom>
              <a:avLst/>
              <a:gdLst>
                <a:gd name="T0" fmla="*/ 32 w 439"/>
                <a:gd name="T1" fmla="*/ 157 h 439"/>
                <a:gd name="T2" fmla="*/ 32 w 439"/>
                <a:gd name="T3" fmla="*/ 157 h 439"/>
                <a:gd name="T4" fmla="*/ 282 w 439"/>
                <a:gd name="T5" fmla="*/ 32 h 439"/>
                <a:gd name="T6" fmla="*/ 407 w 439"/>
                <a:gd name="T7" fmla="*/ 313 h 439"/>
                <a:gd name="T8" fmla="*/ 157 w 439"/>
                <a:gd name="T9" fmla="*/ 407 h 439"/>
                <a:gd name="T10" fmla="*/ 32 w 439"/>
                <a:gd name="T11" fmla="*/ 157 h 439"/>
              </a:gdLst>
              <a:ahLst/>
              <a:cxnLst>
                <a:cxn ang="0">
                  <a:pos x="T0" y="T1"/>
                </a:cxn>
                <a:cxn ang="0">
                  <a:pos x="T2" y="T3"/>
                </a:cxn>
                <a:cxn ang="0">
                  <a:pos x="T4" y="T5"/>
                </a:cxn>
                <a:cxn ang="0">
                  <a:pos x="T6" y="T7"/>
                </a:cxn>
                <a:cxn ang="0">
                  <a:pos x="T8" y="T9"/>
                </a:cxn>
                <a:cxn ang="0">
                  <a:pos x="T10" y="T11"/>
                </a:cxn>
              </a:cxnLst>
              <a:rect l="0" t="0" r="r" b="b"/>
              <a:pathLst>
                <a:path w="439" h="439">
                  <a:moveTo>
                    <a:pt x="32" y="157"/>
                  </a:moveTo>
                  <a:lnTo>
                    <a:pt x="32" y="157"/>
                  </a:lnTo>
                  <a:cubicBezTo>
                    <a:pt x="94" y="63"/>
                    <a:pt x="188" y="0"/>
                    <a:pt x="282" y="32"/>
                  </a:cubicBezTo>
                  <a:cubicBezTo>
                    <a:pt x="407" y="94"/>
                    <a:pt x="438" y="188"/>
                    <a:pt x="407" y="313"/>
                  </a:cubicBezTo>
                  <a:cubicBezTo>
                    <a:pt x="375" y="407"/>
                    <a:pt x="250" y="438"/>
                    <a:pt x="157" y="407"/>
                  </a:cubicBezTo>
                  <a:cubicBezTo>
                    <a:pt x="32" y="375"/>
                    <a:pt x="0" y="250"/>
                    <a:pt x="32" y="15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11"/>
            <p:cNvSpPr>
              <a:spLocks noChangeArrowheads="1"/>
            </p:cNvSpPr>
            <p:nvPr/>
          </p:nvSpPr>
          <p:spPr bwMode="auto">
            <a:xfrm>
              <a:off x="6503827" y="3275457"/>
              <a:ext cx="156766" cy="156765"/>
            </a:xfrm>
            <a:custGeom>
              <a:avLst/>
              <a:gdLst>
                <a:gd name="T0" fmla="*/ 31 w 470"/>
                <a:gd name="T1" fmla="*/ 156 h 470"/>
                <a:gd name="T2" fmla="*/ 31 w 470"/>
                <a:gd name="T3" fmla="*/ 156 h 470"/>
                <a:gd name="T4" fmla="*/ 312 w 470"/>
                <a:gd name="T5" fmla="*/ 63 h 470"/>
                <a:gd name="T6" fmla="*/ 406 w 470"/>
                <a:gd name="T7" fmla="*/ 313 h 470"/>
                <a:gd name="T8" fmla="*/ 156 w 470"/>
                <a:gd name="T9" fmla="*/ 438 h 470"/>
                <a:gd name="T10" fmla="*/ 31 w 470"/>
                <a:gd name="T11" fmla="*/ 156 h 470"/>
              </a:gdLst>
              <a:ahLst/>
              <a:cxnLst>
                <a:cxn ang="0">
                  <a:pos x="T0" y="T1"/>
                </a:cxn>
                <a:cxn ang="0">
                  <a:pos x="T2" y="T3"/>
                </a:cxn>
                <a:cxn ang="0">
                  <a:pos x="T4" y="T5"/>
                </a:cxn>
                <a:cxn ang="0">
                  <a:pos x="T6" y="T7"/>
                </a:cxn>
                <a:cxn ang="0">
                  <a:pos x="T8" y="T9"/>
                </a:cxn>
                <a:cxn ang="0">
                  <a:pos x="T10" y="T11"/>
                </a:cxn>
              </a:cxnLst>
              <a:rect l="0" t="0" r="r" b="b"/>
              <a:pathLst>
                <a:path w="470" h="470">
                  <a:moveTo>
                    <a:pt x="31" y="156"/>
                  </a:moveTo>
                  <a:lnTo>
                    <a:pt x="31" y="156"/>
                  </a:lnTo>
                  <a:cubicBezTo>
                    <a:pt x="94" y="63"/>
                    <a:pt x="219" y="0"/>
                    <a:pt x="312" y="63"/>
                  </a:cubicBezTo>
                  <a:cubicBezTo>
                    <a:pt x="406" y="94"/>
                    <a:pt x="469" y="219"/>
                    <a:pt x="406" y="313"/>
                  </a:cubicBezTo>
                  <a:cubicBezTo>
                    <a:pt x="375" y="406"/>
                    <a:pt x="250" y="469"/>
                    <a:pt x="156" y="438"/>
                  </a:cubicBezTo>
                  <a:cubicBezTo>
                    <a:pt x="62" y="375"/>
                    <a:pt x="0" y="281"/>
                    <a:pt x="31" y="15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12"/>
            <p:cNvSpPr>
              <a:spLocks noChangeArrowheads="1"/>
            </p:cNvSpPr>
            <p:nvPr/>
          </p:nvSpPr>
          <p:spPr bwMode="auto">
            <a:xfrm>
              <a:off x="6503827" y="4199937"/>
              <a:ext cx="156766" cy="146510"/>
            </a:xfrm>
            <a:custGeom>
              <a:avLst/>
              <a:gdLst>
                <a:gd name="T0" fmla="*/ 31 w 470"/>
                <a:gd name="T1" fmla="*/ 313 h 439"/>
                <a:gd name="T2" fmla="*/ 31 w 470"/>
                <a:gd name="T3" fmla="*/ 313 h 439"/>
                <a:gd name="T4" fmla="*/ 156 w 470"/>
                <a:gd name="T5" fmla="*/ 32 h 439"/>
                <a:gd name="T6" fmla="*/ 406 w 470"/>
                <a:gd name="T7" fmla="*/ 157 h 439"/>
                <a:gd name="T8" fmla="*/ 312 w 470"/>
                <a:gd name="T9" fmla="*/ 407 h 439"/>
                <a:gd name="T10" fmla="*/ 31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31" y="313"/>
                  </a:moveTo>
                  <a:lnTo>
                    <a:pt x="31" y="313"/>
                  </a:lnTo>
                  <a:cubicBezTo>
                    <a:pt x="0" y="188"/>
                    <a:pt x="62" y="94"/>
                    <a:pt x="156" y="32"/>
                  </a:cubicBezTo>
                  <a:cubicBezTo>
                    <a:pt x="250" y="0"/>
                    <a:pt x="375" y="63"/>
                    <a:pt x="406" y="157"/>
                  </a:cubicBezTo>
                  <a:cubicBezTo>
                    <a:pt x="469" y="250"/>
                    <a:pt x="406" y="375"/>
                    <a:pt x="312" y="407"/>
                  </a:cubicBezTo>
                  <a:cubicBezTo>
                    <a:pt x="219" y="438"/>
                    <a:pt x="94" y="407"/>
                    <a:pt x="31" y="31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Freeform 13"/>
            <p:cNvSpPr>
              <a:spLocks noChangeArrowheads="1"/>
            </p:cNvSpPr>
            <p:nvPr/>
          </p:nvSpPr>
          <p:spPr bwMode="auto">
            <a:xfrm>
              <a:off x="8071483" y="4853373"/>
              <a:ext cx="155301" cy="146510"/>
            </a:xfrm>
            <a:custGeom>
              <a:avLst/>
              <a:gdLst>
                <a:gd name="T0" fmla="*/ 156 w 469"/>
                <a:gd name="T1" fmla="*/ 31 h 439"/>
                <a:gd name="T2" fmla="*/ 156 w 469"/>
                <a:gd name="T3" fmla="*/ 31 h 439"/>
                <a:gd name="T4" fmla="*/ 406 w 469"/>
                <a:gd name="T5" fmla="*/ 125 h 439"/>
                <a:gd name="T6" fmla="*/ 312 w 469"/>
                <a:gd name="T7" fmla="*/ 406 h 439"/>
                <a:gd name="T8" fmla="*/ 62 w 469"/>
                <a:gd name="T9" fmla="*/ 281 h 439"/>
                <a:gd name="T10" fmla="*/ 156 w 469"/>
                <a:gd name="T11" fmla="*/ 31 h 439"/>
              </a:gdLst>
              <a:ahLst/>
              <a:cxnLst>
                <a:cxn ang="0">
                  <a:pos x="T0" y="T1"/>
                </a:cxn>
                <a:cxn ang="0">
                  <a:pos x="T2" y="T3"/>
                </a:cxn>
                <a:cxn ang="0">
                  <a:pos x="T4" y="T5"/>
                </a:cxn>
                <a:cxn ang="0">
                  <a:pos x="T6" y="T7"/>
                </a:cxn>
                <a:cxn ang="0">
                  <a:pos x="T8" y="T9"/>
                </a:cxn>
                <a:cxn ang="0">
                  <a:pos x="T10" y="T11"/>
                </a:cxn>
              </a:cxnLst>
              <a:rect l="0" t="0" r="r" b="b"/>
              <a:pathLst>
                <a:path w="469" h="439">
                  <a:moveTo>
                    <a:pt x="156" y="31"/>
                  </a:moveTo>
                  <a:lnTo>
                    <a:pt x="156" y="31"/>
                  </a:lnTo>
                  <a:cubicBezTo>
                    <a:pt x="250" y="0"/>
                    <a:pt x="375" y="31"/>
                    <a:pt x="406" y="125"/>
                  </a:cubicBezTo>
                  <a:cubicBezTo>
                    <a:pt x="468" y="250"/>
                    <a:pt x="406" y="344"/>
                    <a:pt x="312" y="406"/>
                  </a:cubicBezTo>
                  <a:cubicBezTo>
                    <a:pt x="218" y="438"/>
                    <a:pt x="93" y="406"/>
                    <a:pt x="62" y="281"/>
                  </a:cubicBezTo>
                  <a:cubicBezTo>
                    <a:pt x="0" y="188"/>
                    <a:pt x="62" y="63"/>
                    <a:pt x="156"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Freeform 14"/>
            <p:cNvSpPr>
              <a:spLocks noChangeArrowheads="1"/>
            </p:cNvSpPr>
            <p:nvPr/>
          </p:nvSpPr>
          <p:spPr bwMode="auto">
            <a:xfrm>
              <a:off x="7158727" y="2632277"/>
              <a:ext cx="145045" cy="145045"/>
            </a:xfrm>
            <a:custGeom>
              <a:avLst/>
              <a:gdLst>
                <a:gd name="T0" fmla="*/ 156 w 438"/>
                <a:gd name="T1" fmla="*/ 31 h 438"/>
                <a:gd name="T2" fmla="*/ 156 w 438"/>
                <a:gd name="T3" fmla="*/ 31 h 438"/>
                <a:gd name="T4" fmla="*/ 406 w 438"/>
                <a:gd name="T5" fmla="*/ 156 h 438"/>
                <a:gd name="T6" fmla="*/ 281 w 438"/>
                <a:gd name="T7" fmla="*/ 406 h 438"/>
                <a:gd name="T8" fmla="*/ 31 w 438"/>
                <a:gd name="T9" fmla="*/ 312 h 438"/>
                <a:gd name="T10" fmla="*/ 156 w 438"/>
                <a:gd name="T11" fmla="*/ 31 h 438"/>
              </a:gdLst>
              <a:ahLst/>
              <a:cxnLst>
                <a:cxn ang="0">
                  <a:pos x="T0" y="T1"/>
                </a:cxn>
                <a:cxn ang="0">
                  <a:pos x="T2" y="T3"/>
                </a:cxn>
                <a:cxn ang="0">
                  <a:pos x="T4" y="T5"/>
                </a:cxn>
                <a:cxn ang="0">
                  <a:pos x="T6" y="T7"/>
                </a:cxn>
                <a:cxn ang="0">
                  <a:pos x="T8" y="T9"/>
                </a:cxn>
                <a:cxn ang="0">
                  <a:pos x="T10" y="T11"/>
                </a:cxn>
              </a:cxnLst>
              <a:rect l="0" t="0" r="r" b="b"/>
              <a:pathLst>
                <a:path w="438" h="438">
                  <a:moveTo>
                    <a:pt x="156" y="31"/>
                  </a:moveTo>
                  <a:lnTo>
                    <a:pt x="156" y="31"/>
                  </a:lnTo>
                  <a:cubicBezTo>
                    <a:pt x="250" y="0"/>
                    <a:pt x="343" y="31"/>
                    <a:pt x="406" y="156"/>
                  </a:cubicBezTo>
                  <a:cubicBezTo>
                    <a:pt x="437" y="250"/>
                    <a:pt x="406" y="375"/>
                    <a:pt x="281" y="406"/>
                  </a:cubicBezTo>
                  <a:cubicBezTo>
                    <a:pt x="187" y="437"/>
                    <a:pt x="62" y="406"/>
                    <a:pt x="31" y="312"/>
                  </a:cubicBezTo>
                  <a:cubicBezTo>
                    <a:pt x="0" y="187"/>
                    <a:pt x="31" y="93"/>
                    <a:pt x="156"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Freeform 15"/>
            <p:cNvSpPr>
              <a:spLocks noChangeArrowheads="1"/>
            </p:cNvSpPr>
            <p:nvPr/>
          </p:nvSpPr>
          <p:spPr bwMode="auto">
            <a:xfrm>
              <a:off x="7385817" y="2570743"/>
              <a:ext cx="146510" cy="134789"/>
            </a:xfrm>
            <a:custGeom>
              <a:avLst/>
              <a:gdLst>
                <a:gd name="T0" fmla="*/ 250 w 439"/>
                <a:gd name="T1" fmla="*/ 406 h 407"/>
                <a:gd name="T2" fmla="*/ 250 w 439"/>
                <a:gd name="T3" fmla="*/ 406 h 407"/>
                <a:gd name="T4" fmla="*/ 0 w 439"/>
                <a:gd name="T5" fmla="*/ 250 h 407"/>
                <a:gd name="T6" fmla="*/ 156 w 439"/>
                <a:gd name="T7" fmla="*/ 0 h 407"/>
                <a:gd name="T8" fmla="*/ 406 w 439"/>
                <a:gd name="T9" fmla="*/ 156 h 407"/>
                <a:gd name="T10" fmla="*/ 250 w 439"/>
                <a:gd name="T11" fmla="*/ 406 h 407"/>
              </a:gdLst>
              <a:ahLst/>
              <a:cxnLst>
                <a:cxn ang="0">
                  <a:pos x="T0" y="T1"/>
                </a:cxn>
                <a:cxn ang="0">
                  <a:pos x="T2" y="T3"/>
                </a:cxn>
                <a:cxn ang="0">
                  <a:pos x="T4" y="T5"/>
                </a:cxn>
                <a:cxn ang="0">
                  <a:pos x="T6" y="T7"/>
                </a:cxn>
                <a:cxn ang="0">
                  <a:pos x="T8" y="T9"/>
                </a:cxn>
                <a:cxn ang="0">
                  <a:pos x="T10" y="T11"/>
                </a:cxn>
              </a:cxnLst>
              <a:rect l="0" t="0" r="r" b="b"/>
              <a:pathLst>
                <a:path w="439" h="407">
                  <a:moveTo>
                    <a:pt x="250" y="406"/>
                  </a:moveTo>
                  <a:lnTo>
                    <a:pt x="250" y="406"/>
                  </a:lnTo>
                  <a:cubicBezTo>
                    <a:pt x="125" y="406"/>
                    <a:pt x="31" y="344"/>
                    <a:pt x="0" y="250"/>
                  </a:cubicBezTo>
                  <a:cubicBezTo>
                    <a:pt x="0" y="125"/>
                    <a:pt x="63" y="31"/>
                    <a:pt x="156" y="0"/>
                  </a:cubicBezTo>
                  <a:cubicBezTo>
                    <a:pt x="281" y="0"/>
                    <a:pt x="375" y="63"/>
                    <a:pt x="406" y="156"/>
                  </a:cubicBezTo>
                  <a:cubicBezTo>
                    <a:pt x="438" y="281"/>
                    <a:pt x="344" y="375"/>
                    <a:pt x="250" y="40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16"/>
            <p:cNvSpPr>
              <a:spLocks noChangeArrowheads="1"/>
            </p:cNvSpPr>
            <p:nvPr/>
          </p:nvSpPr>
          <p:spPr bwMode="auto">
            <a:xfrm>
              <a:off x="7853183" y="4916373"/>
              <a:ext cx="146510" cy="145044"/>
            </a:xfrm>
            <a:custGeom>
              <a:avLst/>
              <a:gdLst>
                <a:gd name="T0" fmla="*/ 250 w 439"/>
                <a:gd name="T1" fmla="*/ 437 h 438"/>
                <a:gd name="T2" fmla="*/ 250 w 439"/>
                <a:gd name="T3" fmla="*/ 437 h 438"/>
                <a:gd name="T4" fmla="*/ 32 w 439"/>
                <a:gd name="T5" fmla="*/ 281 h 438"/>
                <a:gd name="T6" fmla="*/ 188 w 439"/>
                <a:gd name="T7" fmla="*/ 31 h 438"/>
                <a:gd name="T8" fmla="*/ 407 w 439"/>
                <a:gd name="T9" fmla="*/ 187 h 438"/>
                <a:gd name="T10" fmla="*/ 250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250" y="437"/>
                  </a:moveTo>
                  <a:lnTo>
                    <a:pt x="250" y="437"/>
                  </a:lnTo>
                  <a:cubicBezTo>
                    <a:pt x="157" y="437"/>
                    <a:pt x="32" y="375"/>
                    <a:pt x="32" y="281"/>
                  </a:cubicBezTo>
                  <a:cubicBezTo>
                    <a:pt x="0" y="156"/>
                    <a:pt x="63" y="62"/>
                    <a:pt x="188" y="31"/>
                  </a:cubicBezTo>
                  <a:cubicBezTo>
                    <a:pt x="282" y="0"/>
                    <a:pt x="375" y="93"/>
                    <a:pt x="407" y="187"/>
                  </a:cubicBezTo>
                  <a:cubicBezTo>
                    <a:pt x="438" y="312"/>
                    <a:pt x="344" y="406"/>
                    <a:pt x="250" y="43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17"/>
            <p:cNvSpPr>
              <a:spLocks noChangeArrowheads="1"/>
            </p:cNvSpPr>
            <p:nvPr/>
          </p:nvSpPr>
          <p:spPr bwMode="auto">
            <a:xfrm>
              <a:off x="6442293" y="3981637"/>
              <a:ext cx="146510" cy="134789"/>
            </a:xfrm>
            <a:custGeom>
              <a:avLst/>
              <a:gdLst>
                <a:gd name="T0" fmla="*/ 32 w 439"/>
                <a:gd name="T1" fmla="*/ 250 h 407"/>
                <a:gd name="T2" fmla="*/ 32 w 439"/>
                <a:gd name="T3" fmla="*/ 250 h 407"/>
                <a:gd name="T4" fmla="*/ 188 w 439"/>
                <a:gd name="T5" fmla="*/ 0 h 407"/>
                <a:gd name="T6" fmla="*/ 407 w 439"/>
                <a:gd name="T7" fmla="*/ 156 h 407"/>
                <a:gd name="T8" fmla="*/ 250 w 439"/>
                <a:gd name="T9" fmla="*/ 406 h 407"/>
                <a:gd name="T10" fmla="*/ 32 w 439"/>
                <a:gd name="T11" fmla="*/ 250 h 407"/>
              </a:gdLst>
              <a:ahLst/>
              <a:cxnLst>
                <a:cxn ang="0">
                  <a:pos x="T0" y="T1"/>
                </a:cxn>
                <a:cxn ang="0">
                  <a:pos x="T2" y="T3"/>
                </a:cxn>
                <a:cxn ang="0">
                  <a:pos x="T4" y="T5"/>
                </a:cxn>
                <a:cxn ang="0">
                  <a:pos x="T6" y="T7"/>
                </a:cxn>
                <a:cxn ang="0">
                  <a:pos x="T8" y="T9"/>
                </a:cxn>
                <a:cxn ang="0">
                  <a:pos x="T10" y="T11"/>
                </a:cxn>
              </a:cxnLst>
              <a:rect l="0" t="0" r="r" b="b"/>
              <a:pathLst>
                <a:path w="439" h="407">
                  <a:moveTo>
                    <a:pt x="32" y="250"/>
                  </a:moveTo>
                  <a:lnTo>
                    <a:pt x="32" y="250"/>
                  </a:lnTo>
                  <a:cubicBezTo>
                    <a:pt x="0" y="125"/>
                    <a:pt x="63" y="31"/>
                    <a:pt x="188" y="0"/>
                  </a:cubicBezTo>
                  <a:cubicBezTo>
                    <a:pt x="282" y="0"/>
                    <a:pt x="375" y="63"/>
                    <a:pt x="407" y="156"/>
                  </a:cubicBezTo>
                  <a:cubicBezTo>
                    <a:pt x="438" y="281"/>
                    <a:pt x="344" y="375"/>
                    <a:pt x="250" y="406"/>
                  </a:cubicBezTo>
                  <a:cubicBezTo>
                    <a:pt x="157" y="406"/>
                    <a:pt x="32" y="344"/>
                    <a:pt x="32" y="25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Freeform 18"/>
            <p:cNvSpPr>
              <a:spLocks noChangeArrowheads="1"/>
            </p:cNvSpPr>
            <p:nvPr/>
          </p:nvSpPr>
          <p:spPr bwMode="auto">
            <a:xfrm>
              <a:off x="6950682" y="4739094"/>
              <a:ext cx="145045" cy="146510"/>
            </a:xfrm>
            <a:custGeom>
              <a:avLst/>
              <a:gdLst>
                <a:gd name="T0" fmla="*/ 93 w 438"/>
                <a:gd name="T1" fmla="*/ 375 h 439"/>
                <a:gd name="T2" fmla="*/ 93 w 438"/>
                <a:gd name="T3" fmla="*/ 375 h 439"/>
                <a:gd name="T4" fmla="*/ 62 w 438"/>
                <a:gd name="T5" fmla="*/ 125 h 439"/>
                <a:gd name="T6" fmla="*/ 312 w 438"/>
                <a:gd name="T7" fmla="*/ 63 h 439"/>
                <a:gd name="T8" fmla="*/ 375 w 438"/>
                <a:gd name="T9" fmla="*/ 344 h 439"/>
                <a:gd name="T10" fmla="*/ 93 w 438"/>
                <a:gd name="T11" fmla="*/ 375 h 439"/>
              </a:gdLst>
              <a:ahLst/>
              <a:cxnLst>
                <a:cxn ang="0">
                  <a:pos x="T0" y="T1"/>
                </a:cxn>
                <a:cxn ang="0">
                  <a:pos x="T2" y="T3"/>
                </a:cxn>
                <a:cxn ang="0">
                  <a:pos x="T4" y="T5"/>
                </a:cxn>
                <a:cxn ang="0">
                  <a:pos x="T6" y="T7"/>
                </a:cxn>
                <a:cxn ang="0">
                  <a:pos x="T8" y="T9"/>
                </a:cxn>
                <a:cxn ang="0">
                  <a:pos x="T10" y="T11"/>
                </a:cxn>
              </a:cxnLst>
              <a:rect l="0" t="0" r="r" b="b"/>
              <a:pathLst>
                <a:path w="438" h="439">
                  <a:moveTo>
                    <a:pt x="93" y="375"/>
                  </a:moveTo>
                  <a:lnTo>
                    <a:pt x="93" y="375"/>
                  </a:lnTo>
                  <a:cubicBezTo>
                    <a:pt x="0" y="313"/>
                    <a:pt x="0" y="219"/>
                    <a:pt x="62" y="125"/>
                  </a:cubicBezTo>
                  <a:cubicBezTo>
                    <a:pt x="125" y="32"/>
                    <a:pt x="250" y="0"/>
                    <a:pt x="312" y="63"/>
                  </a:cubicBezTo>
                  <a:cubicBezTo>
                    <a:pt x="406" y="125"/>
                    <a:pt x="437" y="250"/>
                    <a:pt x="375" y="344"/>
                  </a:cubicBezTo>
                  <a:cubicBezTo>
                    <a:pt x="312" y="438"/>
                    <a:pt x="187" y="438"/>
                    <a:pt x="93" y="3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19"/>
            <p:cNvSpPr>
              <a:spLocks noChangeArrowheads="1"/>
            </p:cNvSpPr>
            <p:nvPr/>
          </p:nvSpPr>
          <p:spPr bwMode="auto">
            <a:xfrm>
              <a:off x="8612106" y="4407982"/>
              <a:ext cx="155301" cy="146510"/>
            </a:xfrm>
            <a:custGeom>
              <a:avLst/>
              <a:gdLst>
                <a:gd name="T0" fmla="*/ 62 w 469"/>
                <a:gd name="T1" fmla="*/ 125 h 439"/>
                <a:gd name="T2" fmla="*/ 62 w 469"/>
                <a:gd name="T3" fmla="*/ 125 h 439"/>
                <a:gd name="T4" fmla="*/ 343 w 469"/>
                <a:gd name="T5" fmla="*/ 63 h 439"/>
                <a:gd name="T6" fmla="*/ 406 w 469"/>
                <a:gd name="T7" fmla="*/ 344 h 439"/>
                <a:gd name="T8" fmla="*/ 125 w 469"/>
                <a:gd name="T9" fmla="*/ 407 h 439"/>
                <a:gd name="T10" fmla="*/ 62 w 469"/>
                <a:gd name="T11" fmla="*/ 125 h 439"/>
              </a:gdLst>
              <a:ahLst/>
              <a:cxnLst>
                <a:cxn ang="0">
                  <a:pos x="T0" y="T1"/>
                </a:cxn>
                <a:cxn ang="0">
                  <a:pos x="T2" y="T3"/>
                </a:cxn>
                <a:cxn ang="0">
                  <a:pos x="T4" y="T5"/>
                </a:cxn>
                <a:cxn ang="0">
                  <a:pos x="T6" y="T7"/>
                </a:cxn>
                <a:cxn ang="0">
                  <a:pos x="T8" y="T9"/>
                </a:cxn>
                <a:cxn ang="0">
                  <a:pos x="T10" y="T11"/>
                </a:cxn>
              </a:cxnLst>
              <a:rect l="0" t="0" r="r" b="b"/>
              <a:pathLst>
                <a:path w="469" h="439">
                  <a:moveTo>
                    <a:pt x="62" y="125"/>
                  </a:moveTo>
                  <a:lnTo>
                    <a:pt x="62" y="125"/>
                  </a:lnTo>
                  <a:cubicBezTo>
                    <a:pt x="125" y="32"/>
                    <a:pt x="250" y="0"/>
                    <a:pt x="343" y="63"/>
                  </a:cubicBezTo>
                  <a:cubicBezTo>
                    <a:pt x="437" y="125"/>
                    <a:pt x="468" y="250"/>
                    <a:pt x="406" y="344"/>
                  </a:cubicBezTo>
                  <a:cubicBezTo>
                    <a:pt x="343" y="438"/>
                    <a:pt x="218" y="438"/>
                    <a:pt x="125" y="407"/>
                  </a:cubicBezTo>
                  <a:cubicBezTo>
                    <a:pt x="31" y="344"/>
                    <a:pt x="0" y="219"/>
                    <a:pt x="62" y="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20"/>
            <p:cNvSpPr>
              <a:spLocks noChangeArrowheads="1"/>
            </p:cNvSpPr>
            <p:nvPr/>
          </p:nvSpPr>
          <p:spPr bwMode="auto">
            <a:xfrm>
              <a:off x="6618104" y="3068878"/>
              <a:ext cx="145045" cy="156766"/>
            </a:xfrm>
            <a:custGeom>
              <a:avLst/>
              <a:gdLst>
                <a:gd name="T0" fmla="*/ 62 w 438"/>
                <a:gd name="T1" fmla="*/ 125 h 470"/>
                <a:gd name="T2" fmla="*/ 62 w 438"/>
                <a:gd name="T3" fmla="*/ 125 h 470"/>
                <a:gd name="T4" fmla="*/ 343 w 438"/>
                <a:gd name="T5" fmla="*/ 63 h 470"/>
                <a:gd name="T6" fmla="*/ 375 w 438"/>
                <a:gd name="T7" fmla="*/ 344 h 470"/>
                <a:gd name="T8" fmla="*/ 125 w 438"/>
                <a:gd name="T9" fmla="*/ 406 h 470"/>
                <a:gd name="T10" fmla="*/ 62 w 438"/>
                <a:gd name="T11" fmla="*/ 125 h 470"/>
              </a:gdLst>
              <a:ahLst/>
              <a:cxnLst>
                <a:cxn ang="0">
                  <a:pos x="T0" y="T1"/>
                </a:cxn>
                <a:cxn ang="0">
                  <a:pos x="T2" y="T3"/>
                </a:cxn>
                <a:cxn ang="0">
                  <a:pos x="T4" y="T5"/>
                </a:cxn>
                <a:cxn ang="0">
                  <a:pos x="T6" y="T7"/>
                </a:cxn>
                <a:cxn ang="0">
                  <a:pos x="T8" y="T9"/>
                </a:cxn>
                <a:cxn ang="0">
                  <a:pos x="T10" y="T11"/>
                </a:cxn>
              </a:cxnLst>
              <a:rect l="0" t="0" r="r" b="b"/>
              <a:pathLst>
                <a:path w="438" h="470">
                  <a:moveTo>
                    <a:pt x="62" y="125"/>
                  </a:moveTo>
                  <a:lnTo>
                    <a:pt x="62" y="125"/>
                  </a:lnTo>
                  <a:cubicBezTo>
                    <a:pt x="125" y="31"/>
                    <a:pt x="250" y="0"/>
                    <a:pt x="343" y="63"/>
                  </a:cubicBezTo>
                  <a:cubicBezTo>
                    <a:pt x="437" y="125"/>
                    <a:pt x="437" y="250"/>
                    <a:pt x="375" y="344"/>
                  </a:cubicBezTo>
                  <a:cubicBezTo>
                    <a:pt x="312" y="438"/>
                    <a:pt x="187" y="469"/>
                    <a:pt x="125" y="406"/>
                  </a:cubicBezTo>
                  <a:cubicBezTo>
                    <a:pt x="31" y="344"/>
                    <a:pt x="0" y="219"/>
                    <a:pt x="62" y="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21"/>
            <p:cNvSpPr>
              <a:spLocks noChangeArrowheads="1"/>
            </p:cNvSpPr>
            <p:nvPr/>
          </p:nvSpPr>
          <p:spPr bwMode="auto">
            <a:xfrm>
              <a:off x="7385817" y="4916373"/>
              <a:ext cx="146510" cy="145044"/>
            </a:xfrm>
            <a:custGeom>
              <a:avLst/>
              <a:gdLst>
                <a:gd name="T0" fmla="*/ 156 w 439"/>
                <a:gd name="T1" fmla="*/ 437 h 438"/>
                <a:gd name="T2" fmla="*/ 156 w 439"/>
                <a:gd name="T3" fmla="*/ 437 h 438"/>
                <a:gd name="T4" fmla="*/ 0 w 439"/>
                <a:gd name="T5" fmla="*/ 187 h 438"/>
                <a:gd name="T6" fmla="*/ 250 w 439"/>
                <a:gd name="T7" fmla="*/ 31 h 438"/>
                <a:gd name="T8" fmla="*/ 406 w 439"/>
                <a:gd name="T9" fmla="*/ 281 h 438"/>
                <a:gd name="T10" fmla="*/ 156 w 439"/>
                <a:gd name="T11" fmla="*/ 437 h 438"/>
              </a:gdLst>
              <a:ahLst/>
              <a:cxnLst>
                <a:cxn ang="0">
                  <a:pos x="T0" y="T1"/>
                </a:cxn>
                <a:cxn ang="0">
                  <a:pos x="T2" y="T3"/>
                </a:cxn>
                <a:cxn ang="0">
                  <a:pos x="T4" y="T5"/>
                </a:cxn>
                <a:cxn ang="0">
                  <a:pos x="T6" y="T7"/>
                </a:cxn>
                <a:cxn ang="0">
                  <a:pos x="T8" y="T9"/>
                </a:cxn>
                <a:cxn ang="0">
                  <a:pos x="T10" y="T11"/>
                </a:cxn>
              </a:cxnLst>
              <a:rect l="0" t="0" r="r" b="b"/>
              <a:pathLst>
                <a:path w="439" h="438">
                  <a:moveTo>
                    <a:pt x="156" y="437"/>
                  </a:moveTo>
                  <a:lnTo>
                    <a:pt x="156" y="437"/>
                  </a:lnTo>
                  <a:cubicBezTo>
                    <a:pt x="63" y="406"/>
                    <a:pt x="0" y="312"/>
                    <a:pt x="0" y="187"/>
                  </a:cubicBezTo>
                  <a:cubicBezTo>
                    <a:pt x="31" y="93"/>
                    <a:pt x="125" y="0"/>
                    <a:pt x="250" y="31"/>
                  </a:cubicBezTo>
                  <a:cubicBezTo>
                    <a:pt x="344" y="62"/>
                    <a:pt x="438" y="156"/>
                    <a:pt x="406" y="281"/>
                  </a:cubicBezTo>
                  <a:cubicBezTo>
                    <a:pt x="375" y="375"/>
                    <a:pt x="281" y="437"/>
                    <a:pt x="156" y="43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22"/>
            <p:cNvSpPr>
              <a:spLocks noChangeArrowheads="1"/>
            </p:cNvSpPr>
            <p:nvPr/>
          </p:nvSpPr>
          <p:spPr bwMode="auto">
            <a:xfrm>
              <a:off x="8798173" y="3981637"/>
              <a:ext cx="145045" cy="134789"/>
            </a:xfrm>
            <a:custGeom>
              <a:avLst/>
              <a:gdLst>
                <a:gd name="T0" fmla="*/ 0 w 438"/>
                <a:gd name="T1" fmla="*/ 156 h 407"/>
                <a:gd name="T2" fmla="*/ 0 w 438"/>
                <a:gd name="T3" fmla="*/ 156 h 407"/>
                <a:gd name="T4" fmla="*/ 250 w 438"/>
                <a:gd name="T5" fmla="*/ 0 h 407"/>
                <a:gd name="T6" fmla="*/ 405 w 438"/>
                <a:gd name="T7" fmla="*/ 250 h 407"/>
                <a:gd name="T8" fmla="*/ 156 w 438"/>
                <a:gd name="T9" fmla="*/ 406 h 407"/>
                <a:gd name="T10" fmla="*/ 0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0" y="156"/>
                  </a:moveTo>
                  <a:lnTo>
                    <a:pt x="0" y="156"/>
                  </a:lnTo>
                  <a:cubicBezTo>
                    <a:pt x="31" y="63"/>
                    <a:pt x="125" y="0"/>
                    <a:pt x="250" y="0"/>
                  </a:cubicBezTo>
                  <a:cubicBezTo>
                    <a:pt x="343" y="31"/>
                    <a:pt x="437" y="125"/>
                    <a:pt x="405" y="250"/>
                  </a:cubicBezTo>
                  <a:cubicBezTo>
                    <a:pt x="374" y="344"/>
                    <a:pt x="281" y="406"/>
                    <a:pt x="156" y="406"/>
                  </a:cubicBezTo>
                  <a:cubicBezTo>
                    <a:pt x="63" y="375"/>
                    <a:pt x="0" y="281"/>
                    <a:pt x="0" y="15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23"/>
            <p:cNvSpPr>
              <a:spLocks noChangeArrowheads="1"/>
            </p:cNvSpPr>
            <p:nvPr/>
          </p:nvSpPr>
          <p:spPr bwMode="auto">
            <a:xfrm>
              <a:off x="6442292" y="3505478"/>
              <a:ext cx="146510" cy="145045"/>
            </a:xfrm>
            <a:custGeom>
              <a:avLst/>
              <a:gdLst>
                <a:gd name="T0" fmla="*/ 32 w 439"/>
                <a:gd name="T1" fmla="*/ 187 h 438"/>
                <a:gd name="T2" fmla="*/ 32 w 439"/>
                <a:gd name="T3" fmla="*/ 187 h 438"/>
                <a:gd name="T4" fmla="*/ 250 w 439"/>
                <a:gd name="T5" fmla="*/ 31 h 438"/>
                <a:gd name="T6" fmla="*/ 407 w 439"/>
                <a:gd name="T7" fmla="*/ 281 h 438"/>
                <a:gd name="T8" fmla="*/ 188 w 439"/>
                <a:gd name="T9" fmla="*/ 437 h 438"/>
                <a:gd name="T10" fmla="*/ 32 w 439"/>
                <a:gd name="T11" fmla="*/ 187 h 438"/>
              </a:gdLst>
              <a:ahLst/>
              <a:cxnLst>
                <a:cxn ang="0">
                  <a:pos x="T0" y="T1"/>
                </a:cxn>
                <a:cxn ang="0">
                  <a:pos x="T2" y="T3"/>
                </a:cxn>
                <a:cxn ang="0">
                  <a:pos x="T4" y="T5"/>
                </a:cxn>
                <a:cxn ang="0">
                  <a:pos x="T6" y="T7"/>
                </a:cxn>
                <a:cxn ang="0">
                  <a:pos x="T8" y="T9"/>
                </a:cxn>
                <a:cxn ang="0">
                  <a:pos x="T10" y="T11"/>
                </a:cxn>
              </a:cxnLst>
              <a:rect l="0" t="0" r="r" b="b"/>
              <a:pathLst>
                <a:path w="439" h="438">
                  <a:moveTo>
                    <a:pt x="32" y="187"/>
                  </a:moveTo>
                  <a:lnTo>
                    <a:pt x="32" y="187"/>
                  </a:lnTo>
                  <a:cubicBezTo>
                    <a:pt x="32" y="93"/>
                    <a:pt x="157" y="0"/>
                    <a:pt x="250" y="31"/>
                  </a:cubicBezTo>
                  <a:cubicBezTo>
                    <a:pt x="344" y="62"/>
                    <a:pt x="438" y="156"/>
                    <a:pt x="407" y="281"/>
                  </a:cubicBezTo>
                  <a:cubicBezTo>
                    <a:pt x="375" y="375"/>
                    <a:pt x="282" y="437"/>
                    <a:pt x="188" y="437"/>
                  </a:cubicBezTo>
                  <a:cubicBezTo>
                    <a:pt x="63" y="406"/>
                    <a:pt x="0" y="312"/>
                    <a:pt x="32" y="1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24"/>
            <p:cNvSpPr>
              <a:spLocks noChangeArrowheads="1"/>
            </p:cNvSpPr>
            <p:nvPr/>
          </p:nvSpPr>
          <p:spPr bwMode="auto">
            <a:xfrm>
              <a:off x="6618104" y="4407982"/>
              <a:ext cx="145045" cy="146510"/>
            </a:xfrm>
            <a:custGeom>
              <a:avLst/>
              <a:gdLst>
                <a:gd name="T0" fmla="*/ 62 w 438"/>
                <a:gd name="T1" fmla="*/ 344 h 439"/>
                <a:gd name="T2" fmla="*/ 62 w 438"/>
                <a:gd name="T3" fmla="*/ 344 h 439"/>
                <a:gd name="T4" fmla="*/ 125 w 438"/>
                <a:gd name="T5" fmla="*/ 63 h 439"/>
                <a:gd name="T6" fmla="*/ 375 w 438"/>
                <a:gd name="T7" fmla="*/ 125 h 439"/>
                <a:gd name="T8" fmla="*/ 343 w 438"/>
                <a:gd name="T9" fmla="*/ 407 h 439"/>
                <a:gd name="T10" fmla="*/ 62 w 438"/>
                <a:gd name="T11" fmla="*/ 344 h 439"/>
              </a:gdLst>
              <a:ahLst/>
              <a:cxnLst>
                <a:cxn ang="0">
                  <a:pos x="T0" y="T1"/>
                </a:cxn>
                <a:cxn ang="0">
                  <a:pos x="T2" y="T3"/>
                </a:cxn>
                <a:cxn ang="0">
                  <a:pos x="T4" y="T5"/>
                </a:cxn>
                <a:cxn ang="0">
                  <a:pos x="T6" y="T7"/>
                </a:cxn>
                <a:cxn ang="0">
                  <a:pos x="T8" y="T9"/>
                </a:cxn>
                <a:cxn ang="0">
                  <a:pos x="T10" y="T11"/>
                </a:cxn>
              </a:cxnLst>
              <a:rect l="0" t="0" r="r" b="b"/>
              <a:pathLst>
                <a:path w="438" h="439">
                  <a:moveTo>
                    <a:pt x="62" y="344"/>
                  </a:moveTo>
                  <a:lnTo>
                    <a:pt x="62" y="344"/>
                  </a:lnTo>
                  <a:cubicBezTo>
                    <a:pt x="0" y="250"/>
                    <a:pt x="31" y="125"/>
                    <a:pt x="125" y="63"/>
                  </a:cubicBezTo>
                  <a:cubicBezTo>
                    <a:pt x="187" y="0"/>
                    <a:pt x="312" y="32"/>
                    <a:pt x="375" y="125"/>
                  </a:cubicBezTo>
                  <a:cubicBezTo>
                    <a:pt x="437" y="219"/>
                    <a:pt x="437" y="344"/>
                    <a:pt x="343" y="407"/>
                  </a:cubicBezTo>
                  <a:cubicBezTo>
                    <a:pt x="250" y="438"/>
                    <a:pt x="125" y="438"/>
                    <a:pt x="62" y="34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25"/>
            <p:cNvSpPr>
              <a:spLocks noChangeArrowheads="1"/>
            </p:cNvSpPr>
            <p:nvPr/>
          </p:nvSpPr>
          <p:spPr bwMode="auto">
            <a:xfrm>
              <a:off x="8279526" y="4739094"/>
              <a:ext cx="155301" cy="146510"/>
            </a:xfrm>
            <a:custGeom>
              <a:avLst/>
              <a:gdLst>
                <a:gd name="T0" fmla="*/ 125 w 469"/>
                <a:gd name="T1" fmla="*/ 63 h 439"/>
                <a:gd name="T2" fmla="*/ 125 w 469"/>
                <a:gd name="T3" fmla="*/ 63 h 439"/>
                <a:gd name="T4" fmla="*/ 406 w 469"/>
                <a:gd name="T5" fmla="*/ 125 h 439"/>
                <a:gd name="T6" fmla="*/ 343 w 469"/>
                <a:gd name="T7" fmla="*/ 375 h 439"/>
                <a:gd name="T8" fmla="*/ 62 w 469"/>
                <a:gd name="T9" fmla="*/ 344 h 439"/>
                <a:gd name="T10" fmla="*/ 125 w 469"/>
                <a:gd name="T11" fmla="*/ 63 h 439"/>
              </a:gdLst>
              <a:ahLst/>
              <a:cxnLst>
                <a:cxn ang="0">
                  <a:pos x="T0" y="T1"/>
                </a:cxn>
                <a:cxn ang="0">
                  <a:pos x="T2" y="T3"/>
                </a:cxn>
                <a:cxn ang="0">
                  <a:pos x="T4" y="T5"/>
                </a:cxn>
                <a:cxn ang="0">
                  <a:pos x="T6" y="T7"/>
                </a:cxn>
                <a:cxn ang="0">
                  <a:pos x="T8" y="T9"/>
                </a:cxn>
                <a:cxn ang="0">
                  <a:pos x="T10" y="T11"/>
                </a:cxn>
              </a:cxnLst>
              <a:rect l="0" t="0" r="r" b="b"/>
              <a:pathLst>
                <a:path w="469" h="439">
                  <a:moveTo>
                    <a:pt x="125" y="63"/>
                  </a:moveTo>
                  <a:lnTo>
                    <a:pt x="125" y="63"/>
                  </a:lnTo>
                  <a:cubicBezTo>
                    <a:pt x="218" y="0"/>
                    <a:pt x="343" y="32"/>
                    <a:pt x="406" y="125"/>
                  </a:cubicBezTo>
                  <a:cubicBezTo>
                    <a:pt x="468" y="219"/>
                    <a:pt x="437" y="313"/>
                    <a:pt x="343" y="375"/>
                  </a:cubicBezTo>
                  <a:cubicBezTo>
                    <a:pt x="250" y="438"/>
                    <a:pt x="125" y="438"/>
                    <a:pt x="62" y="344"/>
                  </a:cubicBezTo>
                  <a:cubicBezTo>
                    <a:pt x="0" y="250"/>
                    <a:pt x="31" y="125"/>
                    <a:pt x="125" y="6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26"/>
            <p:cNvSpPr>
              <a:spLocks noChangeArrowheads="1"/>
            </p:cNvSpPr>
            <p:nvPr/>
          </p:nvSpPr>
          <p:spPr bwMode="auto">
            <a:xfrm>
              <a:off x="6950681" y="2746556"/>
              <a:ext cx="145045" cy="146510"/>
            </a:xfrm>
            <a:custGeom>
              <a:avLst/>
              <a:gdLst>
                <a:gd name="T0" fmla="*/ 93 w 438"/>
                <a:gd name="T1" fmla="*/ 63 h 439"/>
                <a:gd name="T2" fmla="*/ 93 w 438"/>
                <a:gd name="T3" fmla="*/ 63 h 439"/>
                <a:gd name="T4" fmla="*/ 375 w 438"/>
                <a:gd name="T5" fmla="*/ 94 h 439"/>
                <a:gd name="T6" fmla="*/ 312 w 438"/>
                <a:gd name="T7" fmla="*/ 375 h 439"/>
                <a:gd name="T8" fmla="*/ 62 w 438"/>
                <a:gd name="T9" fmla="*/ 313 h 439"/>
                <a:gd name="T10" fmla="*/ 93 w 438"/>
                <a:gd name="T11" fmla="*/ 63 h 439"/>
              </a:gdLst>
              <a:ahLst/>
              <a:cxnLst>
                <a:cxn ang="0">
                  <a:pos x="T0" y="T1"/>
                </a:cxn>
                <a:cxn ang="0">
                  <a:pos x="T2" y="T3"/>
                </a:cxn>
                <a:cxn ang="0">
                  <a:pos x="T4" y="T5"/>
                </a:cxn>
                <a:cxn ang="0">
                  <a:pos x="T6" y="T7"/>
                </a:cxn>
                <a:cxn ang="0">
                  <a:pos x="T8" y="T9"/>
                </a:cxn>
                <a:cxn ang="0">
                  <a:pos x="T10" y="T11"/>
                </a:cxn>
              </a:cxnLst>
              <a:rect l="0" t="0" r="r" b="b"/>
              <a:pathLst>
                <a:path w="438" h="439">
                  <a:moveTo>
                    <a:pt x="93" y="63"/>
                  </a:moveTo>
                  <a:lnTo>
                    <a:pt x="93" y="63"/>
                  </a:lnTo>
                  <a:cubicBezTo>
                    <a:pt x="187" y="0"/>
                    <a:pt x="312" y="0"/>
                    <a:pt x="375" y="94"/>
                  </a:cubicBezTo>
                  <a:cubicBezTo>
                    <a:pt x="437" y="188"/>
                    <a:pt x="406" y="313"/>
                    <a:pt x="312" y="375"/>
                  </a:cubicBezTo>
                  <a:cubicBezTo>
                    <a:pt x="250" y="438"/>
                    <a:pt x="125" y="407"/>
                    <a:pt x="62" y="313"/>
                  </a:cubicBezTo>
                  <a:cubicBezTo>
                    <a:pt x="0" y="219"/>
                    <a:pt x="0" y="94"/>
                    <a:pt x="93" y="6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28"/>
            <p:cNvSpPr>
              <a:spLocks noChangeArrowheads="1"/>
            </p:cNvSpPr>
            <p:nvPr/>
          </p:nvSpPr>
          <p:spPr bwMode="auto">
            <a:xfrm>
              <a:off x="10022994" y="4947140"/>
              <a:ext cx="134789" cy="136256"/>
            </a:xfrm>
            <a:custGeom>
              <a:avLst/>
              <a:gdLst>
                <a:gd name="T0" fmla="*/ 187 w 407"/>
                <a:gd name="T1" fmla="*/ 0 h 408"/>
                <a:gd name="T2" fmla="*/ 187 w 407"/>
                <a:gd name="T3" fmla="*/ 0 h 408"/>
                <a:gd name="T4" fmla="*/ 406 w 407"/>
                <a:gd name="T5" fmla="*/ 219 h 408"/>
                <a:gd name="T6" fmla="*/ 187 w 407"/>
                <a:gd name="T7" fmla="*/ 407 h 408"/>
                <a:gd name="T8" fmla="*/ 0 w 407"/>
                <a:gd name="T9" fmla="*/ 219 h 408"/>
                <a:gd name="T10" fmla="*/ 187 w 407"/>
                <a:gd name="T11" fmla="*/ 0 h 408"/>
              </a:gdLst>
              <a:ahLst/>
              <a:cxnLst>
                <a:cxn ang="0">
                  <a:pos x="T0" y="T1"/>
                </a:cxn>
                <a:cxn ang="0">
                  <a:pos x="T2" y="T3"/>
                </a:cxn>
                <a:cxn ang="0">
                  <a:pos x="T4" y="T5"/>
                </a:cxn>
                <a:cxn ang="0">
                  <a:pos x="T6" y="T7"/>
                </a:cxn>
                <a:cxn ang="0">
                  <a:pos x="T8" y="T9"/>
                </a:cxn>
                <a:cxn ang="0">
                  <a:pos x="T10" y="T11"/>
                </a:cxn>
              </a:cxnLst>
              <a:rect l="0" t="0" r="r" b="b"/>
              <a:pathLst>
                <a:path w="407" h="408">
                  <a:moveTo>
                    <a:pt x="187" y="0"/>
                  </a:moveTo>
                  <a:lnTo>
                    <a:pt x="187" y="0"/>
                  </a:lnTo>
                  <a:cubicBezTo>
                    <a:pt x="312" y="0"/>
                    <a:pt x="406" y="94"/>
                    <a:pt x="406" y="219"/>
                  </a:cubicBezTo>
                  <a:cubicBezTo>
                    <a:pt x="406" y="313"/>
                    <a:pt x="312" y="407"/>
                    <a:pt x="187" y="407"/>
                  </a:cubicBezTo>
                  <a:cubicBezTo>
                    <a:pt x="93" y="407"/>
                    <a:pt x="0" y="313"/>
                    <a:pt x="0" y="219"/>
                  </a:cubicBezTo>
                  <a:cubicBezTo>
                    <a:pt x="0" y="94"/>
                    <a:pt x="93" y="0"/>
                    <a:pt x="187"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29"/>
            <p:cNvSpPr>
              <a:spLocks noChangeArrowheads="1"/>
            </p:cNvSpPr>
            <p:nvPr/>
          </p:nvSpPr>
          <p:spPr bwMode="auto">
            <a:xfrm>
              <a:off x="10022994" y="2550231"/>
              <a:ext cx="134789" cy="134789"/>
            </a:xfrm>
            <a:custGeom>
              <a:avLst/>
              <a:gdLst>
                <a:gd name="T0" fmla="*/ 187 w 407"/>
                <a:gd name="T1" fmla="*/ 0 h 407"/>
                <a:gd name="T2" fmla="*/ 187 w 407"/>
                <a:gd name="T3" fmla="*/ 0 h 407"/>
                <a:gd name="T4" fmla="*/ 406 w 407"/>
                <a:gd name="T5" fmla="*/ 187 h 407"/>
                <a:gd name="T6" fmla="*/ 187 w 407"/>
                <a:gd name="T7" fmla="*/ 406 h 407"/>
                <a:gd name="T8" fmla="*/ 0 w 407"/>
                <a:gd name="T9" fmla="*/ 187 h 407"/>
                <a:gd name="T10" fmla="*/ 187 w 407"/>
                <a:gd name="T11" fmla="*/ 0 h 407"/>
              </a:gdLst>
              <a:ahLst/>
              <a:cxnLst>
                <a:cxn ang="0">
                  <a:pos x="T0" y="T1"/>
                </a:cxn>
                <a:cxn ang="0">
                  <a:pos x="T2" y="T3"/>
                </a:cxn>
                <a:cxn ang="0">
                  <a:pos x="T4" y="T5"/>
                </a:cxn>
                <a:cxn ang="0">
                  <a:pos x="T6" y="T7"/>
                </a:cxn>
                <a:cxn ang="0">
                  <a:pos x="T8" y="T9"/>
                </a:cxn>
                <a:cxn ang="0">
                  <a:pos x="T10" y="T11"/>
                </a:cxn>
              </a:cxnLst>
              <a:rect l="0" t="0" r="r" b="b"/>
              <a:pathLst>
                <a:path w="407" h="407">
                  <a:moveTo>
                    <a:pt x="187" y="0"/>
                  </a:moveTo>
                  <a:lnTo>
                    <a:pt x="187" y="0"/>
                  </a:lnTo>
                  <a:cubicBezTo>
                    <a:pt x="312" y="0"/>
                    <a:pt x="406" y="93"/>
                    <a:pt x="406" y="187"/>
                  </a:cubicBezTo>
                  <a:cubicBezTo>
                    <a:pt x="406" y="312"/>
                    <a:pt x="312" y="406"/>
                    <a:pt x="187" y="406"/>
                  </a:cubicBezTo>
                  <a:cubicBezTo>
                    <a:pt x="93" y="406"/>
                    <a:pt x="0" y="312"/>
                    <a:pt x="0" y="187"/>
                  </a:cubicBezTo>
                  <a:cubicBezTo>
                    <a:pt x="0" y="93"/>
                    <a:pt x="93" y="0"/>
                    <a:pt x="187"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30"/>
            <p:cNvSpPr>
              <a:spLocks noChangeArrowheads="1"/>
            </p:cNvSpPr>
            <p:nvPr/>
          </p:nvSpPr>
          <p:spPr bwMode="auto">
            <a:xfrm>
              <a:off x="11227305" y="3754546"/>
              <a:ext cx="134789" cy="124534"/>
            </a:xfrm>
            <a:custGeom>
              <a:avLst/>
              <a:gdLst>
                <a:gd name="T0" fmla="*/ 406 w 407"/>
                <a:gd name="T1" fmla="*/ 187 h 375"/>
                <a:gd name="T2" fmla="*/ 406 w 407"/>
                <a:gd name="T3" fmla="*/ 187 h 375"/>
                <a:gd name="T4" fmla="*/ 187 w 407"/>
                <a:gd name="T5" fmla="*/ 374 h 375"/>
                <a:gd name="T6" fmla="*/ 0 w 407"/>
                <a:gd name="T7" fmla="*/ 187 h 375"/>
                <a:gd name="T8" fmla="*/ 187 w 407"/>
                <a:gd name="T9" fmla="*/ 0 h 375"/>
                <a:gd name="T10" fmla="*/ 406 w 407"/>
                <a:gd name="T11" fmla="*/ 187 h 375"/>
              </a:gdLst>
              <a:ahLst/>
              <a:cxnLst>
                <a:cxn ang="0">
                  <a:pos x="T0" y="T1"/>
                </a:cxn>
                <a:cxn ang="0">
                  <a:pos x="T2" y="T3"/>
                </a:cxn>
                <a:cxn ang="0">
                  <a:pos x="T4" y="T5"/>
                </a:cxn>
                <a:cxn ang="0">
                  <a:pos x="T6" y="T7"/>
                </a:cxn>
                <a:cxn ang="0">
                  <a:pos x="T8" y="T9"/>
                </a:cxn>
                <a:cxn ang="0">
                  <a:pos x="T10" y="T11"/>
                </a:cxn>
              </a:cxnLst>
              <a:rect l="0" t="0" r="r" b="b"/>
              <a:pathLst>
                <a:path w="407" h="375">
                  <a:moveTo>
                    <a:pt x="406" y="187"/>
                  </a:moveTo>
                  <a:lnTo>
                    <a:pt x="406" y="187"/>
                  </a:lnTo>
                  <a:cubicBezTo>
                    <a:pt x="406" y="311"/>
                    <a:pt x="312" y="374"/>
                    <a:pt x="187" y="374"/>
                  </a:cubicBezTo>
                  <a:cubicBezTo>
                    <a:pt x="93" y="374"/>
                    <a:pt x="0" y="311"/>
                    <a:pt x="0" y="187"/>
                  </a:cubicBezTo>
                  <a:cubicBezTo>
                    <a:pt x="0" y="93"/>
                    <a:pt x="93" y="0"/>
                    <a:pt x="187" y="0"/>
                  </a:cubicBezTo>
                  <a:cubicBezTo>
                    <a:pt x="312" y="0"/>
                    <a:pt x="406" y="93"/>
                    <a:pt x="406" y="1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31"/>
            <p:cNvSpPr>
              <a:spLocks noChangeArrowheads="1"/>
            </p:cNvSpPr>
            <p:nvPr/>
          </p:nvSpPr>
          <p:spPr bwMode="auto">
            <a:xfrm>
              <a:off x="10863960" y="2891601"/>
              <a:ext cx="145045" cy="145044"/>
            </a:xfrm>
            <a:custGeom>
              <a:avLst/>
              <a:gdLst>
                <a:gd name="T0" fmla="*/ 375 w 438"/>
                <a:gd name="T1" fmla="*/ 93 h 438"/>
                <a:gd name="T2" fmla="*/ 375 w 438"/>
                <a:gd name="T3" fmla="*/ 93 h 438"/>
                <a:gd name="T4" fmla="*/ 375 w 438"/>
                <a:gd name="T5" fmla="*/ 375 h 438"/>
                <a:gd name="T6" fmla="*/ 94 w 438"/>
                <a:gd name="T7" fmla="*/ 375 h 438"/>
                <a:gd name="T8" fmla="*/ 94 w 438"/>
                <a:gd name="T9" fmla="*/ 93 h 438"/>
                <a:gd name="T10" fmla="*/ 375 w 438"/>
                <a:gd name="T11" fmla="*/ 93 h 438"/>
              </a:gdLst>
              <a:ahLst/>
              <a:cxnLst>
                <a:cxn ang="0">
                  <a:pos x="T0" y="T1"/>
                </a:cxn>
                <a:cxn ang="0">
                  <a:pos x="T2" y="T3"/>
                </a:cxn>
                <a:cxn ang="0">
                  <a:pos x="T4" y="T5"/>
                </a:cxn>
                <a:cxn ang="0">
                  <a:pos x="T6" y="T7"/>
                </a:cxn>
                <a:cxn ang="0">
                  <a:pos x="T8" y="T9"/>
                </a:cxn>
                <a:cxn ang="0">
                  <a:pos x="T10" y="T11"/>
                </a:cxn>
              </a:cxnLst>
              <a:rect l="0" t="0" r="r" b="b"/>
              <a:pathLst>
                <a:path w="438" h="438">
                  <a:moveTo>
                    <a:pt x="375" y="93"/>
                  </a:moveTo>
                  <a:lnTo>
                    <a:pt x="375" y="93"/>
                  </a:lnTo>
                  <a:cubicBezTo>
                    <a:pt x="437" y="156"/>
                    <a:pt x="437" y="281"/>
                    <a:pt x="375" y="375"/>
                  </a:cubicBezTo>
                  <a:cubicBezTo>
                    <a:pt x="281" y="437"/>
                    <a:pt x="156" y="437"/>
                    <a:pt x="94" y="375"/>
                  </a:cubicBezTo>
                  <a:cubicBezTo>
                    <a:pt x="0" y="281"/>
                    <a:pt x="0" y="156"/>
                    <a:pt x="94" y="93"/>
                  </a:cubicBezTo>
                  <a:cubicBezTo>
                    <a:pt x="156" y="0"/>
                    <a:pt x="281" y="0"/>
                    <a:pt x="375" y="9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32"/>
            <p:cNvSpPr>
              <a:spLocks noChangeArrowheads="1"/>
            </p:cNvSpPr>
            <p:nvPr/>
          </p:nvSpPr>
          <p:spPr bwMode="auto">
            <a:xfrm>
              <a:off x="9171771" y="2891601"/>
              <a:ext cx="146510" cy="145044"/>
            </a:xfrm>
            <a:custGeom>
              <a:avLst/>
              <a:gdLst>
                <a:gd name="T0" fmla="*/ 344 w 439"/>
                <a:gd name="T1" fmla="*/ 375 h 438"/>
                <a:gd name="T2" fmla="*/ 344 w 439"/>
                <a:gd name="T3" fmla="*/ 375 h 438"/>
                <a:gd name="T4" fmla="*/ 63 w 439"/>
                <a:gd name="T5" fmla="*/ 375 h 438"/>
                <a:gd name="T6" fmla="*/ 63 w 439"/>
                <a:gd name="T7" fmla="*/ 93 h 438"/>
                <a:gd name="T8" fmla="*/ 344 w 439"/>
                <a:gd name="T9" fmla="*/ 93 h 438"/>
                <a:gd name="T10" fmla="*/ 344 w 439"/>
                <a:gd name="T11" fmla="*/ 375 h 438"/>
              </a:gdLst>
              <a:ahLst/>
              <a:cxnLst>
                <a:cxn ang="0">
                  <a:pos x="T0" y="T1"/>
                </a:cxn>
                <a:cxn ang="0">
                  <a:pos x="T2" y="T3"/>
                </a:cxn>
                <a:cxn ang="0">
                  <a:pos x="T4" y="T5"/>
                </a:cxn>
                <a:cxn ang="0">
                  <a:pos x="T6" y="T7"/>
                </a:cxn>
                <a:cxn ang="0">
                  <a:pos x="T8" y="T9"/>
                </a:cxn>
                <a:cxn ang="0">
                  <a:pos x="T10" y="T11"/>
                </a:cxn>
              </a:cxnLst>
              <a:rect l="0" t="0" r="r" b="b"/>
              <a:pathLst>
                <a:path w="439" h="438">
                  <a:moveTo>
                    <a:pt x="344" y="375"/>
                  </a:moveTo>
                  <a:lnTo>
                    <a:pt x="344" y="375"/>
                  </a:lnTo>
                  <a:cubicBezTo>
                    <a:pt x="281" y="437"/>
                    <a:pt x="156" y="437"/>
                    <a:pt x="63" y="375"/>
                  </a:cubicBezTo>
                  <a:cubicBezTo>
                    <a:pt x="0" y="281"/>
                    <a:pt x="0" y="156"/>
                    <a:pt x="63" y="93"/>
                  </a:cubicBezTo>
                  <a:cubicBezTo>
                    <a:pt x="156" y="0"/>
                    <a:pt x="281" y="0"/>
                    <a:pt x="344" y="93"/>
                  </a:cubicBezTo>
                  <a:cubicBezTo>
                    <a:pt x="438" y="156"/>
                    <a:pt x="438" y="281"/>
                    <a:pt x="344" y="3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33"/>
            <p:cNvSpPr>
              <a:spLocks noChangeArrowheads="1"/>
            </p:cNvSpPr>
            <p:nvPr/>
          </p:nvSpPr>
          <p:spPr bwMode="auto">
            <a:xfrm>
              <a:off x="10863960" y="4594051"/>
              <a:ext cx="145045" cy="145044"/>
            </a:xfrm>
            <a:custGeom>
              <a:avLst/>
              <a:gdLst>
                <a:gd name="T0" fmla="*/ 375 w 438"/>
                <a:gd name="T1" fmla="*/ 344 h 438"/>
                <a:gd name="T2" fmla="*/ 375 w 438"/>
                <a:gd name="T3" fmla="*/ 344 h 438"/>
                <a:gd name="T4" fmla="*/ 94 w 438"/>
                <a:gd name="T5" fmla="*/ 344 h 438"/>
                <a:gd name="T6" fmla="*/ 94 w 438"/>
                <a:gd name="T7" fmla="*/ 62 h 438"/>
                <a:gd name="T8" fmla="*/ 375 w 438"/>
                <a:gd name="T9" fmla="*/ 62 h 438"/>
                <a:gd name="T10" fmla="*/ 375 w 438"/>
                <a:gd name="T11" fmla="*/ 344 h 438"/>
              </a:gdLst>
              <a:ahLst/>
              <a:cxnLst>
                <a:cxn ang="0">
                  <a:pos x="T0" y="T1"/>
                </a:cxn>
                <a:cxn ang="0">
                  <a:pos x="T2" y="T3"/>
                </a:cxn>
                <a:cxn ang="0">
                  <a:pos x="T4" y="T5"/>
                </a:cxn>
                <a:cxn ang="0">
                  <a:pos x="T6" y="T7"/>
                </a:cxn>
                <a:cxn ang="0">
                  <a:pos x="T8" y="T9"/>
                </a:cxn>
                <a:cxn ang="0">
                  <a:pos x="T10" y="T11"/>
                </a:cxn>
              </a:cxnLst>
              <a:rect l="0" t="0" r="r" b="b"/>
              <a:pathLst>
                <a:path w="438" h="438">
                  <a:moveTo>
                    <a:pt x="375" y="344"/>
                  </a:moveTo>
                  <a:lnTo>
                    <a:pt x="375" y="344"/>
                  </a:lnTo>
                  <a:cubicBezTo>
                    <a:pt x="281" y="437"/>
                    <a:pt x="156" y="437"/>
                    <a:pt x="94" y="344"/>
                  </a:cubicBezTo>
                  <a:cubicBezTo>
                    <a:pt x="0" y="281"/>
                    <a:pt x="0" y="156"/>
                    <a:pt x="94" y="62"/>
                  </a:cubicBezTo>
                  <a:cubicBezTo>
                    <a:pt x="156" y="0"/>
                    <a:pt x="281" y="0"/>
                    <a:pt x="375" y="62"/>
                  </a:cubicBezTo>
                  <a:cubicBezTo>
                    <a:pt x="437" y="156"/>
                    <a:pt x="437" y="281"/>
                    <a:pt x="375" y="34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34"/>
            <p:cNvSpPr>
              <a:spLocks noChangeArrowheads="1"/>
            </p:cNvSpPr>
            <p:nvPr/>
          </p:nvSpPr>
          <p:spPr bwMode="auto">
            <a:xfrm>
              <a:off x="10480104" y="2632277"/>
              <a:ext cx="145045" cy="155301"/>
            </a:xfrm>
            <a:custGeom>
              <a:avLst/>
              <a:gdLst>
                <a:gd name="T0" fmla="*/ 281 w 438"/>
                <a:gd name="T1" fmla="*/ 31 h 469"/>
                <a:gd name="T2" fmla="*/ 281 w 438"/>
                <a:gd name="T3" fmla="*/ 31 h 469"/>
                <a:gd name="T4" fmla="*/ 406 w 438"/>
                <a:gd name="T5" fmla="*/ 312 h 469"/>
                <a:gd name="T6" fmla="*/ 125 w 438"/>
                <a:gd name="T7" fmla="*/ 406 h 469"/>
                <a:gd name="T8" fmla="*/ 31 w 438"/>
                <a:gd name="T9" fmla="*/ 156 h 469"/>
                <a:gd name="T10" fmla="*/ 281 w 438"/>
                <a:gd name="T11" fmla="*/ 31 h 469"/>
              </a:gdLst>
              <a:ahLst/>
              <a:cxnLst>
                <a:cxn ang="0">
                  <a:pos x="T0" y="T1"/>
                </a:cxn>
                <a:cxn ang="0">
                  <a:pos x="T2" y="T3"/>
                </a:cxn>
                <a:cxn ang="0">
                  <a:pos x="T4" y="T5"/>
                </a:cxn>
                <a:cxn ang="0">
                  <a:pos x="T6" y="T7"/>
                </a:cxn>
                <a:cxn ang="0">
                  <a:pos x="T8" y="T9"/>
                </a:cxn>
                <a:cxn ang="0">
                  <a:pos x="T10" y="T11"/>
                </a:cxn>
              </a:cxnLst>
              <a:rect l="0" t="0" r="r" b="b"/>
              <a:pathLst>
                <a:path w="438" h="469">
                  <a:moveTo>
                    <a:pt x="281" y="31"/>
                  </a:moveTo>
                  <a:lnTo>
                    <a:pt x="281" y="31"/>
                  </a:lnTo>
                  <a:cubicBezTo>
                    <a:pt x="375" y="93"/>
                    <a:pt x="437" y="187"/>
                    <a:pt x="406" y="312"/>
                  </a:cubicBezTo>
                  <a:cubicBezTo>
                    <a:pt x="343" y="406"/>
                    <a:pt x="250" y="468"/>
                    <a:pt x="125" y="406"/>
                  </a:cubicBezTo>
                  <a:cubicBezTo>
                    <a:pt x="31" y="375"/>
                    <a:pt x="0" y="250"/>
                    <a:pt x="31" y="156"/>
                  </a:cubicBezTo>
                  <a:cubicBezTo>
                    <a:pt x="62" y="62"/>
                    <a:pt x="187" y="0"/>
                    <a:pt x="281" y="3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Freeform 35"/>
            <p:cNvSpPr>
              <a:spLocks noChangeArrowheads="1"/>
            </p:cNvSpPr>
            <p:nvPr/>
          </p:nvSpPr>
          <p:spPr bwMode="auto">
            <a:xfrm>
              <a:off x="8902192" y="3287178"/>
              <a:ext cx="155301" cy="146510"/>
            </a:xfrm>
            <a:custGeom>
              <a:avLst/>
              <a:gdLst>
                <a:gd name="T0" fmla="*/ 437 w 469"/>
                <a:gd name="T1" fmla="*/ 282 h 439"/>
                <a:gd name="T2" fmla="*/ 437 w 469"/>
                <a:gd name="T3" fmla="*/ 282 h 439"/>
                <a:gd name="T4" fmla="*/ 156 w 469"/>
                <a:gd name="T5" fmla="*/ 407 h 439"/>
                <a:gd name="T6" fmla="*/ 62 w 469"/>
                <a:gd name="T7" fmla="*/ 125 h 439"/>
                <a:gd name="T8" fmla="*/ 312 w 469"/>
                <a:gd name="T9" fmla="*/ 32 h 439"/>
                <a:gd name="T10" fmla="*/ 437 w 469"/>
                <a:gd name="T11" fmla="*/ 282 h 439"/>
              </a:gdLst>
              <a:ahLst/>
              <a:cxnLst>
                <a:cxn ang="0">
                  <a:pos x="T0" y="T1"/>
                </a:cxn>
                <a:cxn ang="0">
                  <a:pos x="T2" y="T3"/>
                </a:cxn>
                <a:cxn ang="0">
                  <a:pos x="T4" y="T5"/>
                </a:cxn>
                <a:cxn ang="0">
                  <a:pos x="T6" y="T7"/>
                </a:cxn>
                <a:cxn ang="0">
                  <a:pos x="T8" y="T9"/>
                </a:cxn>
                <a:cxn ang="0">
                  <a:pos x="T10" y="T11"/>
                </a:cxn>
              </a:cxnLst>
              <a:rect l="0" t="0" r="r" b="b"/>
              <a:pathLst>
                <a:path w="469" h="439">
                  <a:moveTo>
                    <a:pt x="437" y="282"/>
                  </a:moveTo>
                  <a:lnTo>
                    <a:pt x="437" y="282"/>
                  </a:lnTo>
                  <a:cubicBezTo>
                    <a:pt x="375" y="407"/>
                    <a:pt x="250" y="438"/>
                    <a:pt x="156" y="407"/>
                  </a:cubicBezTo>
                  <a:cubicBezTo>
                    <a:pt x="62" y="344"/>
                    <a:pt x="0" y="250"/>
                    <a:pt x="62" y="125"/>
                  </a:cubicBezTo>
                  <a:cubicBezTo>
                    <a:pt x="93" y="32"/>
                    <a:pt x="218" y="0"/>
                    <a:pt x="312" y="32"/>
                  </a:cubicBezTo>
                  <a:cubicBezTo>
                    <a:pt x="406" y="63"/>
                    <a:pt x="468" y="188"/>
                    <a:pt x="437" y="28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Freeform 36"/>
            <p:cNvSpPr>
              <a:spLocks noChangeArrowheads="1"/>
            </p:cNvSpPr>
            <p:nvPr/>
          </p:nvSpPr>
          <p:spPr bwMode="auto">
            <a:xfrm>
              <a:off x="11123283" y="4199937"/>
              <a:ext cx="156765" cy="156766"/>
            </a:xfrm>
            <a:custGeom>
              <a:avLst/>
              <a:gdLst>
                <a:gd name="T0" fmla="*/ 406 w 470"/>
                <a:gd name="T1" fmla="*/ 313 h 470"/>
                <a:gd name="T2" fmla="*/ 406 w 470"/>
                <a:gd name="T3" fmla="*/ 313 h 470"/>
                <a:gd name="T4" fmla="*/ 156 w 470"/>
                <a:gd name="T5" fmla="*/ 407 h 470"/>
                <a:gd name="T6" fmla="*/ 31 w 470"/>
                <a:gd name="T7" fmla="*/ 157 h 470"/>
                <a:gd name="T8" fmla="*/ 313 w 470"/>
                <a:gd name="T9" fmla="*/ 32 h 470"/>
                <a:gd name="T10" fmla="*/ 406 w 470"/>
                <a:gd name="T11" fmla="*/ 313 h 470"/>
              </a:gdLst>
              <a:ahLst/>
              <a:cxnLst>
                <a:cxn ang="0">
                  <a:pos x="T0" y="T1"/>
                </a:cxn>
                <a:cxn ang="0">
                  <a:pos x="T2" y="T3"/>
                </a:cxn>
                <a:cxn ang="0">
                  <a:pos x="T4" y="T5"/>
                </a:cxn>
                <a:cxn ang="0">
                  <a:pos x="T6" y="T7"/>
                </a:cxn>
                <a:cxn ang="0">
                  <a:pos x="T8" y="T9"/>
                </a:cxn>
                <a:cxn ang="0">
                  <a:pos x="T10" y="T11"/>
                </a:cxn>
              </a:cxnLst>
              <a:rect l="0" t="0" r="r" b="b"/>
              <a:pathLst>
                <a:path w="470" h="470">
                  <a:moveTo>
                    <a:pt x="406" y="313"/>
                  </a:moveTo>
                  <a:lnTo>
                    <a:pt x="406" y="313"/>
                  </a:lnTo>
                  <a:cubicBezTo>
                    <a:pt x="375" y="407"/>
                    <a:pt x="250" y="469"/>
                    <a:pt x="156" y="407"/>
                  </a:cubicBezTo>
                  <a:cubicBezTo>
                    <a:pt x="63" y="375"/>
                    <a:pt x="0" y="250"/>
                    <a:pt x="31" y="157"/>
                  </a:cubicBezTo>
                  <a:cubicBezTo>
                    <a:pt x="94" y="63"/>
                    <a:pt x="219" y="0"/>
                    <a:pt x="313" y="32"/>
                  </a:cubicBezTo>
                  <a:cubicBezTo>
                    <a:pt x="406" y="94"/>
                    <a:pt x="469" y="219"/>
                    <a:pt x="406" y="31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37"/>
            <p:cNvSpPr>
              <a:spLocks noChangeArrowheads="1"/>
            </p:cNvSpPr>
            <p:nvPr/>
          </p:nvSpPr>
          <p:spPr bwMode="auto">
            <a:xfrm>
              <a:off x="11123283" y="3287178"/>
              <a:ext cx="156765" cy="146510"/>
            </a:xfrm>
            <a:custGeom>
              <a:avLst/>
              <a:gdLst>
                <a:gd name="T0" fmla="*/ 406 w 470"/>
                <a:gd name="T1" fmla="*/ 125 h 439"/>
                <a:gd name="T2" fmla="*/ 406 w 470"/>
                <a:gd name="T3" fmla="*/ 125 h 439"/>
                <a:gd name="T4" fmla="*/ 313 w 470"/>
                <a:gd name="T5" fmla="*/ 407 h 439"/>
                <a:gd name="T6" fmla="*/ 31 w 470"/>
                <a:gd name="T7" fmla="*/ 282 h 439"/>
                <a:gd name="T8" fmla="*/ 156 w 470"/>
                <a:gd name="T9" fmla="*/ 32 h 439"/>
                <a:gd name="T10" fmla="*/ 406 w 470"/>
                <a:gd name="T11" fmla="*/ 125 h 439"/>
              </a:gdLst>
              <a:ahLst/>
              <a:cxnLst>
                <a:cxn ang="0">
                  <a:pos x="T0" y="T1"/>
                </a:cxn>
                <a:cxn ang="0">
                  <a:pos x="T2" y="T3"/>
                </a:cxn>
                <a:cxn ang="0">
                  <a:pos x="T4" y="T5"/>
                </a:cxn>
                <a:cxn ang="0">
                  <a:pos x="T6" y="T7"/>
                </a:cxn>
                <a:cxn ang="0">
                  <a:pos x="T8" y="T9"/>
                </a:cxn>
                <a:cxn ang="0">
                  <a:pos x="T10" y="T11"/>
                </a:cxn>
              </a:cxnLst>
              <a:rect l="0" t="0" r="r" b="b"/>
              <a:pathLst>
                <a:path w="470" h="439">
                  <a:moveTo>
                    <a:pt x="406" y="125"/>
                  </a:moveTo>
                  <a:lnTo>
                    <a:pt x="406" y="125"/>
                  </a:lnTo>
                  <a:cubicBezTo>
                    <a:pt x="469" y="250"/>
                    <a:pt x="406" y="344"/>
                    <a:pt x="313" y="407"/>
                  </a:cubicBezTo>
                  <a:cubicBezTo>
                    <a:pt x="219" y="438"/>
                    <a:pt x="94" y="407"/>
                    <a:pt x="31" y="282"/>
                  </a:cubicBezTo>
                  <a:cubicBezTo>
                    <a:pt x="0" y="188"/>
                    <a:pt x="63" y="63"/>
                    <a:pt x="156" y="32"/>
                  </a:cubicBezTo>
                  <a:cubicBezTo>
                    <a:pt x="250" y="0"/>
                    <a:pt x="375" y="32"/>
                    <a:pt x="406" y="1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38"/>
            <p:cNvSpPr>
              <a:spLocks noChangeArrowheads="1"/>
            </p:cNvSpPr>
            <p:nvPr/>
          </p:nvSpPr>
          <p:spPr bwMode="auto">
            <a:xfrm>
              <a:off x="9555627" y="2632277"/>
              <a:ext cx="146510" cy="155301"/>
            </a:xfrm>
            <a:custGeom>
              <a:avLst/>
              <a:gdLst>
                <a:gd name="T0" fmla="*/ 313 w 439"/>
                <a:gd name="T1" fmla="*/ 406 h 469"/>
                <a:gd name="T2" fmla="*/ 313 w 439"/>
                <a:gd name="T3" fmla="*/ 406 h 469"/>
                <a:gd name="T4" fmla="*/ 32 w 439"/>
                <a:gd name="T5" fmla="*/ 312 h 469"/>
                <a:gd name="T6" fmla="*/ 157 w 439"/>
                <a:gd name="T7" fmla="*/ 31 h 469"/>
                <a:gd name="T8" fmla="*/ 406 w 439"/>
                <a:gd name="T9" fmla="*/ 156 h 469"/>
                <a:gd name="T10" fmla="*/ 313 w 439"/>
                <a:gd name="T11" fmla="*/ 406 h 469"/>
              </a:gdLst>
              <a:ahLst/>
              <a:cxnLst>
                <a:cxn ang="0">
                  <a:pos x="T0" y="T1"/>
                </a:cxn>
                <a:cxn ang="0">
                  <a:pos x="T2" y="T3"/>
                </a:cxn>
                <a:cxn ang="0">
                  <a:pos x="T4" y="T5"/>
                </a:cxn>
                <a:cxn ang="0">
                  <a:pos x="T6" y="T7"/>
                </a:cxn>
                <a:cxn ang="0">
                  <a:pos x="T8" y="T9"/>
                </a:cxn>
                <a:cxn ang="0">
                  <a:pos x="T10" y="T11"/>
                </a:cxn>
              </a:cxnLst>
              <a:rect l="0" t="0" r="r" b="b"/>
              <a:pathLst>
                <a:path w="439" h="469">
                  <a:moveTo>
                    <a:pt x="313" y="406"/>
                  </a:moveTo>
                  <a:lnTo>
                    <a:pt x="313" y="406"/>
                  </a:lnTo>
                  <a:cubicBezTo>
                    <a:pt x="188" y="468"/>
                    <a:pt x="94" y="406"/>
                    <a:pt x="32" y="312"/>
                  </a:cubicBezTo>
                  <a:cubicBezTo>
                    <a:pt x="0" y="187"/>
                    <a:pt x="63" y="93"/>
                    <a:pt x="157" y="31"/>
                  </a:cubicBezTo>
                  <a:cubicBezTo>
                    <a:pt x="250" y="0"/>
                    <a:pt x="375" y="62"/>
                    <a:pt x="406" y="156"/>
                  </a:cubicBezTo>
                  <a:cubicBezTo>
                    <a:pt x="438" y="250"/>
                    <a:pt x="406" y="375"/>
                    <a:pt x="313" y="40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39"/>
            <p:cNvSpPr>
              <a:spLocks noChangeArrowheads="1"/>
            </p:cNvSpPr>
            <p:nvPr/>
          </p:nvSpPr>
          <p:spPr bwMode="auto">
            <a:xfrm>
              <a:off x="10480104" y="4853373"/>
              <a:ext cx="145045" cy="146510"/>
            </a:xfrm>
            <a:custGeom>
              <a:avLst/>
              <a:gdLst>
                <a:gd name="T0" fmla="*/ 281 w 438"/>
                <a:gd name="T1" fmla="*/ 406 h 439"/>
                <a:gd name="T2" fmla="*/ 281 w 438"/>
                <a:gd name="T3" fmla="*/ 406 h 439"/>
                <a:gd name="T4" fmla="*/ 31 w 438"/>
                <a:gd name="T5" fmla="*/ 281 h 439"/>
                <a:gd name="T6" fmla="*/ 125 w 438"/>
                <a:gd name="T7" fmla="*/ 31 h 439"/>
                <a:gd name="T8" fmla="*/ 406 w 438"/>
                <a:gd name="T9" fmla="*/ 156 h 439"/>
                <a:gd name="T10" fmla="*/ 281 w 438"/>
                <a:gd name="T11" fmla="*/ 406 h 439"/>
              </a:gdLst>
              <a:ahLst/>
              <a:cxnLst>
                <a:cxn ang="0">
                  <a:pos x="T0" y="T1"/>
                </a:cxn>
                <a:cxn ang="0">
                  <a:pos x="T2" y="T3"/>
                </a:cxn>
                <a:cxn ang="0">
                  <a:pos x="T4" y="T5"/>
                </a:cxn>
                <a:cxn ang="0">
                  <a:pos x="T6" y="T7"/>
                </a:cxn>
                <a:cxn ang="0">
                  <a:pos x="T8" y="T9"/>
                </a:cxn>
                <a:cxn ang="0">
                  <a:pos x="T10" y="T11"/>
                </a:cxn>
              </a:cxnLst>
              <a:rect l="0" t="0" r="r" b="b"/>
              <a:pathLst>
                <a:path w="438" h="439">
                  <a:moveTo>
                    <a:pt x="281" y="406"/>
                  </a:moveTo>
                  <a:lnTo>
                    <a:pt x="281" y="406"/>
                  </a:lnTo>
                  <a:cubicBezTo>
                    <a:pt x="187" y="438"/>
                    <a:pt x="62" y="406"/>
                    <a:pt x="31" y="281"/>
                  </a:cubicBezTo>
                  <a:cubicBezTo>
                    <a:pt x="0" y="188"/>
                    <a:pt x="31" y="63"/>
                    <a:pt x="125" y="31"/>
                  </a:cubicBezTo>
                  <a:cubicBezTo>
                    <a:pt x="250" y="0"/>
                    <a:pt x="343" y="31"/>
                    <a:pt x="406" y="156"/>
                  </a:cubicBezTo>
                  <a:cubicBezTo>
                    <a:pt x="437" y="250"/>
                    <a:pt x="375" y="344"/>
                    <a:pt x="281" y="40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Freeform 40"/>
            <p:cNvSpPr>
              <a:spLocks noChangeArrowheads="1"/>
            </p:cNvSpPr>
            <p:nvPr/>
          </p:nvSpPr>
          <p:spPr bwMode="auto">
            <a:xfrm>
              <a:off x="10251549" y="4926627"/>
              <a:ext cx="146510" cy="134789"/>
            </a:xfrm>
            <a:custGeom>
              <a:avLst/>
              <a:gdLst>
                <a:gd name="T0" fmla="*/ 188 w 439"/>
                <a:gd name="T1" fmla="*/ 0 h 407"/>
                <a:gd name="T2" fmla="*/ 188 w 439"/>
                <a:gd name="T3" fmla="*/ 0 h 407"/>
                <a:gd name="T4" fmla="*/ 406 w 439"/>
                <a:gd name="T5" fmla="*/ 156 h 407"/>
                <a:gd name="T6" fmla="*/ 250 w 439"/>
                <a:gd name="T7" fmla="*/ 406 h 407"/>
                <a:gd name="T8" fmla="*/ 31 w 439"/>
                <a:gd name="T9" fmla="*/ 250 h 407"/>
                <a:gd name="T10" fmla="*/ 188 w 439"/>
                <a:gd name="T11" fmla="*/ 0 h 407"/>
              </a:gdLst>
              <a:ahLst/>
              <a:cxnLst>
                <a:cxn ang="0">
                  <a:pos x="T0" y="T1"/>
                </a:cxn>
                <a:cxn ang="0">
                  <a:pos x="T2" y="T3"/>
                </a:cxn>
                <a:cxn ang="0">
                  <a:pos x="T4" y="T5"/>
                </a:cxn>
                <a:cxn ang="0">
                  <a:pos x="T6" y="T7"/>
                </a:cxn>
                <a:cxn ang="0">
                  <a:pos x="T8" y="T9"/>
                </a:cxn>
                <a:cxn ang="0">
                  <a:pos x="T10" y="T11"/>
                </a:cxn>
              </a:cxnLst>
              <a:rect l="0" t="0" r="r" b="b"/>
              <a:pathLst>
                <a:path w="439" h="407">
                  <a:moveTo>
                    <a:pt x="188" y="0"/>
                  </a:moveTo>
                  <a:lnTo>
                    <a:pt x="188" y="0"/>
                  </a:lnTo>
                  <a:cubicBezTo>
                    <a:pt x="281" y="0"/>
                    <a:pt x="406" y="62"/>
                    <a:pt x="406" y="156"/>
                  </a:cubicBezTo>
                  <a:cubicBezTo>
                    <a:pt x="438" y="281"/>
                    <a:pt x="375" y="375"/>
                    <a:pt x="250" y="406"/>
                  </a:cubicBezTo>
                  <a:cubicBezTo>
                    <a:pt x="156" y="406"/>
                    <a:pt x="31" y="344"/>
                    <a:pt x="31" y="250"/>
                  </a:cubicBezTo>
                  <a:cubicBezTo>
                    <a:pt x="0" y="125"/>
                    <a:pt x="63" y="31"/>
                    <a:pt x="188"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Freeform 41"/>
            <p:cNvSpPr>
              <a:spLocks noChangeArrowheads="1"/>
            </p:cNvSpPr>
            <p:nvPr/>
          </p:nvSpPr>
          <p:spPr bwMode="auto">
            <a:xfrm>
              <a:off x="9784182" y="2570743"/>
              <a:ext cx="145045" cy="146510"/>
            </a:xfrm>
            <a:custGeom>
              <a:avLst/>
              <a:gdLst>
                <a:gd name="T0" fmla="*/ 187 w 438"/>
                <a:gd name="T1" fmla="*/ 0 h 439"/>
                <a:gd name="T2" fmla="*/ 187 w 438"/>
                <a:gd name="T3" fmla="*/ 0 h 439"/>
                <a:gd name="T4" fmla="*/ 406 w 438"/>
                <a:gd name="T5" fmla="*/ 156 h 439"/>
                <a:gd name="T6" fmla="*/ 250 w 438"/>
                <a:gd name="T7" fmla="*/ 406 h 439"/>
                <a:gd name="T8" fmla="*/ 31 w 438"/>
                <a:gd name="T9" fmla="*/ 250 h 439"/>
                <a:gd name="T10" fmla="*/ 187 w 438"/>
                <a:gd name="T11" fmla="*/ 0 h 439"/>
              </a:gdLst>
              <a:ahLst/>
              <a:cxnLst>
                <a:cxn ang="0">
                  <a:pos x="T0" y="T1"/>
                </a:cxn>
                <a:cxn ang="0">
                  <a:pos x="T2" y="T3"/>
                </a:cxn>
                <a:cxn ang="0">
                  <a:pos x="T4" y="T5"/>
                </a:cxn>
                <a:cxn ang="0">
                  <a:pos x="T6" y="T7"/>
                </a:cxn>
                <a:cxn ang="0">
                  <a:pos x="T8" y="T9"/>
                </a:cxn>
                <a:cxn ang="0">
                  <a:pos x="T10" y="T11"/>
                </a:cxn>
              </a:cxnLst>
              <a:rect l="0" t="0" r="r" b="b"/>
              <a:pathLst>
                <a:path w="438" h="439">
                  <a:moveTo>
                    <a:pt x="187" y="0"/>
                  </a:moveTo>
                  <a:lnTo>
                    <a:pt x="187" y="0"/>
                  </a:lnTo>
                  <a:cubicBezTo>
                    <a:pt x="281" y="0"/>
                    <a:pt x="375" y="63"/>
                    <a:pt x="406" y="156"/>
                  </a:cubicBezTo>
                  <a:cubicBezTo>
                    <a:pt x="437" y="281"/>
                    <a:pt x="375" y="375"/>
                    <a:pt x="250" y="406"/>
                  </a:cubicBezTo>
                  <a:cubicBezTo>
                    <a:pt x="156" y="438"/>
                    <a:pt x="31" y="344"/>
                    <a:pt x="31" y="250"/>
                  </a:cubicBezTo>
                  <a:cubicBezTo>
                    <a:pt x="0" y="125"/>
                    <a:pt x="62" y="31"/>
                    <a:pt x="187"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Freeform 42"/>
            <p:cNvSpPr>
              <a:spLocks noChangeArrowheads="1"/>
            </p:cNvSpPr>
            <p:nvPr/>
          </p:nvSpPr>
          <p:spPr bwMode="auto">
            <a:xfrm>
              <a:off x="11196537" y="3515734"/>
              <a:ext cx="145045" cy="134789"/>
            </a:xfrm>
            <a:custGeom>
              <a:avLst/>
              <a:gdLst>
                <a:gd name="T0" fmla="*/ 406 w 438"/>
                <a:gd name="T1" fmla="*/ 156 h 407"/>
                <a:gd name="T2" fmla="*/ 406 w 438"/>
                <a:gd name="T3" fmla="*/ 156 h 407"/>
                <a:gd name="T4" fmla="*/ 250 w 438"/>
                <a:gd name="T5" fmla="*/ 406 h 407"/>
                <a:gd name="T6" fmla="*/ 31 w 438"/>
                <a:gd name="T7" fmla="*/ 250 h 407"/>
                <a:gd name="T8" fmla="*/ 187 w 438"/>
                <a:gd name="T9" fmla="*/ 0 h 407"/>
                <a:gd name="T10" fmla="*/ 406 w 438"/>
                <a:gd name="T11" fmla="*/ 156 h 407"/>
              </a:gdLst>
              <a:ahLst/>
              <a:cxnLst>
                <a:cxn ang="0">
                  <a:pos x="T0" y="T1"/>
                </a:cxn>
                <a:cxn ang="0">
                  <a:pos x="T2" y="T3"/>
                </a:cxn>
                <a:cxn ang="0">
                  <a:pos x="T4" y="T5"/>
                </a:cxn>
                <a:cxn ang="0">
                  <a:pos x="T6" y="T7"/>
                </a:cxn>
                <a:cxn ang="0">
                  <a:pos x="T8" y="T9"/>
                </a:cxn>
                <a:cxn ang="0">
                  <a:pos x="T10" y="T11"/>
                </a:cxn>
              </a:cxnLst>
              <a:rect l="0" t="0" r="r" b="b"/>
              <a:pathLst>
                <a:path w="438" h="407">
                  <a:moveTo>
                    <a:pt x="406" y="156"/>
                  </a:moveTo>
                  <a:lnTo>
                    <a:pt x="406" y="156"/>
                  </a:lnTo>
                  <a:cubicBezTo>
                    <a:pt x="437" y="281"/>
                    <a:pt x="375" y="375"/>
                    <a:pt x="250" y="406"/>
                  </a:cubicBezTo>
                  <a:cubicBezTo>
                    <a:pt x="156" y="406"/>
                    <a:pt x="31" y="344"/>
                    <a:pt x="31" y="250"/>
                  </a:cubicBezTo>
                  <a:cubicBezTo>
                    <a:pt x="0" y="125"/>
                    <a:pt x="62" y="31"/>
                    <a:pt x="187" y="0"/>
                  </a:cubicBezTo>
                  <a:cubicBezTo>
                    <a:pt x="281" y="0"/>
                    <a:pt x="375" y="62"/>
                    <a:pt x="406" y="15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Freeform 43"/>
            <p:cNvSpPr>
              <a:spLocks noChangeArrowheads="1"/>
            </p:cNvSpPr>
            <p:nvPr/>
          </p:nvSpPr>
          <p:spPr bwMode="auto">
            <a:xfrm>
              <a:off x="10677891" y="2746555"/>
              <a:ext cx="156765" cy="146510"/>
            </a:xfrm>
            <a:custGeom>
              <a:avLst/>
              <a:gdLst>
                <a:gd name="T0" fmla="*/ 344 w 470"/>
                <a:gd name="T1" fmla="*/ 63 h 439"/>
                <a:gd name="T2" fmla="*/ 344 w 470"/>
                <a:gd name="T3" fmla="*/ 63 h 439"/>
                <a:gd name="T4" fmla="*/ 407 w 470"/>
                <a:gd name="T5" fmla="*/ 313 h 439"/>
                <a:gd name="T6" fmla="*/ 125 w 470"/>
                <a:gd name="T7" fmla="*/ 375 h 439"/>
                <a:gd name="T8" fmla="*/ 63 w 470"/>
                <a:gd name="T9" fmla="*/ 94 h 439"/>
                <a:gd name="T10" fmla="*/ 344 w 470"/>
                <a:gd name="T11" fmla="*/ 63 h 439"/>
              </a:gdLst>
              <a:ahLst/>
              <a:cxnLst>
                <a:cxn ang="0">
                  <a:pos x="T0" y="T1"/>
                </a:cxn>
                <a:cxn ang="0">
                  <a:pos x="T2" y="T3"/>
                </a:cxn>
                <a:cxn ang="0">
                  <a:pos x="T4" y="T5"/>
                </a:cxn>
                <a:cxn ang="0">
                  <a:pos x="T6" y="T7"/>
                </a:cxn>
                <a:cxn ang="0">
                  <a:pos x="T8" y="T9"/>
                </a:cxn>
                <a:cxn ang="0">
                  <a:pos x="T10" y="T11"/>
                </a:cxn>
              </a:cxnLst>
              <a:rect l="0" t="0" r="r" b="b"/>
              <a:pathLst>
                <a:path w="470" h="439">
                  <a:moveTo>
                    <a:pt x="344" y="63"/>
                  </a:moveTo>
                  <a:lnTo>
                    <a:pt x="344" y="63"/>
                  </a:lnTo>
                  <a:cubicBezTo>
                    <a:pt x="438" y="125"/>
                    <a:pt x="469" y="250"/>
                    <a:pt x="407" y="313"/>
                  </a:cubicBezTo>
                  <a:cubicBezTo>
                    <a:pt x="344" y="407"/>
                    <a:pt x="219" y="438"/>
                    <a:pt x="125" y="375"/>
                  </a:cubicBezTo>
                  <a:cubicBezTo>
                    <a:pt x="32" y="313"/>
                    <a:pt x="0" y="188"/>
                    <a:pt x="63" y="94"/>
                  </a:cubicBezTo>
                  <a:cubicBezTo>
                    <a:pt x="125" y="0"/>
                    <a:pt x="250" y="0"/>
                    <a:pt x="344" y="6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Freeform 44"/>
            <p:cNvSpPr>
              <a:spLocks noChangeArrowheads="1"/>
            </p:cNvSpPr>
            <p:nvPr/>
          </p:nvSpPr>
          <p:spPr bwMode="auto">
            <a:xfrm>
              <a:off x="9016470" y="3079134"/>
              <a:ext cx="156765" cy="146510"/>
            </a:xfrm>
            <a:custGeom>
              <a:avLst/>
              <a:gdLst>
                <a:gd name="T0" fmla="*/ 407 w 470"/>
                <a:gd name="T1" fmla="*/ 313 h 439"/>
                <a:gd name="T2" fmla="*/ 407 w 470"/>
                <a:gd name="T3" fmla="*/ 313 h 439"/>
                <a:gd name="T4" fmla="*/ 125 w 470"/>
                <a:gd name="T5" fmla="*/ 375 h 439"/>
                <a:gd name="T6" fmla="*/ 63 w 470"/>
                <a:gd name="T7" fmla="*/ 94 h 439"/>
                <a:gd name="T8" fmla="*/ 344 w 470"/>
                <a:gd name="T9" fmla="*/ 63 h 439"/>
                <a:gd name="T10" fmla="*/ 407 w 470"/>
                <a:gd name="T11" fmla="*/ 313 h 439"/>
              </a:gdLst>
              <a:ahLst/>
              <a:cxnLst>
                <a:cxn ang="0">
                  <a:pos x="T0" y="T1"/>
                </a:cxn>
                <a:cxn ang="0">
                  <a:pos x="T2" y="T3"/>
                </a:cxn>
                <a:cxn ang="0">
                  <a:pos x="T4" y="T5"/>
                </a:cxn>
                <a:cxn ang="0">
                  <a:pos x="T6" y="T7"/>
                </a:cxn>
                <a:cxn ang="0">
                  <a:pos x="T8" y="T9"/>
                </a:cxn>
                <a:cxn ang="0">
                  <a:pos x="T10" y="T11"/>
                </a:cxn>
              </a:cxnLst>
              <a:rect l="0" t="0" r="r" b="b"/>
              <a:pathLst>
                <a:path w="470" h="439">
                  <a:moveTo>
                    <a:pt x="407" y="313"/>
                  </a:moveTo>
                  <a:lnTo>
                    <a:pt x="407" y="313"/>
                  </a:lnTo>
                  <a:cubicBezTo>
                    <a:pt x="344" y="407"/>
                    <a:pt x="219" y="438"/>
                    <a:pt x="125" y="375"/>
                  </a:cubicBezTo>
                  <a:cubicBezTo>
                    <a:pt x="32" y="313"/>
                    <a:pt x="0" y="188"/>
                    <a:pt x="63" y="94"/>
                  </a:cubicBezTo>
                  <a:cubicBezTo>
                    <a:pt x="125" y="0"/>
                    <a:pt x="250" y="0"/>
                    <a:pt x="344" y="63"/>
                  </a:cubicBezTo>
                  <a:cubicBezTo>
                    <a:pt x="438" y="125"/>
                    <a:pt x="469" y="219"/>
                    <a:pt x="407" y="31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Freeform 45"/>
            <p:cNvSpPr>
              <a:spLocks noChangeArrowheads="1"/>
            </p:cNvSpPr>
            <p:nvPr/>
          </p:nvSpPr>
          <p:spPr bwMode="auto">
            <a:xfrm>
              <a:off x="11009004" y="4407982"/>
              <a:ext cx="156765" cy="156766"/>
            </a:xfrm>
            <a:custGeom>
              <a:avLst/>
              <a:gdLst>
                <a:gd name="T0" fmla="*/ 407 w 470"/>
                <a:gd name="T1" fmla="*/ 344 h 470"/>
                <a:gd name="T2" fmla="*/ 407 w 470"/>
                <a:gd name="T3" fmla="*/ 344 h 470"/>
                <a:gd name="T4" fmla="*/ 125 w 470"/>
                <a:gd name="T5" fmla="*/ 407 h 470"/>
                <a:gd name="T6" fmla="*/ 63 w 470"/>
                <a:gd name="T7" fmla="*/ 125 h 470"/>
                <a:gd name="T8" fmla="*/ 344 w 470"/>
                <a:gd name="T9" fmla="*/ 63 h 470"/>
                <a:gd name="T10" fmla="*/ 407 w 470"/>
                <a:gd name="T11" fmla="*/ 344 h 470"/>
              </a:gdLst>
              <a:ahLst/>
              <a:cxnLst>
                <a:cxn ang="0">
                  <a:pos x="T0" y="T1"/>
                </a:cxn>
                <a:cxn ang="0">
                  <a:pos x="T2" y="T3"/>
                </a:cxn>
                <a:cxn ang="0">
                  <a:pos x="T4" y="T5"/>
                </a:cxn>
                <a:cxn ang="0">
                  <a:pos x="T6" y="T7"/>
                </a:cxn>
                <a:cxn ang="0">
                  <a:pos x="T8" y="T9"/>
                </a:cxn>
                <a:cxn ang="0">
                  <a:pos x="T10" y="T11"/>
                </a:cxn>
              </a:cxnLst>
              <a:rect l="0" t="0" r="r" b="b"/>
              <a:pathLst>
                <a:path w="470" h="470">
                  <a:moveTo>
                    <a:pt x="407" y="344"/>
                  </a:moveTo>
                  <a:lnTo>
                    <a:pt x="407" y="344"/>
                  </a:lnTo>
                  <a:cubicBezTo>
                    <a:pt x="344" y="438"/>
                    <a:pt x="219" y="469"/>
                    <a:pt x="125" y="407"/>
                  </a:cubicBezTo>
                  <a:cubicBezTo>
                    <a:pt x="32" y="344"/>
                    <a:pt x="0" y="219"/>
                    <a:pt x="63" y="125"/>
                  </a:cubicBezTo>
                  <a:cubicBezTo>
                    <a:pt x="125" y="32"/>
                    <a:pt x="250" y="0"/>
                    <a:pt x="344" y="63"/>
                  </a:cubicBezTo>
                  <a:cubicBezTo>
                    <a:pt x="438" y="125"/>
                    <a:pt x="469" y="250"/>
                    <a:pt x="407" y="34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Freeform 46"/>
            <p:cNvSpPr>
              <a:spLocks noChangeArrowheads="1"/>
            </p:cNvSpPr>
            <p:nvPr/>
          </p:nvSpPr>
          <p:spPr bwMode="auto">
            <a:xfrm>
              <a:off x="10251548" y="2570743"/>
              <a:ext cx="146510" cy="146510"/>
            </a:xfrm>
            <a:custGeom>
              <a:avLst/>
              <a:gdLst>
                <a:gd name="T0" fmla="*/ 250 w 439"/>
                <a:gd name="T1" fmla="*/ 0 h 439"/>
                <a:gd name="T2" fmla="*/ 250 w 439"/>
                <a:gd name="T3" fmla="*/ 0 h 439"/>
                <a:gd name="T4" fmla="*/ 406 w 439"/>
                <a:gd name="T5" fmla="*/ 250 h 439"/>
                <a:gd name="T6" fmla="*/ 188 w 439"/>
                <a:gd name="T7" fmla="*/ 406 h 439"/>
                <a:gd name="T8" fmla="*/ 31 w 439"/>
                <a:gd name="T9" fmla="*/ 156 h 439"/>
                <a:gd name="T10" fmla="*/ 250 w 439"/>
                <a:gd name="T11" fmla="*/ 0 h 439"/>
              </a:gdLst>
              <a:ahLst/>
              <a:cxnLst>
                <a:cxn ang="0">
                  <a:pos x="T0" y="T1"/>
                </a:cxn>
                <a:cxn ang="0">
                  <a:pos x="T2" y="T3"/>
                </a:cxn>
                <a:cxn ang="0">
                  <a:pos x="T4" y="T5"/>
                </a:cxn>
                <a:cxn ang="0">
                  <a:pos x="T6" y="T7"/>
                </a:cxn>
                <a:cxn ang="0">
                  <a:pos x="T8" y="T9"/>
                </a:cxn>
                <a:cxn ang="0">
                  <a:pos x="T10" y="T11"/>
                </a:cxn>
              </a:cxnLst>
              <a:rect l="0" t="0" r="r" b="b"/>
              <a:pathLst>
                <a:path w="439" h="439">
                  <a:moveTo>
                    <a:pt x="250" y="0"/>
                  </a:moveTo>
                  <a:lnTo>
                    <a:pt x="250" y="0"/>
                  </a:lnTo>
                  <a:cubicBezTo>
                    <a:pt x="375" y="31"/>
                    <a:pt x="438" y="125"/>
                    <a:pt x="406" y="250"/>
                  </a:cubicBezTo>
                  <a:cubicBezTo>
                    <a:pt x="406" y="344"/>
                    <a:pt x="281" y="438"/>
                    <a:pt x="188" y="406"/>
                  </a:cubicBezTo>
                  <a:cubicBezTo>
                    <a:pt x="63" y="375"/>
                    <a:pt x="0" y="281"/>
                    <a:pt x="31" y="156"/>
                  </a:cubicBezTo>
                  <a:cubicBezTo>
                    <a:pt x="31" y="63"/>
                    <a:pt x="156" y="0"/>
                    <a:pt x="250"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47"/>
            <p:cNvSpPr>
              <a:spLocks noChangeArrowheads="1"/>
            </p:cNvSpPr>
            <p:nvPr/>
          </p:nvSpPr>
          <p:spPr bwMode="auto">
            <a:xfrm>
              <a:off x="8840658" y="3515734"/>
              <a:ext cx="145045" cy="134789"/>
            </a:xfrm>
            <a:custGeom>
              <a:avLst/>
              <a:gdLst>
                <a:gd name="T0" fmla="*/ 405 w 438"/>
                <a:gd name="T1" fmla="*/ 250 h 407"/>
                <a:gd name="T2" fmla="*/ 405 w 438"/>
                <a:gd name="T3" fmla="*/ 250 h 407"/>
                <a:gd name="T4" fmla="*/ 187 w 438"/>
                <a:gd name="T5" fmla="*/ 406 h 407"/>
                <a:gd name="T6" fmla="*/ 31 w 438"/>
                <a:gd name="T7" fmla="*/ 156 h 407"/>
                <a:gd name="T8" fmla="*/ 249 w 438"/>
                <a:gd name="T9" fmla="*/ 0 h 407"/>
                <a:gd name="T10" fmla="*/ 405 w 438"/>
                <a:gd name="T11" fmla="*/ 250 h 407"/>
              </a:gdLst>
              <a:ahLst/>
              <a:cxnLst>
                <a:cxn ang="0">
                  <a:pos x="T0" y="T1"/>
                </a:cxn>
                <a:cxn ang="0">
                  <a:pos x="T2" y="T3"/>
                </a:cxn>
                <a:cxn ang="0">
                  <a:pos x="T4" y="T5"/>
                </a:cxn>
                <a:cxn ang="0">
                  <a:pos x="T6" y="T7"/>
                </a:cxn>
                <a:cxn ang="0">
                  <a:pos x="T8" y="T9"/>
                </a:cxn>
                <a:cxn ang="0">
                  <a:pos x="T10" y="T11"/>
                </a:cxn>
              </a:cxnLst>
              <a:rect l="0" t="0" r="r" b="b"/>
              <a:pathLst>
                <a:path w="438" h="407">
                  <a:moveTo>
                    <a:pt x="405" y="250"/>
                  </a:moveTo>
                  <a:lnTo>
                    <a:pt x="405" y="250"/>
                  </a:lnTo>
                  <a:cubicBezTo>
                    <a:pt x="405" y="344"/>
                    <a:pt x="280" y="406"/>
                    <a:pt x="187" y="406"/>
                  </a:cubicBezTo>
                  <a:cubicBezTo>
                    <a:pt x="63" y="375"/>
                    <a:pt x="0" y="281"/>
                    <a:pt x="31" y="156"/>
                  </a:cubicBezTo>
                  <a:cubicBezTo>
                    <a:pt x="63" y="62"/>
                    <a:pt x="156" y="0"/>
                    <a:pt x="249" y="0"/>
                  </a:cubicBezTo>
                  <a:cubicBezTo>
                    <a:pt x="374" y="31"/>
                    <a:pt x="437" y="125"/>
                    <a:pt x="405" y="25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48"/>
            <p:cNvSpPr>
              <a:spLocks noChangeArrowheads="1"/>
            </p:cNvSpPr>
            <p:nvPr/>
          </p:nvSpPr>
          <p:spPr bwMode="auto">
            <a:xfrm>
              <a:off x="11196536" y="3981636"/>
              <a:ext cx="145045" cy="146510"/>
            </a:xfrm>
            <a:custGeom>
              <a:avLst/>
              <a:gdLst>
                <a:gd name="T0" fmla="*/ 406 w 438"/>
                <a:gd name="T1" fmla="*/ 250 h 439"/>
                <a:gd name="T2" fmla="*/ 406 w 438"/>
                <a:gd name="T3" fmla="*/ 250 h 439"/>
                <a:gd name="T4" fmla="*/ 187 w 438"/>
                <a:gd name="T5" fmla="*/ 406 h 439"/>
                <a:gd name="T6" fmla="*/ 31 w 438"/>
                <a:gd name="T7" fmla="*/ 156 h 439"/>
                <a:gd name="T8" fmla="*/ 250 w 438"/>
                <a:gd name="T9" fmla="*/ 0 h 439"/>
                <a:gd name="T10" fmla="*/ 406 w 438"/>
                <a:gd name="T11" fmla="*/ 250 h 439"/>
              </a:gdLst>
              <a:ahLst/>
              <a:cxnLst>
                <a:cxn ang="0">
                  <a:pos x="T0" y="T1"/>
                </a:cxn>
                <a:cxn ang="0">
                  <a:pos x="T2" y="T3"/>
                </a:cxn>
                <a:cxn ang="0">
                  <a:pos x="T4" y="T5"/>
                </a:cxn>
                <a:cxn ang="0">
                  <a:pos x="T6" y="T7"/>
                </a:cxn>
                <a:cxn ang="0">
                  <a:pos x="T8" y="T9"/>
                </a:cxn>
                <a:cxn ang="0">
                  <a:pos x="T10" y="T11"/>
                </a:cxn>
              </a:cxnLst>
              <a:rect l="0" t="0" r="r" b="b"/>
              <a:pathLst>
                <a:path w="438" h="439">
                  <a:moveTo>
                    <a:pt x="406" y="250"/>
                  </a:moveTo>
                  <a:lnTo>
                    <a:pt x="406" y="250"/>
                  </a:lnTo>
                  <a:cubicBezTo>
                    <a:pt x="375" y="344"/>
                    <a:pt x="281" y="438"/>
                    <a:pt x="187" y="406"/>
                  </a:cubicBezTo>
                  <a:cubicBezTo>
                    <a:pt x="62" y="375"/>
                    <a:pt x="0" y="281"/>
                    <a:pt x="31" y="156"/>
                  </a:cubicBezTo>
                  <a:cubicBezTo>
                    <a:pt x="31" y="63"/>
                    <a:pt x="156" y="0"/>
                    <a:pt x="250" y="0"/>
                  </a:cubicBezTo>
                  <a:cubicBezTo>
                    <a:pt x="375" y="31"/>
                    <a:pt x="437" y="125"/>
                    <a:pt x="406" y="25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49"/>
            <p:cNvSpPr>
              <a:spLocks noChangeArrowheads="1"/>
            </p:cNvSpPr>
            <p:nvPr/>
          </p:nvSpPr>
          <p:spPr bwMode="auto">
            <a:xfrm>
              <a:off x="11009005" y="3079133"/>
              <a:ext cx="156765" cy="146510"/>
            </a:xfrm>
            <a:custGeom>
              <a:avLst/>
              <a:gdLst>
                <a:gd name="T0" fmla="*/ 407 w 470"/>
                <a:gd name="T1" fmla="*/ 94 h 439"/>
                <a:gd name="T2" fmla="*/ 407 w 470"/>
                <a:gd name="T3" fmla="*/ 94 h 439"/>
                <a:gd name="T4" fmla="*/ 344 w 470"/>
                <a:gd name="T5" fmla="*/ 375 h 439"/>
                <a:gd name="T6" fmla="*/ 63 w 470"/>
                <a:gd name="T7" fmla="*/ 313 h 439"/>
                <a:gd name="T8" fmla="*/ 125 w 470"/>
                <a:gd name="T9" fmla="*/ 63 h 439"/>
                <a:gd name="T10" fmla="*/ 407 w 470"/>
                <a:gd name="T11" fmla="*/ 94 h 439"/>
              </a:gdLst>
              <a:ahLst/>
              <a:cxnLst>
                <a:cxn ang="0">
                  <a:pos x="T0" y="T1"/>
                </a:cxn>
                <a:cxn ang="0">
                  <a:pos x="T2" y="T3"/>
                </a:cxn>
                <a:cxn ang="0">
                  <a:pos x="T4" y="T5"/>
                </a:cxn>
                <a:cxn ang="0">
                  <a:pos x="T6" y="T7"/>
                </a:cxn>
                <a:cxn ang="0">
                  <a:pos x="T8" y="T9"/>
                </a:cxn>
                <a:cxn ang="0">
                  <a:pos x="T10" y="T11"/>
                </a:cxn>
              </a:cxnLst>
              <a:rect l="0" t="0" r="r" b="b"/>
              <a:pathLst>
                <a:path w="470" h="439">
                  <a:moveTo>
                    <a:pt x="407" y="94"/>
                  </a:moveTo>
                  <a:lnTo>
                    <a:pt x="407" y="94"/>
                  </a:lnTo>
                  <a:cubicBezTo>
                    <a:pt x="469" y="188"/>
                    <a:pt x="438" y="313"/>
                    <a:pt x="344" y="375"/>
                  </a:cubicBezTo>
                  <a:cubicBezTo>
                    <a:pt x="250" y="438"/>
                    <a:pt x="125" y="407"/>
                    <a:pt x="63" y="313"/>
                  </a:cubicBezTo>
                  <a:cubicBezTo>
                    <a:pt x="0" y="219"/>
                    <a:pt x="32" y="125"/>
                    <a:pt x="125" y="63"/>
                  </a:cubicBezTo>
                  <a:cubicBezTo>
                    <a:pt x="219" y="0"/>
                    <a:pt x="344" y="0"/>
                    <a:pt x="407" y="9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50"/>
            <p:cNvSpPr>
              <a:spLocks noChangeArrowheads="1"/>
            </p:cNvSpPr>
            <p:nvPr/>
          </p:nvSpPr>
          <p:spPr bwMode="auto">
            <a:xfrm>
              <a:off x="9349047" y="2746555"/>
              <a:ext cx="146510" cy="146510"/>
            </a:xfrm>
            <a:custGeom>
              <a:avLst/>
              <a:gdLst>
                <a:gd name="T0" fmla="*/ 344 w 439"/>
                <a:gd name="T1" fmla="*/ 375 h 439"/>
                <a:gd name="T2" fmla="*/ 344 w 439"/>
                <a:gd name="T3" fmla="*/ 375 h 439"/>
                <a:gd name="T4" fmla="*/ 63 w 439"/>
                <a:gd name="T5" fmla="*/ 313 h 439"/>
                <a:gd name="T6" fmla="*/ 125 w 439"/>
                <a:gd name="T7" fmla="*/ 63 h 439"/>
                <a:gd name="T8" fmla="*/ 407 w 439"/>
                <a:gd name="T9" fmla="*/ 94 h 439"/>
                <a:gd name="T10" fmla="*/ 344 w 439"/>
                <a:gd name="T11" fmla="*/ 375 h 439"/>
              </a:gdLst>
              <a:ahLst/>
              <a:cxnLst>
                <a:cxn ang="0">
                  <a:pos x="T0" y="T1"/>
                </a:cxn>
                <a:cxn ang="0">
                  <a:pos x="T2" y="T3"/>
                </a:cxn>
                <a:cxn ang="0">
                  <a:pos x="T4" y="T5"/>
                </a:cxn>
                <a:cxn ang="0">
                  <a:pos x="T6" y="T7"/>
                </a:cxn>
                <a:cxn ang="0">
                  <a:pos x="T8" y="T9"/>
                </a:cxn>
                <a:cxn ang="0">
                  <a:pos x="T10" y="T11"/>
                </a:cxn>
              </a:cxnLst>
              <a:rect l="0" t="0" r="r" b="b"/>
              <a:pathLst>
                <a:path w="439" h="439">
                  <a:moveTo>
                    <a:pt x="344" y="375"/>
                  </a:moveTo>
                  <a:lnTo>
                    <a:pt x="344" y="375"/>
                  </a:lnTo>
                  <a:cubicBezTo>
                    <a:pt x="250" y="438"/>
                    <a:pt x="125" y="407"/>
                    <a:pt x="63" y="313"/>
                  </a:cubicBezTo>
                  <a:cubicBezTo>
                    <a:pt x="0" y="250"/>
                    <a:pt x="32" y="125"/>
                    <a:pt x="125" y="63"/>
                  </a:cubicBezTo>
                  <a:cubicBezTo>
                    <a:pt x="219" y="0"/>
                    <a:pt x="344" y="0"/>
                    <a:pt x="407" y="94"/>
                  </a:cubicBezTo>
                  <a:cubicBezTo>
                    <a:pt x="438" y="188"/>
                    <a:pt x="438" y="313"/>
                    <a:pt x="344" y="3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51"/>
            <p:cNvSpPr>
              <a:spLocks noChangeArrowheads="1"/>
            </p:cNvSpPr>
            <p:nvPr/>
          </p:nvSpPr>
          <p:spPr bwMode="auto">
            <a:xfrm>
              <a:off x="10677905" y="4739087"/>
              <a:ext cx="156765" cy="156766"/>
            </a:xfrm>
            <a:custGeom>
              <a:avLst/>
              <a:gdLst>
                <a:gd name="T0" fmla="*/ 344 w 470"/>
                <a:gd name="T1" fmla="*/ 407 h 470"/>
                <a:gd name="T2" fmla="*/ 344 w 470"/>
                <a:gd name="T3" fmla="*/ 407 h 470"/>
                <a:gd name="T4" fmla="*/ 63 w 470"/>
                <a:gd name="T5" fmla="*/ 344 h 470"/>
                <a:gd name="T6" fmla="*/ 125 w 470"/>
                <a:gd name="T7" fmla="*/ 63 h 470"/>
                <a:gd name="T8" fmla="*/ 407 w 470"/>
                <a:gd name="T9" fmla="*/ 125 h 470"/>
                <a:gd name="T10" fmla="*/ 344 w 470"/>
                <a:gd name="T11" fmla="*/ 407 h 470"/>
              </a:gdLst>
              <a:ahLst/>
              <a:cxnLst>
                <a:cxn ang="0">
                  <a:pos x="T0" y="T1"/>
                </a:cxn>
                <a:cxn ang="0">
                  <a:pos x="T2" y="T3"/>
                </a:cxn>
                <a:cxn ang="0">
                  <a:pos x="T4" y="T5"/>
                </a:cxn>
                <a:cxn ang="0">
                  <a:pos x="T6" y="T7"/>
                </a:cxn>
                <a:cxn ang="0">
                  <a:pos x="T8" y="T9"/>
                </a:cxn>
                <a:cxn ang="0">
                  <a:pos x="T10" y="T11"/>
                </a:cxn>
              </a:cxnLst>
              <a:rect l="0" t="0" r="r" b="b"/>
              <a:pathLst>
                <a:path w="470" h="470">
                  <a:moveTo>
                    <a:pt x="344" y="407"/>
                  </a:moveTo>
                  <a:lnTo>
                    <a:pt x="344" y="407"/>
                  </a:lnTo>
                  <a:cubicBezTo>
                    <a:pt x="250" y="469"/>
                    <a:pt x="125" y="438"/>
                    <a:pt x="63" y="344"/>
                  </a:cubicBezTo>
                  <a:cubicBezTo>
                    <a:pt x="0" y="250"/>
                    <a:pt x="32" y="125"/>
                    <a:pt x="125" y="63"/>
                  </a:cubicBezTo>
                  <a:cubicBezTo>
                    <a:pt x="219" y="0"/>
                    <a:pt x="344" y="32"/>
                    <a:pt x="407" y="125"/>
                  </a:cubicBezTo>
                  <a:cubicBezTo>
                    <a:pt x="469" y="219"/>
                    <a:pt x="438" y="344"/>
                    <a:pt x="344" y="40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60" name="Oval 59"/>
          <p:cNvSpPr/>
          <p:nvPr/>
        </p:nvSpPr>
        <p:spPr>
          <a:xfrm>
            <a:off x="8238208" y="4647550"/>
            <a:ext cx="799643" cy="799851"/>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46855" tIns="73429" rIns="146855" bIns="73429"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Circle: Hollow 60"/>
          <p:cNvSpPr/>
          <p:nvPr/>
        </p:nvSpPr>
        <p:spPr>
          <a:xfrm>
            <a:off x="7369683" y="2107130"/>
            <a:ext cx="704605" cy="704789"/>
          </a:xfrm>
          <a:prstGeom prst="donut">
            <a:avLst>
              <a:gd name="adj" fmla="val 3765"/>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6855" tIns="73429" rIns="146855" bIns="73429"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2" name="Picture 91" descr="File:&lt;strong&gt;Microsoft logo&lt;/strong&gt;.svg - Wikibooks, manuali e libri di testo liberi"/>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389522" y="4796990"/>
            <a:ext cx="511069" cy="511069"/>
          </a:xfrm>
          <a:prstGeom prst="rect">
            <a:avLst/>
          </a:prstGeom>
        </p:spPr>
      </p:pic>
    </p:spTree>
    <p:extLst>
      <p:ext uri="{BB962C8B-B14F-4D97-AF65-F5344CB8AC3E}">
        <p14:creationId xmlns:p14="http://schemas.microsoft.com/office/powerpoint/2010/main" val="38405613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a:t>New docs!</a:t>
            </a:r>
          </a:p>
        </p:txBody>
      </p:sp>
      <p:sp>
        <p:nvSpPr>
          <p:cNvPr id="26" name="Rectangle 25">
            <a:extLst>
              <a:ext uri="{FF2B5EF4-FFF2-40B4-BE49-F238E27FC236}">
                <a16:creationId xmlns:a16="http://schemas.microsoft.com/office/drawing/2014/main" id="{60B233ED-BD02-4CEE-A96E-F5939597B77D}"/>
              </a:ext>
            </a:extLst>
          </p:cNvPr>
          <p:cNvSpPr/>
          <p:nvPr/>
        </p:nvSpPr>
        <p:spPr bwMode="auto">
          <a:xfrm>
            <a:off x="8288189" y="2826172"/>
            <a:ext cx="2947553" cy="3146706"/>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61">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B2A542D3-EE29-4FAF-9D27-9AAE3F681336}"/>
              </a:ext>
            </a:extLst>
          </p:cNvPr>
          <p:cNvSpPr/>
          <p:nvPr/>
        </p:nvSpPr>
        <p:spPr bwMode="auto">
          <a:xfrm>
            <a:off x="4721440" y="2826171"/>
            <a:ext cx="2885770" cy="3146705"/>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61">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38061683-2C7C-46E3-9C0B-1A87A7DC2F33}"/>
              </a:ext>
            </a:extLst>
          </p:cNvPr>
          <p:cNvSpPr/>
          <p:nvPr/>
        </p:nvSpPr>
        <p:spPr bwMode="auto">
          <a:xfrm>
            <a:off x="961402" y="2826171"/>
            <a:ext cx="3016867" cy="3146705"/>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algn="ctr" defTabSz="748924" fontAlgn="base">
              <a:spcBef>
                <a:spcPct val="0"/>
              </a:spcBef>
              <a:spcAft>
                <a:spcPct val="0"/>
              </a:spcAft>
            </a:pPr>
            <a:endParaRPr lang="en-US" sz="1961">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9A424364-6015-4A9E-A3D8-CDA406F0FA30}"/>
              </a:ext>
            </a:extLst>
          </p:cNvPr>
          <p:cNvSpPr/>
          <p:nvPr/>
        </p:nvSpPr>
        <p:spPr bwMode="auto">
          <a:xfrm>
            <a:off x="860719" y="2749780"/>
            <a:ext cx="3210702" cy="3298716"/>
          </a:xfrm>
          <a:prstGeom prst="rect">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defTabSz="748924" fontAlgn="base">
              <a:spcBef>
                <a:spcPts val="482"/>
              </a:spcBef>
              <a:spcAft>
                <a:spcPct val="0"/>
              </a:spcAft>
            </a:pPr>
            <a:endParaRPr lang="en-US" sz="1765">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02B0CED0-DDED-4B3E-A583-16EC83812FB1}"/>
              </a:ext>
            </a:extLst>
          </p:cNvPr>
          <p:cNvSpPr/>
          <p:nvPr/>
        </p:nvSpPr>
        <p:spPr bwMode="auto">
          <a:xfrm>
            <a:off x="4632328" y="2749780"/>
            <a:ext cx="3064380" cy="3298716"/>
          </a:xfrm>
          <a:prstGeom prst="rect">
            <a:avLst/>
          </a:prstGeom>
          <a:noFill/>
          <a:ln w="95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defTabSz="748924" fontAlgn="base">
              <a:spcBef>
                <a:spcPts val="482"/>
              </a:spcBef>
              <a:spcAft>
                <a:spcPct val="0"/>
              </a:spcAft>
            </a:pPr>
            <a:endParaRPr lang="en-US" sz="1765">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5BD71C73-79AA-4414-A37F-38C439CC3743}"/>
              </a:ext>
            </a:extLst>
          </p:cNvPr>
          <p:cNvSpPr/>
          <p:nvPr/>
        </p:nvSpPr>
        <p:spPr bwMode="auto">
          <a:xfrm>
            <a:off x="8191967" y="2749780"/>
            <a:ext cx="3139315" cy="3298716"/>
          </a:xfrm>
          <a:prstGeom prst="rect">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defTabSz="748924" fontAlgn="base">
              <a:spcBef>
                <a:spcPts val="482"/>
              </a:spcBef>
              <a:spcAft>
                <a:spcPct val="0"/>
              </a:spcAft>
            </a:pPr>
            <a:endParaRPr lang="en-US" sz="1765">
              <a:gradFill>
                <a:gsLst>
                  <a:gs pos="1250">
                    <a:srgbClr val="353535"/>
                  </a:gs>
                  <a:gs pos="100000">
                    <a:srgbClr val="353535"/>
                  </a:gs>
                </a:gsLst>
                <a:lin ang="5400000" scaled="0"/>
              </a:gradFill>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AE4987D0-A452-4854-BAC7-82AFE470C1EB}"/>
              </a:ext>
            </a:extLst>
          </p:cNvPr>
          <p:cNvSpPr/>
          <p:nvPr/>
        </p:nvSpPr>
        <p:spPr>
          <a:xfrm>
            <a:off x="976143" y="4017978"/>
            <a:ext cx="2992339"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Comprehensive</a:t>
            </a:r>
          </a:p>
        </p:txBody>
      </p:sp>
      <p:sp>
        <p:nvSpPr>
          <p:cNvPr id="23" name="Rectangle 22">
            <a:extLst>
              <a:ext uri="{FF2B5EF4-FFF2-40B4-BE49-F238E27FC236}">
                <a16:creationId xmlns:a16="http://schemas.microsoft.com/office/drawing/2014/main" id="{4CEA85BB-1E17-4C1A-B5CF-4C7178B7C537}"/>
              </a:ext>
            </a:extLst>
          </p:cNvPr>
          <p:cNvSpPr/>
          <p:nvPr/>
        </p:nvSpPr>
        <p:spPr>
          <a:xfrm>
            <a:off x="961404" y="4635105"/>
            <a:ext cx="2992339"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Scenario-based</a:t>
            </a:r>
          </a:p>
        </p:txBody>
      </p:sp>
      <p:sp>
        <p:nvSpPr>
          <p:cNvPr id="24" name="Rectangle 23">
            <a:extLst>
              <a:ext uri="{FF2B5EF4-FFF2-40B4-BE49-F238E27FC236}">
                <a16:creationId xmlns:a16="http://schemas.microsoft.com/office/drawing/2014/main" id="{C0519677-0AC8-4C85-9312-DE6C43123027}"/>
              </a:ext>
            </a:extLst>
          </p:cNvPr>
          <p:cNvSpPr/>
          <p:nvPr/>
        </p:nvSpPr>
        <p:spPr>
          <a:xfrm>
            <a:off x="961402" y="5279363"/>
            <a:ext cx="3016867"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Well organized </a:t>
            </a:r>
            <a:br>
              <a:rPr lang="en-US" sz="1765">
                <a:gradFill>
                  <a:gsLst>
                    <a:gs pos="1250">
                      <a:srgbClr val="353535"/>
                    </a:gs>
                    <a:gs pos="100000">
                      <a:srgbClr val="353535"/>
                    </a:gs>
                  </a:gsLst>
                  <a:lin ang="5400000" scaled="0"/>
                </a:gradFill>
                <a:latin typeface="Segoe UI Semilight"/>
              </a:rPr>
            </a:br>
            <a:r>
              <a:rPr lang="en-US" sz="1765">
                <a:gradFill>
                  <a:gsLst>
                    <a:gs pos="1250">
                      <a:srgbClr val="353535"/>
                    </a:gs>
                    <a:gs pos="100000">
                      <a:srgbClr val="353535"/>
                    </a:gs>
                  </a:gsLst>
                  <a:lin ang="5400000" scaled="0"/>
                </a:gradFill>
                <a:latin typeface="Segoe UI Semilight"/>
              </a:rPr>
              <a:t>and discoverable</a:t>
            </a:r>
          </a:p>
        </p:txBody>
      </p:sp>
      <p:cxnSp>
        <p:nvCxnSpPr>
          <p:cNvPr id="13" name="Straight Connector 12">
            <a:extLst>
              <a:ext uri="{FF2B5EF4-FFF2-40B4-BE49-F238E27FC236}">
                <a16:creationId xmlns:a16="http://schemas.microsoft.com/office/drawing/2014/main" id="{20E37B27-C0C5-462E-8BF1-D9117A3A2FA0}"/>
              </a:ext>
            </a:extLst>
          </p:cNvPr>
          <p:cNvCxnSpPr>
            <a:cxnSpLocks/>
          </p:cNvCxnSpPr>
          <p:nvPr/>
        </p:nvCxnSpPr>
        <p:spPr>
          <a:xfrm>
            <a:off x="1234442" y="4576742"/>
            <a:ext cx="25134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257BF601-456C-4E02-8EB3-C29F3DCBE6BE}"/>
              </a:ext>
            </a:extLst>
          </p:cNvPr>
          <p:cNvCxnSpPr>
            <a:cxnSpLocks/>
          </p:cNvCxnSpPr>
          <p:nvPr/>
        </p:nvCxnSpPr>
        <p:spPr>
          <a:xfrm>
            <a:off x="1234442" y="5239266"/>
            <a:ext cx="25134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 name="Rectangle 31">
            <a:extLst>
              <a:ext uri="{FF2B5EF4-FFF2-40B4-BE49-F238E27FC236}">
                <a16:creationId xmlns:a16="http://schemas.microsoft.com/office/drawing/2014/main" id="{69D2F595-D709-4887-930F-DE1DC61D112B}"/>
              </a:ext>
            </a:extLst>
          </p:cNvPr>
          <p:cNvSpPr/>
          <p:nvPr/>
        </p:nvSpPr>
        <p:spPr>
          <a:xfrm>
            <a:off x="4741063" y="4017978"/>
            <a:ext cx="2885770"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Bot design</a:t>
            </a:r>
          </a:p>
        </p:txBody>
      </p:sp>
      <p:sp>
        <p:nvSpPr>
          <p:cNvPr id="33" name="Rectangle 32">
            <a:extLst>
              <a:ext uri="{FF2B5EF4-FFF2-40B4-BE49-F238E27FC236}">
                <a16:creationId xmlns:a16="http://schemas.microsoft.com/office/drawing/2014/main" id="{940C606E-282C-4393-A6C4-FF593DB3ADB7}"/>
              </a:ext>
            </a:extLst>
          </p:cNvPr>
          <p:cNvSpPr/>
          <p:nvPr/>
        </p:nvSpPr>
        <p:spPr>
          <a:xfrm>
            <a:off x="4702899" y="4635105"/>
            <a:ext cx="2885769"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Patterns and practices</a:t>
            </a:r>
          </a:p>
        </p:txBody>
      </p:sp>
      <p:sp>
        <p:nvSpPr>
          <p:cNvPr id="34" name="Rectangle 33">
            <a:extLst>
              <a:ext uri="{FF2B5EF4-FFF2-40B4-BE49-F238E27FC236}">
                <a16:creationId xmlns:a16="http://schemas.microsoft.com/office/drawing/2014/main" id="{B2CE23DB-5822-48EB-BC96-18424835139B}"/>
              </a:ext>
            </a:extLst>
          </p:cNvPr>
          <p:cNvSpPr/>
          <p:nvPr/>
        </p:nvSpPr>
        <p:spPr>
          <a:xfrm>
            <a:off x="4732626" y="5279363"/>
            <a:ext cx="2885770"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Samples</a:t>
            </a:r>
          </a:p>
        </p:txBody>
      </p:sp>
      <p:cxnSp>
        <p:nvCxnSpPr>
          <p:cNvPr id="35" name="Straight Connector 34">
            <a:extLst>
              <a:ext uri="{FF2B5EF4-FFF2-40B4-BE49-F238E27FC236}">
                <a16:creationId xmlns:a16="http://schemas.microsoft.com/office/drawing/2014/main" id="{EEC0EA03-5E7D-4A5A-9522-4183A3E821F3}"/>
              </a:ext>
            </a:extLst>
          </p:cNvPr>
          <p:cNvCxnSpPr>
            <a:cxnSpLocks/>
          </p:cNvCxnSpPr>
          <p:nvPr/>
        </p:nvCxnSpPr>
        <p:spPr>
          <a:xfrm>
            <a:off x="4859183" y="4576742"/>
            <a:ext cx="25134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 name="Straight Connector 35">
            <a:extLst>
              <a:ext uri="{FF2B5EF4-FFF2-40B4-BE49-F238E27FC236}">
                <a16:creationId xmlns:a16="http://schemas.microsoft.com/office/drawing/2014/main" id="{B769DDF9-57A5-4B42-8563-D08FE7060644}"/>
              </a:ext>
            </a:extLst>
          </p:cNvPr>
          <p:cNvCxnSpPr>
            <a:cxnSpLocks/>
          </p:cNvCxnSpPr>
          <p:nvPr/>
        </p:nvCxnSpPr>
        <p:spPr>
          <a:xfrm>
            <a:off x="4912471" y="5240562"/>
            <a:ext cx="25134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4" name="Rectangle 43">
            <a:extLst>
              <a:ext uri="{FF2B5EF4-FFF2-40B4-BE49-F238E27FC236}">
                <a16:creationId xmlns:a16="http://schemas.microsoft.com/office/drawing/2014/main" id="{92249BF2-3F10-4154-BB39-379963A6EB3F}"/>
              </a:ext>
            </a:extLst>
          </p:cNvPr>
          <p:cNvSpPr/>
          <p:nvPr/>
        </p:nvSpPr>
        <p:spPr>
          <a:xfrm>
            <a:off x="8285353" y="4017978"/>
            <a:ext cx="2885770"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Searchable</a:t>
            </a:r>
          </a:p>
        </p:txBody>
      </p:sp>
      <p:sp>
        <p:nvSpPr>
          <p:cNvPr id="45" name="Rectangle 44">
            <a:extLst>
              <a:ext uri="{FF2B5EF4-FFF2-40B4-BE49-F238E27FC236}">
                <a16:creationId xmlns:a16="http://schemas.microsoft.com/office/drawing/2014/main" id="{68D7588F-36D6-4DBE-A628-7E56AA4E82AD}"/>
              </a:ext>
            </a:extLst>
          </p:cNvPr>
          <p:cNvSpPr/>
          <p:nvPr/>
        </p:nvSpPr>
        <p:spPr>
          <a:xfrm>
            <a:off x="8261929" y="4635105"/>
            <a:ext cx="2885769"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Integrated with APIs</a:t>
            </a:r>
          </a:p>
        </p:txBody>
      </p:sp>
      <p:sp>
        <p:nvSpPr>
          <p:cNvPr id="46" name="Rectangle 45">
            <a:extLst>
              <a:ext uri="{FF2B5EF4-FFF2-40B4-BE49-F238E27FC236}">
                <a16:creationId xmlns:a16="http://schemas.microsoft.com/office/drawing/2014/main" id="{EE1B5465-E2DA-4E3C-A70D-BED1E35E2CC1}"/>
              </a:ext>
            </a:extLst>
          </p:cNvPr>
          <p:cNvSpPr/>
          <p:nvPr/>
        </p:nvSpPr>
        <p:spPr>
          <a:xfrm>
            <a:off x="8291657" y="5279363"/>
            <a:ext cx="2885770" cy="566004"/>
          </a:xfrm>
          <a:prstGeom prst="rect">
            <a:avLst/>
          </a:prstGeom>
          <a:ln>
            <a:noFill/>
          </a:ln>
        </p:spPr>
        <p:txBody>
          <a:bodyPr wrap="square" anchor="ctr">
            <a:noAutofit/>
          </a:bodyPr>
          <a:lstStyle/>
          <a:p>
            <a:pPr algn="ctr" defTabSz="1043394"/>
            <a:r>
              <a:rPr lang="en-US" sz="1765">
                <a:gradFill>
                  <a:gsLst>
                    <a:gs pos="1250">
                      <a:srgbClr val="353535"/>
                    </a:gs>
                    <a:gs pos="100000">
                      <a:srgbClr val="353535"/>
                    </a:gs>
                  </a:gsLst>
                  <a:lin ang="5400000" scaled="0"/>
                </a:gradFill>
                <a:latin typeface="Segoe UI Semilight"/>
              </a:rPr>
              <a:t>Easy to read</a:t>
            </a:r>
          </a:p>
        </p:txBody>
      </p:sp>
      <p:cxnSp>
        <p:nvCxnSpPr>
          <p:cNvPr id="47" name="Straight Connector 46">
            <a:extLst>
              <a:ext uri="{FF2B5EF4-FFF2-40B4-BE49-F238E27FC236}">
                <a16:creationId xmlns:a16="http://schemas.microsoft.com/office/drawing/2014/main" id="{B583ED7B-B180-413F-8F7B-CFC351CC07F4}"/>
              </a:ext>
            </a:extLst>
          </p:cNvPr>
          <p:cNvCxnSpPr>
            <a:cxnSpLocks/>
          </p:cNvCxnSpPr>
          <p:nvPr/>
        </p:nvCxnSpPr>
        <p:spPr>
          <a:xfrm>
            <a:off x="8552596" y="5280238"/>
            <a:ext cx="25134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7451CC39-04EC-4916-A2C4-92766CA28966}"/>
              </a:ext>
            </a:extLst>
          </p:cNvPr>
          <p:cNvCxnSpPr>
            <a:cxnSpLocks/>
          </p:cNvCxnSpPr>
          <p:nvPr/>
        </p:nvCxnSpPr>
        <p:spPr>
          <a:xfrm>
            <a:off x="8552596" y="4570917"/>
            <a:ext cx="25134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6" name="Graphic 5">
            <a:extLst>
              <a:ext uri="{FF2B5EF4-FFF2-40B4-BE49-F238E27FC236}">
                <a16:creationId xmlns:a16="http://schemas.microsoft.com/office/drawing/2014/main" id="{E3A45F88-09B6-4BA6-B644-CC6AD4EE169E}"/>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183049" y="3059639"/>
            <a:ext cx="2511129" cy="878895"/>
          </a:xfrm>
          <a:prstGeom prst="rect">
            <a:avLst/>
          </a:prstGeom>
        </p:spPr>
      </p:pic>
      <p:pic>
        <p:nvPicPr>
          <p:cNvPr id="8" name="Graphic 7">
            <a:extLst>
              <a:ext uri="{FF2B5EF4-FFF2-40B4-BE49-F238E27FC236}">
                <a16:creationId xmlns:a16="http://schemas.microsoft.com/office/drawing/2014/main" id="{7EE91B75-9519-4C38-8785-62DD6A0BBFB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826563" y="3019036"/>
            <a:ext cx="2743144" cy="960101"/>
          </a:xfrm>
          <a:prstGeom prst="rect">
            <a:avLst/>
          </a:prstGeom>
        </p:spPr>
      </p:pic>
      <p:pic>
        <p:nvPicPr>
          <p:cNvPr id="10" name="Graphic 9">
            <a:extLst>
              <a:ext uri="{FF2B5EF4-FFF2-40B4-BE49-F238E27FC236}">
                <a16:creationId xmlns:a16="http://schemas.microsoft.com/office/drawing/2014/main" id="{216DF2D7-CBC1-4BFB-BB33-3A5AC85949A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8403323" y="3013620"/>
            <a:ext cx="2774103" cy="970937"/>
          </a:xfrm>
          <a:prstGeom prst="rect">
            <a:avLst/>
          </a:prstGeom>
        </p:spPr>
      </p:pic>
      <p:cxnSp>
        <p:nvCxnSpPr>
          <p:cNvPr id="31" name="Straight Connector 30">
            <a:extLst>
              <a:ext uri="{FF2B5EF4-FFF2-40B4-BE49-F238E27FC236}">
                <a16:creationId xmlns:a16="http://schemas.microsoft.com/office/drawing/2014/main" id="{F81A7244-3FFC-4289-B747-21D6AD46859B}"/>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7" name="Title 7">
            <a:extLst>
              <a:ext uri="{FF2B5EF4-FFF2-40B4-BE49-F238E27FC236}">
                <a16:creationId xmlns:a16="http://schemas.microsoft.com/office/drawing/2014/main" id="{8ED178B4-DFA0-471C-AE6B-ECC3A06BFA26}"/>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defTabSz="748924" fontAlgn="base">
              <a:spcAft>
                <a:spcPct val="0"/>
              </a:spcAft>
              <a:defRPr/>
            </a:pPr>
            <a:r>
              <a:rPr lang="en-US" sz="1961" spc="98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#1 Requested Feature</a:t>
            </a:r>
          </a:p>
        </p:txBody>
      </p:sp>
    </p:spTree>
    <p:extLst>
      <p:ext uri="{BB962C8B-B14F-4D97-AF65-F5344CB8AC3E}">
        <p14:creationId xmlns:p14="http://schemas.microsoft.com/office/powerpoint/2010/main" val="13087699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Title 3">
            <a:extLst>
              <a:ext uri="{FF2B5EF4-FFF2-40B4-BE49-F238E27FC236}">
                <a16:creationId xmlns:a16="http://schemas.microsoft.com/office/drawing/2014/main" id="{30616A30-86E7-4311-B624-427E263EE359}"/>
              </a:ext>
            </a:extLst>
          </p:cNvPr>
          <p:cNvSpPr>
            <a:spLocks noGrp="1"/>
          </p:cNvSpPr>
          <p:nvPr>
            <p:ph type="title"/>
          </p:nvPr>
        </p:nvSpPr>
        <p:spPr>
          <a:xfrm>
            <a:off x="269241" y="289957"/>
            <a:ext cx="11655840" cy="899537"/>
          </a:xfrm>
        </p:spPr>
        <p:txBody>
          <a:bodyPr/>
          <a:lstStyle/>
          <a:p>
            <a:pPr algn="ctr"/>
            <a:r>
              <a:rPr lang="en-US"/>
              <a:t>Highlights</a:t>
            </a:r>
          </a:p>
        </p:txBody>
      </p:sp>
      <p:cxnSp>
        <p:nvCxnSpPr>
          <p:cNvPr id="55" name="Straight Connector 54">
            <a:extLst>
              <a:ext uri="{FF2B5EF4-FFF2-40B4-BE49-F238E27FC236}">
                <a16:creationId xmlns:a16="http://schemas.microsoft.com/office/drawing/2014/main" id="{963025B7-545B-4BAA-A438-E86E76DFD2AF}"/>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66807" y="2581947"/>
            <a:ext cx="3651277" cy="3149122"/>
            <a:chOff x="375920" y="3034983"/>
            <a:chExt cx="3725245" cy="3212918"/>
          </a:xfrm>
        </p:grpSpPr>
        <p:grpSp>
          <p:nvGrpSpPr>
            <p:cNvPr id="8" name="Group 7">
              <a:extLst>
                <a:ext uri="{FF2B5EF4-FFF2-40B4-BE49-F238E27FC236}">
                  <a16:creationId xmlns:a16="http://schemas.microsoft.com/office/drawing/2014/main" id="{85043EF2-E003-44E1-BF66-B529BA96D5A9}"/>
                </a:ext>
              </a:extLst>
            </p:cNvPr>
            <p:cNvGrpSpPr/>
            <p:nvPr/>
          </p:nvGrpSpPr>
          <p:grpSpPr>
            <a:xfrm>
              <a:off x="375920" y="3559387"/>
              <a:ext cx="3725245" cy="2688514"/>
              <a:chOff x="8038430" y="1722967"/>
              <a:chExt cx="3725245" cy="2688514"/>
            </a:xfrm>
          </p:grpSpPr>
          <p:sp>
            <p:nvSpPr>
              <p:cNvPr id="35" name="Rectangle 34">
                <a:extLst>
                  <a:ext uri="{FF2B5EF4-FFF2-40B4-BE49-F238E27FC236}">
                    <a16:creationId xmlns:a16="http://schemas.microsoft.com/office/drawing/2014/main" id="{17B3A169-EAC7-45A9-9FF9-725E9FB1E958}"/>
                  </a:ext>
                </a:extLst>
              </p:cNvPr>
              <p:cNvSpPr/>
              <p:nvPr/>
            </p:nvSpPr>
            <p:spPr bwMode="auto">
              <a:xfrm>
                <a:off x="8105896" y="1802477"/>
                <a:ext cx="3657779" cy="26090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SDK updates</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Speech support</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Improved dialog tools</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Debugging improvements</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Channel inspector</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Improved tooling</a:t>
                </a:r>
              </a:p>
            </p:txBody>
          </p:sp>
          <p:sp>
            <p:nvSpPr>
              <p:cNvPr id="37" name="Freeform: Shape 36">
                <a:extLst>
                  <a:ext uri="{FF2B5EF4-FFF2-40B4-BE49-F238E27FC236}">
                    <a16:creationId xmlns:a16="http://schemas.microsoft.com/office/drawing/2014/main" id="{26E4BF96-893C-42F2-8748-C966A456EE51}"/>
                  </a:ext>
                </a:extLst>
              </p:cNvPr>
              <p:cNvSpPr/>
              <p:nvPr/>
            </p:nvSpPr>
            <p:spPr bwMode="auto">
              <a:xfrm>
                <a:off x="8105895" y="1722967"/>
                <a:ext cx="3628725" cy="1838713"/>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Oval 37">
                <a:extLst>
                  <a:ext uri="{FF2B5EF4-FFF2-40B4-BE49-F238E27FC236}">
                    <a16:creationId xmlns:a16="http://schemas.microsoft.com/office/drawing/2014/main" id="{F2A347C5-62BC-4778-8E00-8DA25DC8ADDE}"/>
                  </a:ext>
                </a:extLst>
              </p:cNvPr>
              <p:cNvSpPr/>
              <p:nvPr/>
            </p:nvSpPr>
            <p:spPr bwMode="auto">
              <a:xfrm>
                <a:off x="8038430" y="1917706"/>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39" name="Oval 38">
                <a:extLst>
                  <a:ext uri="{FF2B5EF4-FFF2-40B4-BE49-F238E27FC236}">
                    <a16:creationId xmlns:a16="http://schemas.microsoft.com/office/drawing/2014/main" id="{D3B11DB4-7AC4-49F5-918E-C1E8E52D8B1B}"/>
                  </a:ext>
                </a:extLst>
              </p:cNvPr>
              <p:cNvSpPr/>
              <p:nvPr/>
            </p:nvSpPr>
            <p:spPr bwMode="auto">
              <a:xfrm>
                <a:off x="8038430" y="3482892"/>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sp>
          <p:nvSpPr>
            <p:cNvPr id="36" name="Rectangle 35">
              <a:extLst>
                <a:ext uri="{FF2B5EF4-FFF2-40B4-BE49-F238E27FC236}">
                  <a16:creationId xmlns:a16="http://schemas.microsoft.com/office/drawing/2014/main" id="{844D6F71-4ECF-470A-833F-D7E2FC6E74E8}"/>
                </a:ext>
              </a:extLst>
            </p:cNvPr>
            <p:cNvSpPr/>
            <p:nvPr/>
          </p:nvSpPr>
          <p:spPr bwMode="auto">
            <a:xfrm>
              <a:off x="443386"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27"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Bot builder</a:t>
              </a:r>
            </a:p>
          </p:txBody>
        </p:sp>
      </p:grpSp>
      <p:grpSp>
        <p:nvGrpSpPr>
          <p:cNvPr id="3" name="Group 2"/>
          <p:cNvGrpSpPr/>
          <p:nvPr/>
        </p:nvGrpSpPr>
        <p:grpSpPr>
          <a:xfrm>
            <a:off x="4286124" y="2581949"/>
            <a:ext cx="3651277" cy="3813512"/>
            <a:chOff x="4272609" y="3034983"/>
            <a:chExt cx="3725245" cy="3890765"/>
          </a:xfrm>
        </p:grpSpPr>
        <p:grpSp>
          <p:nvGrpSpPr>
            <p:cNvPr id="43" name="Group 42">
              <a:extLst>
                <a:ext uri="{FF2B5EF4-FFF2-40B4-BE49-F238E27FC236}">
                  <a16:creationId xmlns:a16="http://schemas.microsoft.com/office/drawing/2014/main" id="{07483CD1-A688-426A-8256-17524AB520C1}"/>
                </a:ext>
              </a:extLst>
            </p:cNvPr>
            <p:cNvGrpSpPr/>
            <p:nvPr/>
          </p:nvGrpSpPr>
          <p:grpSpPr>
            <a:xfrm>
              <a:off x="4272609" y="3559389"/>
              <a:ext cx="3725245" cy="3366359"/>
              <a:chOff x="389735" y="1722969"/>
              <a:chExt cx="3725245" cy="3366359"/>
            </a:xfrm>
          </p:grpSpPr>
          <p:sp>
            <p:nvSpPr>
              <p:cNvPr id="44" name="Freeform: Shape 43">
                <a:extLst>
                  <a:ext uri="{FF2B5EF4-FFF2-40B4-BE49-F238E27FC236}">
                    <a16:creationId xmlns:a16="http://schemas.microsoft.com/office/drawing/2014/main" id="{B249794D-4492-47CD-A10D-FA5E3A977C6E}"/>
                  </a:ext>
                </a:extLst>
              </p:cNvPr>
              <p:cNvSpPr/>
              <p:nvPr/>
            </p:nvSpPr>
            <p:spPr bwMode="auto">
              <a:xfrm>
                <a:off x="456472" y="1722969"/>
                <a:ext cx="3629453" cy="2438904"/>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03877ACF-B80E-47A4-B689-FC59459B4943}"/>
                  </a:ext>
                </a:extLst>
              </p:cNvPr>
              <p:cNvSpPr/>
              <p:nvPr/>
            </p:nvSpPr>
            <p:spPr bwMode="auto">
              <a:xfrm>
                <a:off x="456473" y="1790715"/>
                <a:ext cx="3658507" cy="329861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New channels</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itchFamily="34" charset="0"/>
                  </a:rPr>
                  <a:t>Cortana</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itchFamily="34" charset="0"/>
                  </a:rPr>
                  <a:t>Bing</a:t>
                </a:r>
              </a:p>
              <a:p>
                <a:pPr marL="168072" marR="0" lvl="0" indent="-168072" algn="l" defTabSz="748924" rtl="0" eaLnBrk="1" fontAlgn="base" latinLnBrk="0" hangingPunct="1">
                  <a:lnSpc>
                    <a:spcPct val="100000"/>
                  </a:lnSpc>
                  <a:spcBef>
                    <a:spcPts val="241"/>
                  </a:spcBef>
                  <a:spcAft>
                    <a:spcPct val="0"/>
                  </a:spcAft>
                  <a:buClrTx/>
                  <a:buSzTx/>
                  <a:buFont typeface="Arial" panose="020B0604020202020204" pitchFamily="34" charset="0"/>
                  <a:buChar char="•"/>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itchFamily="34" charset="0"/>
                  </a:rPr>
                  <a:t>Skype for Business</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Adaptive cards</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Speech support</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Payments</a:t>
                </a:r>
              </a:p>
            </p:txBody>
          </p:sp>
          <p:sp>
            <p:nvSpPr>
              <p:cNvPr id="46" name="Oval 45">
                <a:extLst>
                  <a:ext uri="{FF2B5EF4-FFF2-40B4-BE49-F238E27FC236}">
                    <a16:creationId xmlns:a16="http://schemas.microsoft.com/office/drawing/2014/main" id="{A5E11C22-FED9-45FE-BA1D-F2B722D5F6DE}"/>
                  </a:ext>
                </a:extLst>
              </p:cNvPr>
              <p:cNvSpPr/>
              <p:nvPr/>
            </p:nvSpPr>
            <p:spPr bwMode="auto">
              <a:xfrm>
                <a:off x="389735" y="1917706"/>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47" name="Oval 46">
                <a:extLst>
                  <a:ext uri="{FF2B5EF4-FFF2-40B4-BE49-F238E27FC236}">
                    <a16:creationId xmlns:a16="http://schemas.microsoft.com/office/drawing/2014/main" id="{1A0FC5EF-522F-4A33-B57D-888021D0D666}"/>
                  </a:ext>
                </a:extLst>
              </p:cNvPr>
              <p:cNvSpPr/>
              <p:nvPr/>
            </p:nvSpPr>
            <p:spPr bwMode="auto">
              <a:xfrm>
                <a:off x="389735" y="3197250"/>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48" name="Oval 47">
                <a:extLst>
                  <a:ext uri="{FF2B5EF4-FFF2-40B4-BE49-F238E27FC236}">
                    <a16:creationId xmlns:a16="http://schemas.microsoft.com/office/drawing/2014/main" id="{670677A2-2FDB-4E52-82B7-5C5EF607C0E4}"/>
                  </a:ext>
                </a:extLst>
              </p:cNvPr>
              <p:cNvSpPr/>
              <p:nvPr/>
            </p:nvSpPr>
            <p:spPr bwMode="auto">
              <a:xfrm>
                <a:off x="389735" y="3632114"/>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49" name="Oval 48">
                <a:extLst>
                  <a:ext uri="{FF2B5EF4-FFF2-40B4-BE49-F238E27FC236}">
                    <a16:creationId xmlns:a16="http://schemas.microsoft.com/office/drawing/2014/main" id="{CE3BBA66-2985-4751-ACD1-C241CC3733F9}"/>
                  </a:ext>
                </a:extLst>
              </p:cNvPr>
              <p:cNvSpPr/>
              <p:nvPr/>
            </p:nvSpPr>
            <p:spPr bwMode="auto">
              <a:xfrm>
                <a:off x="389735" y="4066978"/>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sp>
          <p:nvSpPr>
            <p:cNvPr id="52" name="Rectangle 51">
              <a:extLst>
                <a:ext uri="{FF2B5EF4-FFF2-40B4-BE49-F238E27FC236}">
                  <a16:creationId xmlns:a16="http://schemas.microsoft.com/office/drawing/2014/main" id="{CC24C3F9-0778-451C-8304-08380C5EC666}"/>
                </a:ext>
              </a:extLst>
            </p:cNvPr>
            <p:cNvSpPr/>
            <p:nvPr/>
          </p:nvSpPr>
          <p:spPr bwMode="auto">
            <a:xfrm>
              <a:off x="4323993"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27"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mn-ea"/>
                  <a:cs typeface="Segoe UI" pitchFamily="34" charset="0"/>
                </a:rPr>
                <a:t>Platform</a:t>
              </a:r>
            </a:p>
          </p:txBody>
        </p:sp>
      </p:grpSp>
      <p:grpSp>
        <p:nvGrpSpPr>
          <p:cNvPr id="5" name="Group 4"/>
          <p:cNvGrpSpPr/>
          <p:nvPr/>
        </p:nvGrpSpPr>
        <p:grpSpPr>
          <a:xfrm>
            <a:off x="8077847" y="2581947"/>
            <a:ext cx="3647348" cy="2696047"/>
            <a:chOff x="8141143" y="3034983"/>
            <a:chExt cx="3721236" cy="2750660"/>
          </a:xfrm>
        </p:grpSpPr>
        <p:grpSp>
          <p:nvGrpSpPr>
            <p:cNvPr id="4" name="Group 3"/>
            <p:cNvGrpSpPr/>
            <p:nvPr/>
          </p:nvGrpSpPr>
          <p:grpSpPr>
            <a:xfrm>
              <a:off x="8141143" y="3034983"/>
              <a:ext cx="3721236" cy="2750660"/>
              <a:chOff x="8141143" y="3034983"/>
              <a:chExt cx="3721236" cy="2750660"/>
            </a:xfrm>
          </p:grpSpPr>
          <p:grpSp>
            <p:nvGrpSpPr>
              <p:cNvPr id="7" name="Group 6">
                <a:extLst>
                  <a:ext uri="{FF2B5EF4-FFF2-40B4-BE49-F238E27FC236}">
                    <a16:creationId xmlns:a16="http://schemas.microsoft.com/office/drawing/2014/main" id="{8D1F995A-4854-4542-830C-23A3FF0CBC58}"/>
                  </a:ext>
                </a:extLst>
              </p:cNvPr>
              <p:cNvGrpSpPr/>
              <p:nvPr/>
            </p:nvGrpSpPr>
            <p:grpSpPr>
              <a:xfrm>
                <a:off x="8141143" y="3559387"/>
                <a:ext cx="3721236" cy="2226256"/>
                <a:chOff x="4218091" y="1722967"/>
                <a:chExt cx="3721236" cy="2226256"/>
              </a:xfrm>
            </p:grpSpPr>
            <p:sp>
              <p:nvSpPr>
                <p:cNvPr id="18" name="Rectangle 17">
                  <a:extLst>
                    <a:ext uri="{FF2B5EF4-FFF2-40B4-BE49-F238E27FC236}">
                      <a16:creationId xmlns:a16="http://schemas.microsoft.com/office/drawing/2014/main" id="{A431B169-ADE8-4409-A2AA-EBC53D049AF8}"/>
                    </a:ext>
                  </a:extLst>
                </p:cNvPr>
                <p:cNvSpPr/>
                <p:nvPr/>
              </p:nvSpPr>
              <p:spPr bwMode="auto">
                <a:xfrm>
                  <a:off x="4281548" y="1797419"/>
                  <a:ext cx="3657779" cy="21518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Analytics</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Bot controls</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Speech support</a:t>
                  </a:r>
                </a:p>
                <a:p>
                  <a:pPr marL="0" marR="0" lvl="0" indent="0" algn="l" defTabSz="748924" rtl="0" eaLnBrk="1" fontAlgn="base" latinLnBrk="0" hangingPunct="1">
                    <a:lnSpc>
                      <a:spcPct val="100000"/>
                    </a:lnSpc>
                    <a:spcBef>
                      <a:spcPts val="1446"/>
                    </a:spcBef>
                    <a:spcAft>
                      <a:spcPct val="0"/>
                    </a:spcAft>
                    <a:buClrTx/>
                    <a:buSzTx/>
                    <a:buFontTx/>
                    <a:buNone/>
                    <a:tabLst/>
                    <a:defRPr/>
                  </a:pPr>
                  <a:r>
                    <a:rPr kumimoji="0" lang="en-US" sz="160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rPr>
                    <a:t>Cognitive services</a:t>
                  </a:r>
                </a:p>
              </p:txBody>
            </p:sp>
            <p:sp>
              <p:nvSpPr>
                <p:cNvPr id="20" name="Freeform: Shape 19">
                  <a:extLst>
                    <a:ext uri="{FF2B5EF4-FFF2-40B4-BE49-F238E27FC236}">
                      <a16:creationId xmlns:a16="http://schemas.microsoft.com/office/drawing/2014/main" id="{F7429545-CB81-49B0-A3CC-CF36608EE7D5}"/>
                    </a:ext>
                  </a:extLst>
                </p:cNvPr>
                <p:cNvSpPr/>
                <p:nvPr/>
              </p:nvSpPr>
              <p:spPr bwMode="auto">
                <a:xfrm>
                  <a:off x="4281548" y="1722967"/>
                  <a:ext cx="3628724" cy="1676681"/>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Oval 20">
                  <a:extLst>
                    <a:ext uri="{FF2B5EF4-FFF2-40B4-BE49-F238E27FC236}">
                      <a16:creationId xmlns:a16="http://schemas.microsoft.com/office/drawing/2014/main" id="{43D4F014-B50B-4D41-B034-004145925EC4}"/>
                    </a:ext>
                  </a:extLst>
                </p:cNvPr>
                <p:cNvSpPr/>
                <p:nvPr/>
              </p:nvSpPr>
              <p:spPr bwMode="auto">
                <a:xfrm>
                  <a:off x="4218091" y="1917706"/>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1822BFB9-C933-4A4A-B08D-B484A58458E7}"/>
                    </a:ext>
                  </a:extLst>
                </p:cNvPr>
                <p:cNvSpPr/>
                <p:nvPr/>
              </p:nvSpPr>
              <p:spPr bwMode="auto">
                <a:xfrm>
                  <a:off x="4218091" y="2366709"/>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23" name="Oval 22">
                  <a:extLst>
                    <a:ext uri="{FF2B5EF4-FFF2-40B4-BE49-F238E27FC236}">
                      <a16:creationId xmlns:a16="http://schemas.microsoft.com/office/drawing/2014/main" id="{D7C982AB-7018-470B-BACA-6EB8661B4FEC}"/>
                    </a:ext>
                  </a:extLst>
                </p:cNvPr>
                <p:cNvSpPr/>
                <p:nvPr/>
              </p:nvSpPr>
              <p:spPr bwMode="auto">
                <a:xfrm>
                  <a:off x="4218091" y="2815712"/>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sp>
            <p:nvSpPr>
              <p:cNvPr id="19" name="Rectangle 18">
                <a:extLst>
                  <a:ext uri="{FF2B5EF4-FFF2-40B4-BE49-F238E27FC236}">
                    <a16:creationId xmlns:a16="http://schemas.microsoft.com/office/drawing/2014/main" id="{3C0AB331-7768-42E4-9624-CA64EADAEC45}"/>
                  </a:ext>
                </a:extLst>
              </p:cNvPr>
              <p:cNvSpPr/>
              <p:nvPr/>
            </p:nvSpPr>
            <p:spPr bwMode="auto">
              <a:xfrm>
                <a:off x="8204600"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27"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mn-ea"/>
                    <a:cs typeface="Segoe UI" pitchFamily="34" charset="0"/>
                  </a:rPr>
                  <a:t>Intelligence</a:t>
                </a:r>
              </a:p>
            </p:txBody>
          </p:sp>
        </p:grpSp>
        <p:sp>
          <p:nvSpPr>
            <p:cNvPr id="53" name="Oval 52">
              <a:extLst>
                <a:ext uri="{FF2B5EF4-FFF2-40B4-BE49-F238E27FC236}">
                  <a16:creationId xmlns:a16="http://schemas.microsoft.com/office/drawing/2014/main" id="{7AD33EDF-77E4-4AF0-A671-3187A8D5DD07}"/>
                </a:ext>
              </a:extLst>
            </p:cNvPr>
            <p:cNvSpPr/>
            <p:nvPr/>
          </p:nvSpPr>
          <p:spPr bwMode="auto">
            <a:xfrm>
              <a:off x="8141143" y="5101136"/>
              <a:ext cx="134932" cy="134932"/>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grpSp>
      <p:sp>
        <p:nvSpPr>
          <p:cNvPr id="56" name="Title 7">
            <a:extLst>
              <a:ext uri="{FF2B5EF4-FFF2-40B4-BE49-F238E27FC236}">
                <a16:creationId xmlns:a16="http://schemas.microsoft.com/office/drawing/2014/main" id="{EA64ED9A-C5AA-49D3-B6D9-5A78885C0E13}"/>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Improvements Everywhere!</a:t>
            </a:r>
          </a:p>
        </p:txBody>
      </p:sp>
    </p:spTree>
    <p:extLst>
      <p:ext uri="{BB962C8B-B14F-4D97-AF65-F5344CB8AC3E}">
        <p14:creationId xmlns:p14="http://schemas.microsoft.com/office/powerpoint/2010/main" val="326131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250"/>
                                        <p:tgtEl>
                                          <p:spTgt spid="56"/>
                                        </p:tgtEl>
                                      </p:cBhvr>
                                    </p:animEffect>
                                  </p:childTnLst>
                                </p:cTn>
                              </p:par>
                              <p:par>
                                <p:cTn id="8" presetID="42" presetClass="path" presetSubtype="0" decel="100000" fill="hold" grpId="1" nodeType="withEffect">
                                  <p:stCondLst>
                                    <p:cond delay="0"/>
                                  </p:stCondLst>
                                  <p:childTnLst>
                                    <p:animMotion origin="layout" path="M -2.91805E-6 1.35724E-6 L -2.91805E-6 -0.05198 " pathEditMode="relative" rAng="0" ptsTypes="AA">
                                      <p:cBhvr>
                                        <p:cTn id="9" dur="750" spd="-100000" fill="hold"/>
                                        <p:tgtEl>
                                          <p:spTgt spid="56"/>
                                        </p:tgtEl>
                                        <p:attrNameLst>
                                          <p:attrName>ppt_x</p:attrName>
                                          <p:attrName>ppt_y</p:attrName>
                                        </p:attrNameLst>
                                      </p:cBhvr>
                                      <p:rCtr x="0" y="-2610"/>
                                    </p:animMotion>
                                  </p:childTnLst>
                                </p:cTn>
                              </p:par>
                            </p:childTnLst>
                          </p:cTn>
                        </p:par>
                        <p:par>
                          <p:cTn id="10" fill="hold">
                            <p:stCondLst>
                              <p:cond delay="750"/>
                            </p:stCondLst>
                            <p:childTnLst>
                              <p:par>
                                <p:cTn id="11" presetID="10" presetClass="entr" presetSubtype="0" fill="hold" nodeType="after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42" presetClass="path" presetSubtype="0" decel="100000" fill="hold" nodeType="withEffect">
                                  <p:stCondLst>
                                    <p:cond delay="0"/>
                                  </p:stCondLst>
                                  <p:childTnLst>
                                    <p:animMotion origin="layout" path="M 3.44907E-6 -1.82932E-6 L 3.44907E-6 0.11825 " pathEditMode="relative" rAng="0" ptsTypes="AA">
                                      <p:cBhvr>
                                        <p:cTn id="15" dur="750" spd="-100000" fill="hold"/>
                                        <p:tgtEl>
                                          <p:spTgt spid="2"/>
                                        </p:tgtEl>
                                        <p:attrNameLst>
                                          <p:attrName>ppt_x</p:attrName>
                                          <p:attrName>ppt_y</p:attrName>
                                        </p:attrNameLst>
                                      </p:cBhvr>
                                      <p:rCtr x="0" y="5901"/>
                                    </p:animMotion>
                                  </p:childTnLst>
                                </p:cTn>
                              </p:par>
                              <p:par>
                                <p:cTn id="16" presetID="10" presetClass="entr" presetSubtype="0" fill="hold" nodeType="with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childTnLst>
                                </p:cTn>
                              </p:par>
                              <p:par>
                                <p:cTn id="19" presetID="42" presetClass="path" presetSubtype="0" decel="100000" fill="hold" nodeType="withEffect">
                                  <p:stCondLst>
                                    <p:cond delay="250"/>
                                  </p:stCondLst>
                                  <p:childTnLst>
                                    <p:animMotion origin="layout" path="M 3.44907E-6 -1.82932E-6 L 3.44907E-6 0.11825 " pathEditMode="relative" rAng="0" ptsTypes="AA">
                                      <p:cBhvr>
                                        <p:cTn id="20" dur="750" spd="-100000" fill="hold"/>
                                        <p:tgtEl>
                                          <p:spTgt spid="3"/>
                                        </p:tgtEl>
                                        <p:attrNameLst>
                                          <p:attrName>ppt_x</p:attrName>
                                          <p:attrName>ppt_y</p:attrName>
                                        </p:attrNameLst>
                                      </p:cBhvr>
                                      <p:rCtr x="0" y="5901"/>
                                    </p:animMotion>
                                  </p:childTnLst>
                                </p:cTn>
                              </p:par>
                              <p:par>
                                <p:cTn id="21" presetID="10" presetClass="entr" presetSubtype="0" fill="hold" nodeType="withEffect">
                                  <p:stCondLst>
                                    <p:cond delay="75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50"/>
                                        <p:tgtEl>
                                          <p:spTgt spid="5"/>
                                        </p:tgtEl>
                                      </p:cBhvr>
                                    </p:animEffect>
                                  </p:childTnLst>
                                </p:cTn>
                              </p:par>
                              <p:par>
                                <p:cTn id="24" presetID="42" presetClass="path" presetSubtype="0" decel="100000" fill="hold" nodeType="withEffect">
                                  <p:stCondLst>
                                    <p:cond delay="500"/>
                                  </p:stCondLst>
                                  <p:childTnLst>
                                    <p:animMotion origin="layout" path="M 3.44907E-6 -1.82932E-6 L 3.44907E-6 0.11825 " pathEditMode="relative" rAng="0" ptsTypes="AA">
                                      <p:cBhvr>
                                        <p:cTn id="25" dur="750" spd="-100000" fill="hold"/>
                                        <p:tgtEl>
                                          <p:spTgt spid="5"/>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a:t>Bot discovery</a:t>
            </a:r>
          </a:p>
        </p:txBody>
      </p:sp>
      <p:pic>
        <p:nvPicPr>
          <p:cNvPr id="3" name="Picture 2">
            <a:extLst>
              <a:ext uri="{FF2B5EF4-FFF2-40B4-BE49-F238E27FC236}">
                <a16:creationId xmlns:a16="http://schemas.microsoft.com/office/drawing/2014/main" id="{A3F3ADBD-94AF-4256-A355-AC70CB6D6E7E}"/>
              </a:ext>
            </a:extLst>
          </p:cNvPr>
          <p:cNvPicPr>
            <a:picLocks noChangeAspect="1"/>
          </p:cNvPicPr>
          <p:nvPr/>
        </p:nvPicPr>
        <p:blipFill>
          <a:blip r:embed="rId3"/>
          <a:stretch>
            <a:fillRect/>
          </a:stretch>
        </p:blipFill>
        <p:spPr>
          <a:xfrm>
            <a:off x="7832108" y="2807824"/>
            <a:ext cx="3270171" cy="2832324"/>
          </a:xfrm>
          <a:prstGeom prst="rect">
            <a:avLst/>
          </a:prstGeom>
        </p:spPr>
      </p:pic>
      <p:pic>
        <p:nvPicPr>
          <p:cNvPr id="7" name="Picture 6">
            <a:extLst>
              <a:ext uri="{FF2B5EF4-FFF2-40B4-BE49-F238E27FC236}">
                <a16:creationId xmlns:a16="http://schemas.microsoft.com/office/drawing/2014/main" id="{4FCE92E7-F51B-4F82-A60B-E234C47AED5D}"/>
              </a:ext>
            </a:extLst>
          </p:cNvPr>
          <p:cNvPicPr>
            <a:picLocks noChangeAspect="1"/>
          </p:cNvPicPr>
          <p:nvPr/>
        </p:nvPicPr>
        <p:blipFill>
          <a:blip r:embed="rId4"/>
          <a:stretch>
            <a:fillRect/>
          </a:stretch>
        </p:blipFill>
        <p:spPr>
          <a:xfrm>
            <a:off x="4442332" y="2800939"/>
            <a:ext cx="2993582" cy="2839209"/>
          </a:xfrm>
          <a:prstGeom prst="rect">
            <a:avLst/>
          </a:prstGeom>
        </p:spPr>
      </p:pic>
      <p:grpSp>
        <p:nvGrpSpPr>
          <p:cNvPr id="2" name="Group 1">
            <a:extLst>
              <a:ext uri="{FF2B5EF4-FFF2-40B4-BE49-F238E27FC236}">
                <a16:creationId xmlns:a16="http://schemas.microsoft.com/office/drawing/2014/main" id="{0C5525D8-9A29-4392-B225-61A29AAC766A}"/>
              </a:ext>
            </a:extLst>
          </p:cNvPr>
          <p:cNvGrpSpPr/>
          <p:nvPr/>
        </p:nvGrpSpPr>
        <p:grpSpPr>
          <a:xfrm>
            <a:off x="1490654" y="2718386"/>
            <a:ext cx="2608947" cy="2719854"/>
            <a:chOff x="1520544" y="2772398"/>
            <a:chExt cx="2661262" cy="2774393"/>
          </a:xfrm>
        </p:grpSpPr>
        <p:grpSp>
          <p:nvGrpSpPr>
            <p:cNvPr id="38" name="Group 37">
              <a:extLst>
                <a:ext uri="{FF2B5EF4-FFF2-40B4-BE49-F238E27FC236}">
                  <a16:creationId xmlns:a16="http://schemas.microsoft.com/office/drawing/2014/main" id="{8A300368-8749-44EB-B24A-466DD917EFEF}"/>
                </a:ext>
              </a:extLst>
            </p:cNvPr>
            <p:cNvGrpSpPr/>
            <p:nvPr/>
          </p:nvGrpSpPr>
          <p:grpSpPr>
            <a:xfrm>
              <a:off x="1574609" y="2772398"/>
              <a:ext cx="2607197" cy="2707652"/>
              <a:chOff x="436009" y="3034983"/>
              <a:chExt cx="3665156" cy="3304898"/>
            </a:xfrm>
          </p:grpSpPr>
          <p:grpSp>
            <p:nvGrpSpPr>
              <p:cNvPr id="39" name="Group 38">
                <a:extLst>
                  <a:ext uri="{FF2B5EF4-FFF2-40B4-BE49-F238E27FC236}">
                    <a16:creationId xmlns:a16="http://schemas.microsoft.com/office/drawing/2014/main" id="{E015CC37-59FA-424C-A110-CDE340A8B489}"/>
                  </a:ext>
                </a:extLst>
              </p:cNvPr>
              <p:cNvGrpSpPr/>
              <p:nvPr/>
            </p:nvGrpSpPr>
            <p:grpSpPr>
              <a:xfrm>
                <a:off x="436009" y="3559387"/>
                <a:ext cx="3657779" cy="2780494"/>
                <a:chOff x="8098519" y="1722967"/>
                <a:chExt cx="3657779" cy="2780494"/>
              </a:xfrm>
            </p:grpSpPr>
            <p:sp>
              <p:nvSpPr>
                <p:cNvPr id="41" name="Rectangle 40">
                  <a:extLst>
                    <a:ext uri="{FF2B5EF4-FFF2-40B4-BE49-F238E27FC236}">
                      <a16:creationId xmlns:a16="http://schemas.microsoft.com/office/drawing/2014/main" id="{93076B00-547D-4FCB-9099-14DADC9EDC32}"/>
                    </a:ext>
                  </a:extLst>
                </p:cNvPr>
                <p:cNvSpPr/>
                <p:nvPr/>
              </p:nvSpPr>
              <p:spPr bwMode="auto">
                <a:xfrm>
                  <a:off x="8098519" y="1722967"/>
                  <a:ext cx="3657779" cy="26090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0328" tIns="73442" rIns="73442" bIns="36722" numCol="1" spcCol="0" rtlCol="0" fromWordArt="0" anchor="t" anchorCtr="0" forceAA="0" compatLnSpc="1">
                  <a:prstTxWarp prst="textNoShape">
                    <a:avLst/>
                  </a:prstTxWarp>
                  <a:noAutofit/>
                </a:bodyPr>
                <a:lstStyle/>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Top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Top Skype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Famous Skype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Best Facebook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Latest Slack bots</a:t>
                  </a:r>
                </a:p>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a:p>
                  <a:pPr marL="0" marR="0" lvl="0" indent="0" algn="l" defTabSz="1043394" rtl="0" eaLnBrk="1" fontAlgn="auto" latinLnBrk="0" hangingPunct="1">
                    <a:lnSpc>
                      <a:spcPct val="100000"/>
                    </a:lnSpc>
                    <a:spcBef>
                      <a:spcPts val="0"/>
                    </a:spcBef>
                    <a:spcAft>
                      <a:spcPts val="0"/>
                    </a:spcAft>
                    <a:buClrTx/>
                    <a:buSzTx/>
                    <a:buFontTx/>
                    <a:buNone/>
                    <a:tabLst/>
                    <a:defRPr/>
                  </a:pPr>
                  <a:r>
                    <a:rPr kumimoji="0" lang="en-US" sz="1682"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             </a:t>
                  </a:r>
                </a:p>
              </p:txBody>
            </p:sp>
            <p:sp>
              <p:nvSpPr>
                <p:cNvPr id="42" name="Freeform: Shape 41">
                  <a:extLst>
                    <a:ext uri="{FF2B5EF4-FFF2-40B4-BE49-F238E27FC236}">
                      <a16:creationId xmlns:a16="http://schemas.microsoft.com/office/drawing/2014/main" id="{5DEA5354-97F5-46F2-93EE-5292E434315A}"/>
                    </a:ext>
                  </a:extLst>
                </p:cNvPr>
                <p:cNvSpPr/>
                <p:nvPr/>
              </p:nvSpPr>
              <p:spPr bwMode="auto">
                <a:xfrm>
                  <a:off x="8105895" y="1722967"/>
                  <a:ext cx="3628726" cy="2780494"/>
                </a:xfrm>
                <a:custGeom>
                  <a:avLst/>
                  <a:gdLst>
                    <a:gd name="connsiteX0" fmla="*/ 3628724 w 3628724"/>
                    <a:gd name="connsiteY0" fmla="*/ 0 h 5111015"/>
                    <a:gd name="connsiteX1" fmla="*/ 0 w 3628724"/>
                    <a:gd name="connsiteY1" fmla="*/ 0 h 5111015"/>
                    <a:gd name="connsiteX2" fmla="*/ 0 w 3628724"/>
                    <a:gd name="connsiteY2" fmla="*/ 5111015 h 5111015"/>
                  </a:gdLst>
                  <a:ahLst/>
                  <a:cxnLst>
                    <a:cxn ang="0">
                      <a:pos x="connsiteX0" y="connsiteY0"/>
                    </a:cxn>
                    <a:cxn ang="0">
                      <a:pos x="connsiteX1" y="connsiteY1"/>
                    </a:cxn>
                    <a:cxn ang="0">
                      <a:pos x="connsiteX2" y="connsiteY2"/>
                    </a:cxn>
                  </a:cxnLst>
                  <a:rect l="l" t="t" r="r" b="b"/>
                  <a:pathLst>
                    <a:path w="3628724" h="5111015">
                      <a:moveTo>
                        <a:pt x="3628724" y="0"/>
                      </a:moveTo>
                      <a:lnTo>
                        <a:pt x="0" y="0"/>
                      </a:lnTo>
                      <a:lnTo>
                        <a:pt x="0" y="5111015"/>
                      </a:lnTo>
                    </a:path>
                  </a:pathLst>
                </a:custGeom>
                <a:noFill/>
                <a:ln w="3175">
                  <a:solidFill>
                    <a:schemeClr val="accent5"/>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43394" rtl="0" eaLnBrk="1" fontAlgn="auto" latinLnBrk="0" hangingPunct="1">
                    <a:lnSpc>
                      <a:spcPct val="100000"/>
                    </a:lnSpc>
                    <a:spcBef>
                      <a:spcPts val="0"/>
                    </a:spcBef>
                    <a:spcAft>
                      <a:spcPts val="0"/>
                    </a:spcAft>
                    <a:buClrTx/>
                    <a:buSzTx/>
                    <a:buFontTx/>
                    <a:buNone/>
                    <a:tabLst/>
                    <a:defRPr/>
                  </a:pPr>
                  <a:endParaRPr kumimoji="0" lang="en-US" sz="1682"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0" name="Rectangle 39">
                <a:extLst>
                  <a:ext uri="{FF2B5EF4-FFF2-40B4-BE49-F238E27FC236}">
                    <a16:creationId xmlns:a16="http://schemas.microsoft.com/office/drawing/2014/main" id="{91BB5925-15C3-48BC-BDEA-63C56B1BD5BD}"/>
                  </a:ext>
                </a:extLst>
              </p:cNvPr>
              <p:cNvSpPr/>
              <p:nvPr/>
            </p:nvSpPr>
            <p:spPr bwMode="auto">
              <a:xfrm>
                <a:off x="443386" y="3034983"/>
                <a:ext cx="3657779" cy="52440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27" b="0" i="0" u="none" strike="noStrike" kern="1200" cap="none" spc="0" normalizeH="0" baseline="0" noProof="0">
                    <a:ln>
                      <a:noFill/>
                    </a:ln>
                    <a:gradFill>
                      <a:gsLst>
                        <a:gs pos="1250">
                          <a:srgbClr val="002050"/>
                        </a:gs>
                        <a:gs pos="100000">
                          <a:srgbClr val="002050"/>
                        </a:gs>
                      </a:gsLst>
                      <a:lin ang="5400000" scaled="0"/>
                    </a:gradFill>
                    <a:effectLst/>
                    <a:uLnTx/>
                    <a:uFillTx/>
                    <a:latin typeface="Segoe UI Semibold" panose="020B0702040204020203" pitchFamily="34" charset="0"/>
                    <a:ea typeface="Segoe UI" pitchFamily="34" charset="0"/>
                    <a:cs typeface="Segoe UI" pitchFamily="34" charset="0"/>
                  </a:rPr>
                  <a:t>Bing Search Terms</a:t>
                </a:r>
              </a:p>
            </p:txBody>
          </p:sp>
        </p:grpSp>
        <p:sp>
          <p:nvSpPr>
            <p:cNvPr id="50" name="Oval 49">
              <a:extLst>
                <a:ext uri="{FF2B5EF4-FFF2-40B4-BE49-F238E27FC236}">
                  <a16:creationId xmlns:a16="http://schemas.microsoft.com/office/drawing/2014/main" id="{EB8CB97B-A3CC-4F21-BE32-3A1D50441101}"/>
                </a:ext>
              </a:extLst>
            </p:cNvPr>
            <p:cNvSpPr/>
            <p:nvPr/>
          </p:nvSpPr>
          <p:spPr bwMode="auto">
            <a:xfrm>
              <a:off x="1520544" y="3879402"/>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51" name="Oval 50">
              <a:extLst>
                <a:ext uri="{FF2B5EF4-FFF2-40B4-BE49-F238E27FC236}">
                  <a16:creationId xmlns:a16="http://schemas.microsoft.com/office/drawing/2014/main" id="{9F5CA3CA-4753-4019-BD30-C0D33B334312}"/>
                </a:ext>
              </a:extLst>
            </p:cNvPr>
            <p:cNvSpPr/>
            <p:nvPr/>
          </p:nvSpPr>
          <p:spPr bwMode="auto">
            <a:xfrm>
              <a:off x="1520544" y="4398349"/>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52" name="Oval 51">
              <a:extLst>
                <a:ext uri="{FF2B5EF4-FFF2-40B4-BE49-F238E27FC236}">
                  <a16:creationId xmlns:a16="http://schemas.microsoft.com/office/drawing/2014/main" id="{293CC1C8-EDC1-49F8-B6AD-768DA46A3B8D}"/>
                </a:ext>
              </a:extLst>
            </p:cNvPr>
            <p:cNvSpPr/>
            <p:nvPr/>
          </p:nvSpPr>
          <p:spPr bwMode="auto">
            <a:xfrm>
              <a:off x="1520544" y="4917296"/>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53" name="Oval 52">
              <a:extLst>
                <a:ext uri="{FF2B5EF4-FFF2-40B4-BE49-F238E27FC236}">
                  <a16:creationId xmlns:a16="http://schemas.microsoft.com/office/drawing/2014/main" id="{86EEAC66-C639-4902-A30D-5E8FCCEDAFD1}"/>
                </a:ext>
              </a:extLst>
            </p:cNvPr>
            <p:cNvSpPr/>
            <p:nvPr/>
          </p:nvSpPr>
          <p:spPr bwMode="auto">
            <a:xfrm>
              <a:off x="1520544" y="5436243"/>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mn-ea"/>
                <a:cs typeface="Segoe UI" pitchFamily="34" charset="0"/>
              </a:endParaRPr>
            </a:p>
          </p:txBody>
        </p:sp>
        <p:sp>
          <p:nvSpPr>
            <p:cNvPr id="54" name="Oval 53">
              <a:extLst>
                <a:ext uri="{FF2B5EF4-FFF2-40B4-BE49-F238E27FC236}">
                  <a16:creationId xmlns:a16="http://schemas.microsoft.com/office/drawing/2014/main" id="{398763F1-B6EA-470C-90E5-5CD7D3FED88A}"/>
                </a:ext>
              </a:extLst>
            </p:cNvPr>
            <p:cNvSpPr/>
            <p:nvPr/>
          </p:nvSpPr>
          <p:spPr bwMode="auto">
            <a:xfrm>
              <a:off x="1520544" y="3360455"/>
              <a:ext cx="110548" cy="11054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grpSp>
      <p:cxnSp>
        <p:nvCxnSpPr>
          <p:cNvPr id="17" name="Straight Connector 16">
            <a:extLst>
              <a:ext uri="{FF2B5EF4-FFF2-40B4-BE49-F238E27FC236}">
                <a16:creationId xmlns:a16="http://schemas.microsoft.com/office/drawing/2014/main" id="{4D5D0E17-02C5-41F1-9375-9008D3D8854B}"/>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itle 7">
            <a:extLst>
              <a:ext uri="{FF2B5EF4-FFF2-40B4-BE49-F238E27FC236}">
                <a16:creationId xmlns:a16="http://schemas.microsoft.com/office/drawing/2014/main" id="{FBAFC269-497A-4E98-88FD-2EF8812DC794}"/>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Bing Search for Bots</a:t>
            </a:r>
          </a:p>
        </p:txBody>
      </p:sp>
    </p:spTree>
    <p:extLst>
      <p:ext uri="{BB962C8B-B14F-4D97-AF65-F5344CB8AC3E}">
        <p14:creationId xmlns:p14="http://schemas.microsoft.com/office/powerpoint/2010/main" val="4188281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nodeType="withEffect">
                                  <p:stCondLst>
                                    <p:cond delay="0"/>
                                  </p:stCondLst>
                                  <p:childTnLst>
                                    <p:animMotion origin="layout" path="M 3.44907E-6 -1.82932E-6 L 3.44907E-6 0.11825 " pathEditMode="relative" rAng="0" ptsTypes="AA">
                                      <p:cBhvr>
                                        <p:cTn id="9" dur="750" spd="-100000" fill="hold"/>
                                        <p:tgtEl>
                                          <p:spTgt spid="2"/>
                                        </p:tgtEl>
                                        <p:attrNameLst>
                                          <p:attrName>ppt_x</p:attrName>
                                          <p:attrName>ppt_y</p:attrName>
                                        </p:attrNameLst>
                                      </p:cBhvr>
                                      <p:rCtr x="0" y="5901"/>
                                    </p:animMotion>
                                  </p:childTnLst>
                                </p:cTn>
                              </p:par>
                              <p:par>
                                <p:cTn id="10" presetID="10"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250"/>
                                  </p:stCondLst>
                                  <p:childTnLst>
                                    <p:animMotion origin="layout" path="M 3.44907E-6 -1.82932E-6 L 3.44907E-6 0.11825 " pathEditMode="relative" rAng="0" ptsTypes="AA">
                                      <p:cBhvr>
                                        <p:cTn id="14" dur="750" spd="-100000" fill="hold"/>
                                        <p:tgtEl>
                                          <p:spTgt spid="7"/>
                                        </p:tgtEl>
                                        <p:attrNameLst>
                                          <p:attrName>ppt_x</p:attrName>
                                          <p:attrName>ppt_y</p:attrName>
                                        </p:attrNameLst>
                                      </p:cBhvr>
                                      <p:rCtr x="0" y="5901"/>
                                    </p:animMotion>
                                  </p:childTnLst>
                                </p:cTn>
                              </p:par>
                              <p:par>
                                <p:cTn id="15" presetID="10" presetClass="entr" presetSubtype="0" fill="hold" nodeType="withEffect">
                                  <p:stCondLst>
                                    <p:cond delay="7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nodeType="withEffect">
                                  <p:stCondLst>
                                    <p:cond delay="500"/>
                                  </p:stCondLst>
                                  <p:childTnLst>
                                    <p:animMotion origin="layout" path="M 3.44907E-6 -1.82932E-6 L 3.44907E-6 0.11825 " pathEditMode="relative" rAng="0" ptsTypes="AA">
                                      <p:cBhvr>
                                        <p:cTn id="19" dur="750" spd="-100000" fill="hold"/>
                                        <p:tgtEl>
                                          <p:spTgt spid="3"/>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E6843A2-CFFB-4EBB-A113-C9D9A71D373D}"/>
              </a:ext>
            </a:extLst>
          </p:cNvPr>
          <p:cNvSpPr>
            <a:spLocks noGrp="1"/>
          </p:cNvSpPr>
          <p:nvPr>
            <p:ph type="title"/>
          </p:nvPr>
        </p:nvSpPr>
        <p:spPr/>
        <p:txBody>
          <a:bodyPr/>
          <a:lstStyle/>
          <a:p>
            <a:r>
              <a:rPr lang="en-US"/>
              <a:t>Kinds of bots</a:t>
            </a:r>
            <a:endParaRPr lang="en-US">
              <a:gradFill>
                <a:gsLst>
                  <a:gs pos="1250">
                    <a:schemeClr val="accent5"/>
                  </a:gs>
                  <a:gs pos="100000">
                    <a:schemeClr val="accent5"/>
                  </a:gs>
                </a:gsLst>
                <a:lin ang="5400000" scaled="0"/>
              </a:gradFill>
            </a:endParaRPr>
          </a:p>
        </p:txBody>
      </p:sp>
      <p:graphicFrame>
        <p:nvGraphicFramePr>
          <p:cNvPr id="11" name="Table 10">
            <a:extLst>
              <a:ext uri="{FF2B5EF4-FFF2-40B4-BE49-F238E27FC236}">
                <a16:creationId xmlns:a16="http://schemas.microsoft.com/office/drawing/2014/main" id="{B933B761-B932-4B3E-95CD-79D398B17601}"/>
              </a:ext>
            </a:extLst>
          </p:cNvPr>
          <p:cNvGraphicFramePr>
            <a:graphicFrameLocks noGrp="1"/>
          </p:cNvGraphicFramePr>
          <p:nvPr>
            <p:extLst/>
          </p:nvPr>
        </p:nvGraphicFramePr>
        <p:xfrm>
          <a:off x="269241" y="1189176"/>
          <a:ext cx="11655837" cy="5187276"/>
        </p:xfrm>
        <a:graphic>
          <a:graphicData uri="http://schemas.openxmlformats.org/drawingml/2006/table">
            <a:tbl>
              <a:tblPr/>
              <a:tblGrid>
                <a:gridCol w="1971558">
                  <a:extLst>
                    <a:ext uri="{9D8B030D-6E8A-4147-A177-3AD203B41FA5}">
                      <a16:colId xmlns:a16="http://schemas.microsoft.com/office/drawing/2014/main" val="4291641988"/>
                    </a:ext>
                  </a:extLst>
                </a:gridCol>
                <a:gridCol w="592347">
                  <a:extLst>
                    <a:ext uri="{9D8B030D-6E8A-4147-A177-3AD203B41FA5}">
                      <a16:colId xmlns:a16="http://schemas.microsoft.com/office/drawing/2014/main" val="3330869726"/>
                    </a:ext>
                  </a:extLst>
                </a:gridCol>
                <a:gridCol w="796822">
                  <a:extLst>
                    <a:ext uri="{9D8B030D-6E8A-4147-A177-3AD203B41FA5}">
                      <a16:colId xmlns:a16="http://schemas.microsoft.com/office/drawing/2014/main" val="192161926"/>
                    </a:ext>
                  </a:extLst>
                </a:gridCol>
                <a:gridCol w="951759">
                  <a:extLst>
                    <a:ext uri="{9D8B030D-6E8A-4147-A177-3AD203B41FA5}">
                      <a16:colId xmlns:a16="http://schemas.microsoft.com/office/drawing/2014/main" val="188462320"/>
                    </a:ext>
                  </a:extLst>
                </a:gridCol>
                <a:gridCol w="940693">
                  <a:extLst>
                    <a:ext uri="{9D8B030D-6E8A-4147-A177-3AD203B41FA5}">
                      <a16:colId xmlns:a16="http://schemas.microsoft.com/office/drawing/2014/main" val="509251329"/>
                    </a:ext>
                  </a:extLst>
                </a:gridCol>
                <a:gridCol w="1239500">
                  <a:extLst>
                    <a:ext uri="{9D8B030D-6E8A-4147-A177-3AD203B41FA5}">
                      <a16:colId xmlns:a16="http://schemas.microsoft.com/office/drawing/2014/main" val="7867066"/>
                    </a:ext>
                  </a:extLst>
                </a:gridCol>
                <a:gridCol w="1106697">
                  <a:extLst>
                    <a:ext uri="{9D8B030D-6E8A-4147-A177-3AD203B41FA5}">
                      <a16:colId xmlns:a16="http://schemas.microsoft.com/office/drawing/2014/main" val="2869381990"/>
                    </a:ext>
                  </a:extLst>
                </a:gridCol>
                <a:gridCol w="1372304">
                  <a:extLst>
                    <a:ext uri="{9D8B030D-6E8A-4147-A177-3AD203B41FA5}">
                      <a16:colId xmlns:a16="http://schemas.microsoft.com/office/drawing/2014/main" val="818752154"/>
                    </a:ext>
                  </a:extLst>
                </a:gridCol>
                <a:gridCol w="1051363">
                  <a:extLst>
                    <a:ext uri="{9D8B030D-6E8A-4147-A177-3AD203B41FA5}">
                      <a16:colId xmlns:a16="http://schemas.microsoft.com/office/drawing/2014/main" val="4121031551"/>
                    </a:ext>
                  </a:extLst>
                </a:gridCol>
                <a:gridCol w="830022">
                  <a:extLst>
                    <a:ext uri="{9D8B030D-6E8A-4147-A177-3AD203B41FA5}">
                      <a16:colId xmlns:a16="http://schemas.microsoft.com/office/drawing/2014/main" val="4181150680"/>
                    </a:ext>
                  </a:extLst>
                </a:gridCol>
                <a:gridCol w="802772">
                  <a:extLst>
                    <a:ext uri="{9D8B030D-6E8A-4147-A177-3AD203B41FA5}">
                      <a16:colId xmlns:a16="http://schemas.microsoft.com/office/drawing/2014/main" val="1608632622"/>
                    </a:ext>
                  </a:extLst>
                </a:gridCol>
              </a:tblGrid>
              <a:tr h="466014">
                <a:tc>
                  <a:txBody>
                    <a:bodyPr/>
                    <a:lstStyle/>
                    <a:p>
                      <a:pPr algn="l" fontAlgn="b"/>
                      <a:r>
                        <a:rPr lang="en-GB" sz="1600" u="none" strike="noStrike">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Scenario</a:t>
                      </a:r>
                      <a:endParaRPr lang="en-GB" sz="1600" b="1" i="0" u="none" strike="noStrike">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179285" marR="35942" marT="53785" marB="71714"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Retail</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Finance</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Insurance</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Telecoms</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Government</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Automotive</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Manufacturing</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Healthcare</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Media</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GB" sz="160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rPr>
                        <a:t>Events</a:t>
                      </a:r>
                      <a:endParaRPr lang="en-GB" sz="1600" b="1" i="0" u="none" strike="noStrike" spc="-20" baseline="0">
                        <a:gradFill>
                          <a:gsLst>
                            <a:gs pos="1250">
                              <a:schemeClr val="bg1"/>
                            </a:gs>
                            <a:gs pos="100000">
                              <a:schemeClr val="bg1"/>
                            </a:gs>
                          </a:gsLst>
                          <a:lin ang="5400000" scaled="0"/>
                        </a:gradFill>
                        <a:effectLst/>
                        <a:latin typeface="Segoe UI" panose="020B0502040204020203" pitchFamily="34" charset="0"/>
                        <a:cs typeface="Segoe UI" panose="020B0502040204020203" pitchFamily="34" charset="0"/>
                      </a:endParaRPr>
                    </a:p>
                  </a:txBody>
                  <a:tcPr marL="35942" marR="35942" marT="53785" marB="7171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620971947"/>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Customer service</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2851707"/>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Customer retail</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1405112"/>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Audio/speech analysis</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2685810"/>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Translation</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3433177"/>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Surveillance</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7583992"/>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Knowledge extraction</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8999433"/>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Video/photo analysis</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9577615"/>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Product identification</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186309"/>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Digital assistant</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8448647"/>
                  </a:ext>
                </a:extLst>
              </a:tr>
              <a:tr h="404898">
                <a:tc>
                  <a:txBody>
                    <a:bodyPr/>
                    <a:lstStyle/>
                    <a:p>
                      <a:pPr algn="l" fontAlgn="b"/>
                      <a:r>
                        <a:rPr lang="en-GB" sz="1400" u="none" strike="noStrike">
                          <a:gradFill>
                            <a:gsLst>
                              <a:gs pos="1250">
                                <a:schemeClr val="tx1"/>
                              </a:gs>
                              <a:gs pos="100000">
                                <a:schemeClr val="tx1"/>
                              </a:gs>
                            </a:gsLst>
                            <a:lin ang="5400000" scaled="0"/>
                          </a:gradFill>
                          <a:effectLst/>
                          <a:latin typeface="+mn-lt"/>
                        </a:rPr>
                        <a:t>Footfall analysis</a:t>
                      </a:r>
                      <a:endParaRPr lang="en-GB"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6350" cap="flat" cmpd="sng" algn="ctr">
                      <a:solidFill>
                        <a:schemeClr val="accent6">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1670029"/>
                  </a:ext>
                </a:extLst>
              </a:tr>
              <a:tr h="672282">
                <a:tc>
                  <a:txBody>
                    <a:bodyPr/>
                    <a:lstStyle/>
                    <a:p>
                      <a:pPr algn="l" fontAlgn="b"/>
                      <a:r>
                        <a:rPr lang="en-US" sz="1400" u="none" strike="noStrike">
                          <a:gradFill>
                            <a:gsLst>
                              <a:gs pos="1250">
                                <a:schemeClr val="tx1"/>
                              </a:gs>
                              <a:gs pos="100000">
                                <a:schemeClr val="tx1"/>
                              </a:gs>
                            </a:gsLst>
                            <a:lin ang="5400000" scaled="0"/>
                          </a:gradFill>
                          <a:effectLst/>
                          <a:latin typeface="+mn-lt"/>
                        </a:rPr>
                        <a:t>HD maps and </a:t>
                      </a:r>
                      <a:br>
                        <a:rPr lang="en-US" sz="1400" u="none" strike="noStrike">
                          <a:gradFill>
                            <a:gsLst>
                              <a:gs pos="1250">
                                <a:schemeClr val="tx1"/>
                              </a:gs>
                              <a:gs pos="100000">
                                <a:schemeClr val="tx1"/>
                              </a:gs>
                            </a:gsLst>
                            <a:lin ang="5400000" scaled="0"/>
                          </a:gradFill>
                          <a:effectLst/>
                          <a:latin typeface="+mn-lt"/>
                        </a:rPr>
                      </a:br>
                      <a:r>
                        <a:rPr lang="en-US" sz="1400" u="none" strike="noStrike">
                          <a:gradFill>
                            <a:gsLst>
                              <a:gs pos="1250">
                                <a:schemeClr val="tx1"/>
                              </a:gs>
                              <a:gs pos="100000">
                                <a:schemeClr val="tx1"/>
                              </a:gs>
                            </a:gsLst>
                            <a:lin ang="5400000" scaled="0"/>
                          </a:gradFill>
                          <a:effectLst/>
                          <a:latin typeface="+mn-lt"/>
                        </a:rPr>
                        <a:t>object detection</a:t>
                      </a:r>
                      <a:endParaRPr lang="en-US" sz="1400" b="1" i="0" u="none" strike="noStrike">
                        <a:gradFill>
                          <a:gsLst>
                            <a:gs pos="1250">
                              <a:schemeClr val="tx1"/>
                            </a:gs>
                            <a:gs pos="100000">
                              <a:schemeClr val="tx1"/>
                            </a:gs>
                          </a:gsLst>
                          <a:lin ang="5400000" scaled="0"/>
                        </a:gradFill>
                        <a:effectLst/>
                        <a:latin typeface="+mn-lt"/>
                      </a:endParaRPr>
                    </a:p>
                  </a:txBody>
                  <a:tcPr marL="179285"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400" u="none" strike="noStrike">
                          <a:gradFill>
                            <a:gsLst>
                              <a:gs pos="1250">
                                <a:schemeClr val="tx2"/>
                              </a:gs>
                              <a:gs pos="100000">
                                <a:schemeClr val="tx2"/>
                              </a:gs>
                            </a:gsLst>
                            <a:lin ang="5400000" scaled="0"/>
                          </a:gradFill>
                          <a:effectLst/>
                          <a:latin typeface="+mn-lt"/>
                        </a:rPr>
                        <a:t>✔</a:t>
                      </a:r>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400" b="0" i="0" u="none" strike="noStrike">
                        <a:gradFill>
                          <a:gsLst>
                            <a:gs pos="1250">
                              <a:schemeClr val="tx2"/>
                            </a:gs>
                            <a:gs pos="100000">
                              <a:schemeClr val="tx2"/>
                            </a:gs>
                          </a:gsLst>
                          <a:lin ang="5400000" scaled="0"/>
                        </a:gradFill>
                        <a:effectLst/>
                        <a:latin typeface="+mn-lt"/>
                      </a:endParaRPr>
                    </a:p>
                  </a:txBody>
                  <a:tcPr marL="35942" marR="35942" marT="53785" marB="5378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solidFill>
                        <a:schemeClr val="accent6">
                          <a:lumMod val="90000"/>
                        </a:schemeClr>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3336325"/>
                  </a:ext>
                </a:extLst>
              </a:tr>
            </a:tbl>
          </a:graphicData>
        </a:graphic>
      </p:graphicFrame>
    </p:spTree>
    <p:extLst>
      <p:ext uri="{BB962C8B-B14F-4D97-AF65-F5344CB8AC3E}">
        <p14:creationId xmlns:p14="http://schemas.microsoft.com/office/powerpoint/2010/main" val="106900619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B65704-C9E3-4420-8FC1-761FA56CF08F}"/>
              </a:ext>
            </a:extLst>
          </p:cNvPr>
          <p:cNvSpPr/>
          <p:nvPr/>
        </p:nvSpPr>
        <p:spPr bwMode="auto">
          <a:xfrm>
            <a:off x="5647789" y="487"/>
            <a:ext cx="6544212" cy="68570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p:cNvSpPr>
            <a:spLocks noGrp="1"/>
          </p:cNvSpPr>
          <p:nvPr>
            <p:ph type="title"/>
          </p:nvPr>
        </p:nvSpPr>
        <p:spPr/>
        <p:txBody>
          <a:bodyPr/>
          <a:lstStyle/>
          <a:p>
            <a:r>
              <a:rPr lang="en-US"/>
              <a:t>Bot analytics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771" y="487"/>
            <a:ext cx="4960247" cy="6857027"/>
          </a:xfrm>
          <a:prstGeom prst="rect">
            <a:avLst/>
          </a:prstGeom>
        </p:spPr>
      </p:pic>
    </p:spTree>
    <p:extLst>
      <p:ext uri="{BB962C8B-B14F-4D97-AF65-F5344CB8AC3E}">
        <p14:creationId xmlns:p14="http://schemas.microsoft.com/office/powerpoint/2010/main" val="271042788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a:t>New channels</a:t>
            </a:r>
          </a:p>
        </p:txBody>
      </p:sp>
      <p:cxnSp>
        <p:nvCxnSpPr>
          <p:cNvPr id="38" name="Straight Connector 37">
            <a:extLst>
              <a:ext uri="{FF2B5EF4-FFF2-40B4-BE49-F238E27FC236}">
                <a16:creationId xmlns:a16="http://schemas.microsoft.com/office/drawing/2014/main" id="{A7C17FB6-7025-464F-A6F4-5C1157A568B2}"/>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39" name="Title 7">
            <a:extLst>
              <a:ext uri="{FF2B5EF4-FFF2-40B4-BE49-F238E27FC236}">
                <a16:creationId xmlns:a16="http://schemas.microsoft.com/office/drawing/2014/main" id="{039296EF-AD31-4007-894F-9B459D712FE5}"/>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One Bot</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Multiple canvases</a:t>
            </a:r>
          </a:p>
        </p:txBody>
      </p:sp>
      <p:sp>
        <p:nvSpPr>
          <p:cNvPr id="40" name="Rectangle 39">
            <a:extLst>
              <a:ext uri="{FF2B5EF4-FFF2-40B4-BE49-F238E27FC236}">
                <a16:creationId xmlns:a16="http://schemas.microsoft.com/office/drawing/2014/main" id="{5FF39C34-8F7D-4009-8994-740E898F7956}"/>
              </a:ext>
            </a:extLst>
          </p:cNvPr>
          <p:cNvSpPr/>
          <p:nvPr/>
        </p:nvSpPr>
        <p:spPr bwMode="auto">
          <a:xfrm>
            <a:off x="8288189" y="2826172"/>
            <a:ext cx="2947553" cy="3146706"/>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F1960BDC-9DCF-46C5-ADFA-57C9F10C482E}"/>
              </a:ext>
            </a:extLst>
          </p:cNvPr>
          <p:cNvSpPr/>
          <p:nvPr/>
        </p:nvSpPr>
        <p:spPr bwMode="auto">
          <a:xfrm>
            <a:off x="4721440" y="2826171"/>
            <a:ext cx="2885770" cy="3146705"/>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06B8CE59-809A-4CE6-A988-9332B0946DB3}"/>
              </a:ext>
            </a:extLst>
          </p:cNvPr>
          <p:cNvSpPr/>
          <p:nvPr/>
        </p:nvSpPr>
        <p:spPr bwMode="auto">
          <a:xfrm>
            <a:off x="961402" y="2826171"/>
            <a:ext cx="3016867" cy="3146705"/>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1FBAEBF6-A988-43B2-9C6F-3C959E766F2F}"/>
              </a:ext>
            </a:extLst>
          </p:cNvPr>
          <p:cNvSpPr/>
          <p:nvPr/>
        </p:nvSpPr>
        <p:spPr bwMode="auto">
          <a:xfrm>
            <a:off x="860719" y="2749780"/>
            <a:ext cx="3210702" cy="3298716"/>
          </a:xfrm>
          <a:prstGeom prst="rect">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2089E8F-0A43-412A-AD1E-592B188B8DC2}"/>
              </a:ext>
            </a:extLst>
          </p:cNvPr>
          <p:cNvSpPr/>
          <p:nvPr/>
        </p:nvSpPr>
        <p:spPr bwMode="auto">
          <a:xfrm>
            <a:off x="4632328" y="2749780"/>
            <a:ext cx="3064380" cy="3298716"/>
          </a:xfrm>
          <a:prstGeom prst="rect">
            <a:avLst/>
          </a:prstGeom>
          <a:noFill/>
          <a:ln w="95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190B0443-B4C2-49B5-9D41-DF59E096D684}"/>
              </a:ext>
            </a:extLst>
          </p:cNvPr>
          <p:cNvSpPr/>
          <p:nvPr/>
        </p:nvSpPr>
        <p:spPr bwMode="auto">
          <a:xfrm>
            <a:off x="8191967" y="2749780"/>
            <a:ext cx="3139315" cy="3298716"/>
          </a:xfrm>
          <a:prstGeom prst="rect">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t" anchorCtr="0" forceAA="0" compatLnSpc="1">
            <a:prstTxWarp prst="textNoShape">
              <a:avLst/>
            </a:prstTxWarp>
            <a:noAutofit/>
          </a:bodyPr>
          <a:lstStyle/>
          <a:p>
            <a:pPr marL="0" marR="0" lvl="0" indent="0" algn="l" defTabSz="748924" rtl="0" eaLnBrk="1" fontAlgn="base" latinLnBrk="0" hangingPunct="1">
              <a:lnSpc>
                <a:spcPct val="100000"/>
              </a:lnSpc>
              <a:spcBef>
                <a:spcPts val="482"/>
              </a:spcBef>
              <a:spcAft>
                <a:spcPct val="0"/>
              </a:spcAft>
              <a:buClrTx/>
              <a:buSzTx/>
              <a:buFontTx/>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404A3E34-8D82-40A5-8ECD-1B514EA4AC15}"/>
              </a:ext>
            </a:extLst>
          </p:cNvPr>
          <p:cNvSpPr/>
          <p:nvPr/>
        </p:nvSpPr>
        <p:spPr>
          <a:xfrm>
            <a:off x="976143" y="4017978"/>
            <a:ext cx="2992339"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Custom skills</a:t>
            </a:r>
          </a:p>
        </p:txBody>
      </p:sp>
      <p:sp>
        <p:nvSpPr>
          <p:cNvPr id="52" name="Rectangle 51">
            <a:extLst>
              <a:ext uri="{FF2B5EF4-FFF2-40B4-BE49-F238E27FC236}">
                <a16:creationId xmlns:a16="http://schemas.microsoft.com/office/drawing/2014/main" id="{6A61125A-417F-4B0C-8EBB-30DD24D2700E}"/>
              </a:ext>
            </a:extLst>
          </p:cNvPr>
          <p:cNvSpPr/>
          <p:nvPr/>
        </p:nvSpPr>
        <p:spPr>
          <a:xfrm>
            <a:off x="961404" y="4635105"/>
            <a:ext cx="2992339"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Memory/profile</a:t>
            </a:r>
          </a:p>
        </p:txBody>
      </p:sp>
      <p:sp>
        <p:nvSpPr>
          <p:cNvPr id="53" name="Rectangle 52">
            <a:extLst>
              <a:ext uri="{FF2B5EF4-FFF2-40B4-BE49-F238E27FC236}">
                <a16:creationId xmlns:a16="http://schemas.microsoft.com/office/drawing/2014/main" id="{5CCA45F5-3FE4-4F23-8C89-CB2758E22728}"/>
              </a:ext>
            </a:extLst>
          </p:cNvPr>
          <p:cNvSpPr/>
          <p:nvPr/>
        </p:nvSpPr>
        <p:spPr>
          <a:xfrm>
            <a:off x="961402" y="5279363"/>
            <a:ext cx="3016867"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Speech</a:t>
            </a:r>
          </a:p>
        </p:txBody>
      </p:sp>
      <p:cxnSp>
        <p:nvCxnSpPr>
          <p:cNvPr id="54" name="Straight Connector 53">
            <a:extLst>
              <a:ext uri="{FF2B5EF4-FFF2-40B4-BE49-F238E27FC236}">
                <a16:creationId xmlns:a16="http://schemas.microsoft.com/office/drawing/2014/main" id="{FAC0B403-7F70-4850-B7FB-505F3C5ACDA0}"/>
              </a:ext>
            </a:extLst>
          </p:cNvPr>
          <p:cNvCxnSpPr>
            <a:cxnSpLocks/>
          </p:cNvCxnSpPr>
          <p:nvPr/>
        </p:nvCxnSpPr>
        <p:spPr>
          <a:xfrm>
            <a:off x="1234442" y="4576742"/>
            <a:ext cx="25134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FAD42032-5188-413E-90CF-48E99D244C3C}"/>
              </a:ext>
            </a:extLst>
          </p:cNvPr>
          <p:cNvCxnSpPr>
            <a:cxnSpLocks/>
          </p:cNvCxnSpPr>
          <p:nvPr/>
        </p:nvCxnSpPr>
        <p:spPr>
          <a:xfrm>
            <a:off x="1234442" y="5239266"/>
            <a:ext cx="2513478" cy="0"/>
          </a:xfrm>
          <a:prstGeom prst="line">
            <a:avLst/>
          </a:pr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6" name="Rectangle 55">
            <a:extLst>
              <a:ext uri="{FF2B5EF4-FFF2-40B4-BE49-F238E27FC236}">
                <a16:creationId xmlns:a16="http://schemas.microsoft.com/office/drawing/2014/main" id="{39230F4B-F291-42C4-B307-8AD070E472C3}"/>
              </a:ext>
            </a:extLst>
          </p:cNvPr>
          <p:cNvSpPr/>
          <p:nvPr/>
        </p:nvSpPr>
        <p:spPr>
          <a:xfrm>
            <a:off x="4741063" y="4017978"/>
            <a:ext cx="2885770"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Business bots</a:t>
            </a:r>
          </a:p>
        </p:txBody>
      </p:sp>
      <p:sp>
        <p:nvSpPr>
          <p:cNvPr id="57" name="Rectangle 56">
            <a:extLst>
              <a:ext uri="{FF2B5EF4-FFF2-40B4-BE49-F238E27FC236}">
                <a16:creationId xmlns:a16="http://schemas.microsoft.com/office/drawing/2014/main" id="{62DF9FA6-0AA0-4C48-BE42-42BE0A797844}"/>
              </a:ext>
            </a:extLst>
          </p:cNvPr>
          <p:cNvSpPr/>
          <p:nvPr/>
        </p:nvSpPr>
        <p:spPr>
          <a:xfrm>
            <a:off x="4702899" y="4635105"/>
            <a:ext cx="2885769"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Top bots</a:t>
            </a:r>
          </a:p>
        </p:txBody>
      </p:sp>
      <p:sp>
        <p:nvSpPr>
          <p:cNvPr id="58" name="Rectangle 57">
            <a:extLst>
              <a:ext uri="{FF2B5EF4-FFF2-40B4-BE49-F238E27FC236}">
                <a16:creationId xmlns:a16="http://schemas.microsoft.com/office/drawing/2014/main" id="{A0ACF3BB-18A1-47D5-9FCC-505F1ECE62FA}"/>
              </a:ext>
            </a:extLst>
          </p:cNvPr>
          <p:cNvSpPr/>
          <p:nvPr/>
        </p:nvSpPr>
        <p:spPr>
          <a:xfrm>
            <a:off x="4732626" y="5279363"/>
            <a:ext cx="2885770"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Bots in Bing search</a:t>
            </a:r>
          </a:p>
        </p:txBody>
      </p:sp>
      <p:cxnSp>
        <p:nvCxnSpPr>
          <p:cNvPr id="59" name="Straight Connector 58">
            <a:extLst>
              <a:ext uri="{FF2B5EF4-FFF2-40B4-BE49-F238E27FC236}">
                <a16:creationId xmlns:a16="http://schemas.microsoft.com/office/drawing/2014/main" id="{95F122C1-FD19-4C08-9669-58755F647E6B}"/>
              </a:ext>
            </a:extLst>
          </p:cNvPr>
          <p:cNvCxnSpPr>
            <a:cxnSpLocks/>
          </p:cNvCxnSpPr>
          <p:nvPr/>
        </p:nvCxnSpPr>
        <p:spPr>
          <a:xfrm>
            <a:off x="4859183" y="4576742"/>
            <a:ext cx="25134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a:extLst>
              <a:ext uri="{FF2B5EF4-FFF2-40B4-BE49-F238E27FC236}">
                <a16:creationId xmlns:a16="http://schemas.microsoft.com/office/drawing/2014/main" id="{7AD30AED-7C67-47A3-84DE-BC45B17860CE}"/>
              </a:ext>
            </a:extLst>
          </p:cNvPr>
          <p:cNvCxnSpPr>
            <a:cxnSpLocks/>
          </p:cNvCxnSpPr>
          <p:nvPr/>
        </p:nvCxnSpPr>
        <p:spPr>
          <a:xfrm>
            <a:off x="4912471" y="5240562"/>
            <a:ext cx="2513478" cy="0"/>
          </a:xfrm>
          <a:prstGeom prst="line">
            <a:avLst/>
          </a:prstGeom>
          <a:noFill/>
          <a:ln w="31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ectangle 60">
            <a:extLst>
              <a:ext uri="{FF2B5EF4-FFF2-40B4-BE49-F238E27FC236}">
                <a16:creationId xmlns:a16="http://schemas.microsoft.com/office/drawing/2014/main" id="{A72307E3-509F-4BA9-B958-8DEB08AB5ACD}"/>
              </a:ext>
            </a:extLst>
          </p:cNvPr>
          <p:cNvSpPr/>
          <p:nvPr/>
        </p:nvSpPr>
        <p:spPr>
          <a:xfrm>
            <a:off x="8319081" y="4017978"/>
            <a:ext cx="2885770"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LOB bots</a:t>
            </a:r>
          </a:p>
        </p:txBody>
      </p:sp>
      <p:sp>
        <p:nvSpPr>
          <p:cNvPr id="62" name="Rectangle 61">
            <a:extLst>
              <a:ext uri="{FF2B5EF4-FFF2-40B4-BE49-F238E27FC236}">
                <a16:creationId xmlns:a16="http://schemas.microsoft.com/office/drawing/2014/main" id="{2FA81D8B-935E-4B8F-9C02-5C5607C7CBE6}"/>
              </a:ext>
            </a:extLst>
          </p:cNvPr>
          <p:cNvSpPr/>
          <p:nvPr/>
        </p:nvSpPr>
        <p:spPr>
          <a:xfrm>
            <a:off x="8319082" y="4635105"/>
            <a:ext cx="2885769"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IT managed</a:t>
            </a:r>
          </a:p>
        </p:txBody>
      </p:sp>
      <p:sp>
        <p:nvSpPr>
          <p:cNvPr id="63" name="Rectangle 62">
            <a:extLst>
              <a:ext uri="{FF2B5EF4-FFF2-40B4-BE49-F238E27FC236}">
                <a16:creationId xmlns:a16="http://schemas.microsoft.com/office/drawing/2014/main" id="{5E3988B1-F7B9-4237-9A8A-BE3F9795D621}"/>
              </a:ext>
            </a:extLst>
          </p:cNvPr>
          <p:cNvSpPr/>
          <p:nvPr/>
        </p:nvSpPr>
        <p:spPr>
          <a:xfrm>
            <a:off x="8319081" y="5279363"/>
            <a:ext cx="2885770" cy="566004"/>
          </a:xfrm>
          <a:prstGeom prst="rect">
            <a:avLst/>
          </a:prstGeom>
          <a:ln>
            <a:noFill/>
          </a:ln>
        </p:spPr>
        <p:txBody>
          <a:bodyPr wrap="square" anchor="ctr">
            <a:noAutofit/>
          </a:bodyPr>
          <a:lstStyle/>
          <a:p>
            <a:pPr marL="0" marR="0" lvl="0" indent="0" algn="ctr" defTabSz="1043394"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Integrated </a:t>
            </a:r>
            <a:r>
              <a:rPr kumimoji="0" lang="en-US" sz="176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Semilight"/>
                <a:ea typeface="+mn-ea"/>
                <a:cs typeface="+mn-cs"/>
              </a:rPr>
              <a:t>auth</a:t>
            </a: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cxnSp>
        <p:nvCxnSpPr>
          <p:cNvPr id="64" name="Straight Connector 63">
            <a:extLst>
              <a:ext uri="{FF2B5EF4-FFF2-40B4-BE49-F238E27FC236}">
                <a16:creationId xmlns:a16="http://schemas.microsoft.com/office/drawing/2014/main" id="{E959F923-A70C-42B2-97E5-671CC4B1155B}"/>
              </a:ext>
            </a:extLst>
          </p:cNvPr>
          <p:cNvCxnSpPr>
            <a:cxnSpLocks/>
          </p:cNvCxnSpPr>
          <p:nvPr/>
        </p:nvCxnSpPr>
        <p:spPr>
          <a:xfrm>
            <a:off x="8552596" y="5280238"/>
            <a:ext cx="25134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5" name="Straight Connector 64">
            <a:extLst>
              <a:ext uri="{FF2B5EF4-FFF2-40B4-BE49-F238E27FC236}">
                <a16:creationId xmlns:a16="http://schemas.microsoft.com/office/drawing/2014/main" id="{0C1FF4D2-F2AA-45EE-BB7B-49D45367BAA2}"/>
              </a:ext>
            </a:extLst>
          </p:cNvPr>
          <p:cNvCxnSpPr>
            <a:cxnSpLocks/>
          </p:cNvCxnSpPr>
          <p:nvPr/>
        </p:nvCxnSpPr>
        <p:spPr>
          <a:xfrm>
            <a:off x="8552596" y="4570917"/>
            <a:ext cx="2513478" cy="0"/>
          </a:xfrm>
          <a:prstGeom prst="line">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9" name="Picture 88">
            <a:extLst>
              <a:ext uri="{FF2B5EF4-FFF2-40B4-BE49-F238E27FC236}">
                <a16:creationId xmlns:a16="http://schemas.microsoft.com/office/drawing/2014/main" id="{21216488-2FEA-4E85-A041-F219006C4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112" y="2891985"/>
            <a:ext cx="1163447" cy="1163447"/>
          </a:xfrm>
          <a:prstGeom prst="rect">
            <a:avLst/>
          </a:prstGeom>
        </p:spPr>
      </p:pic>
      <p:pic>
        <p:nvPicPr>
          <p:cNvPr id="90" name="Picture 89">
            <a:extLst>
              <a:ext uri="{FF2B5EF4-FFF2-40B4-BE49-F238E27FC236}">
                <a16:creationId xmlns:a16="http://schemas.microsoft.com/office/drawing/2014/main" id="{1572EE21-B0EF-4ED1-845A-8465BE7AC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9638" y="3012197"/>
            <a:ext cx="1049375" cy="1049375"/>
          </a:xfrm>
          <a:prstGeom prst="rect">
            <a:avLst/>
          </a:prstGeom>
        </p:spPr>
      </p:pic>
      <p:pic>
        <p:nvPicPr>
          <p:cNvPr id="91" name="Picture 90">
            <a:extLst>
              <a:ext uri="{FF2B5EF4-FFF2-40B4-BE49-F238E27FC236}">
                <a16:creationId xmlns:a16="http://schemas.microsoft.com/office/drawing/2014/main" id="{EDCEC93B-AA13-4106-A197-2E5818301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7006" y="2925784"/>
            <a:ext cx="1109920" cy="1109918"/>
          </a:xfrm>
          <a:prstGeom prst="rect">
            <a:avLst/>
          </a:prstGeom>
        </p:spPr>
      </p:pic>
    </p:spTree>
    <p:extLst>
      <p:ext uri="{BB962C8B-B14F-4D97-AF65-F5344CB8AC3E}">
        <p14:creationId xmlns:p14="http://schemas.microsoft.com/office/powerpoint/2010/main" val="12659100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p:txBody>
          <a:bodyPr/>
          <a:lstStyle/>
          <a:p>
            <a:pPr algn="ctr"/>
            <a:r>
              <a:rPr lang="en-US"/>
              <a:t>New channels</a:t>
            </a:r>
          </a:p>
        </p:txBody>
      </p:sp>
      <p:sp>
        <p:nvSpPr>
          <p:cNvPr id="66" name="Title 7">
            <a:extLst/>
          </p:cNvPr>
          <p:cNvSpPr txBox="1">
            <a:spLocks/>
          </p:cNvSpPr>
          <p:nvPr/>
        </p:nvSpPr>
        <p:spPr>
          <a:xfrm>
            <a:off x="3723061" y="2164777"/>
            <a:ext cx="4745880" cy="948891"/>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437025" rtl="0" eaLnBrk="1" fontAlgn="auto" latinLnBrk="0" hangingPunct="1">
              <a:lnSpc>
                <a:spcPct val="100000"/>
              </a:lnSpc>
              <a:spcBef>
                <a:spcPct val="0"/>
              </a:spcBef>
              <a:spcAft>
                <a:spcPts val="0"/>
              </a:spcAft>
              <a:buClrTx/>
              <a:buSzTx/>
              <a:buFontTx/>
              <a:buNone/>
              <a:tabLst/>
              <a:defRPr/>
            </a:pPr>
            <a:r>
              <a:rPr kumimoji="0" lang="en-US" sz="1446" b="0" i="0" u="none" strike="noStrike" kern="1200" cap="all" spc="980" normalizeH="0" baseline="0" noProof="0">
                <a:ln>
                  <a:noFill/>
                </a:ln>
                <a:solidFill>
                  <a:prstClr val="white"/>
                </a:solidFill>
                <a:effectLst/>
                <a:uLnTx/>
                <a:uFillTx/>
                <a:latin typeface="Segoe UI Semilight" panose="020B0402040204020203" pitchFamily="34" charset="0"/>
                <a:ea typeface="+mj-ea"/>
                <a:cs typeface="Segoe UI Semilight" panose="020B0402040204020203" pitchFamily="34" charset="0"/>
              </a:rPr>
              <a:t>One Bot</a:t>
            </a:r>
          </a:p>
          <a:p>
            <a:pPr marL="0" marR="0" lvl="0" indent="0" algn="ctr" defTabSz="437025" rtl="0" eaLnBrk="1" fontAlgn="auto" latinLnBrk="0" hangingPunct="1">
              <a:lnSpc>
                <a:spcPct val="100000"/>
              </a:lnSpc>
              <a:spcBef>
                <a:spcPct val="0"/>
              </a:spcBef>
              <a:spcAft>
                <a:spcPts val="0"/>
              </a:spcAft>
              <a:buClrTx/>
              <a:buSzTx/>
              <a:buFontTx/>
              <a:buNone/>
              <a:tabLst/>
              <a:defRPr/>
            </a:pPr>
            <a:r>
              <a:rPr kumimoji="0" lang="en-US" sz="1446" b="0" i="0" u="none" strike="noStrike" kern="1200" cap="all" spc="980" normalizeH="0" baseline="0" noProof="0">
                <a:ln>
                  <a:noFill/>
                </a:ln>
                <a:solidFill>
                  <a:prstClr val="white"/>
                </a:solidFill>
                <a:effectLst/>
                <a:uLnTx/>
                <a:uFillTx/>
                <a:latin typeface="Segoe UI Semilight" panose="020B0402040204020203" pitchFamily="34" charset="0"/>
                <a:ea typeface="+mj-ea"/>
                <a:cs typeface="Segoe UI Semilight" panose="020B0402040204020203" pitchFamily="34" charset="0"/>
              </a:rPr>
              <a:t>Multiple canvases</a:t>
            </a:r>
          </a:p>
        </p:txBody>
      </p:sp>
      <p:grpSp>
        <p:nvGrpSpPr>
          <p:cNvPr id="36" name="Group 35"/>
          <p:cNvGrpSpPr/>
          <p:nvPr/>
        </p:nvGrpSpPr>
        <p:grpSpPr>
          <a:xfrm>
            <a:off x="1339407" y="2973566"/>
            <a:ext cx="943686" cy="946404"/>
            <a:chOff x="1519739" y="1631236"/>
            <a:chExt cx="1093284" cy="1096432"/>
          </a:xfrm>
        </p:grpSpPr>
        <p:sp>
          <p:nvSpPr>
            <p:cNvPr id="37" name="Rectangle 36"/>
            <p:cNvSpPr/>
            <p:nvPr/>
          </p:nvSpPr>
          <p:spPr bwMode="auto">
            <a:xfrm>
              <a:off x="1519739" y="1631236"/>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051" y="1660867"/>
              <a:ext cx="1066801" cy="1066801"/>
            </a:xfrm>
            <a:prstGeom prst="rect">
              <a:avLst/>
            </a:prstGeom>
            <a:noFill/>
          </p:spPr>
        </p:pic>
      </p:grpSp>
      <p:grpSp>
        <p:nvGrpSpPr>
          <p:cNvPr id="39" name="Group 38"/>
          <p:cNvGrpSpPr/>
          <p:nvPr/>
        </p:nvGrpSpPr>
        <p:grpSpPr>
          <a:xfrm>
            <a:off x="4549908" y="2973565"/>
            <a:ext cx="943686" cy="943686"/>
            <a:chOff x="5296366" y="3497919"/>
            <a:chExt cx="1093284" cy="1093284"/>
          </a:xfrm>
        </p:grpSpPr>
        <p:sp>
          <p:nvSpPr>
            <p:cNvPr id="40" name="Rectangle 39"/>
            <p:cNvSpPr/>
            <p:nvPr/>
          </p:nvSpPr>
          <p:spPr bwMode="auto">
            <a:xfrm>
              <a:off x="5296366" y="3497919"/>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807" y="3517292"/>
              <a:ext cx="1066801" cy="1066801"/>
            </a:xfrm>
            <a:prstGeom prst="rect">
              <a:avLst/>
            </a:prstGeom>
            <a:noFill/>
          </p:spPr>
        </p:pic>
      </p:grpSp>
      <p:grpSp>
        <p:nvGrpSpPr>
          <p:cNvPr id="42" name="Group 41"/>
          <p:cNvGrpSpPr/>
          <p:nvPr/>
        </p:nvGrpSpPr>
        <p:grpSpPr>
          <a:xfrm>
            <a:off x="5620076" y="2973565"/>
            <a:ext cx="947574" cy="943686"/>
            <a:chOff x="3552110" y="3267062"/>
            <a:chExt cx="1097788" cy="1093284"/>
          </a:xfrm>
        </p:grpSpPr>
        <p:sp>
          <p:nvSpPr>
            <p:cNvPr id="52" name="Rectangle 51"/>
            <p:cNvSpPr/>
            <p:nvPr/>
          </p:nvSpPr>
          <p:spPr bwMode="auto">
            <a:xfrm>
              <a:off x="3552110" y="3267062"/>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097" y="3267105"/>
              <a:ext cx="1066801" cy="1066801"/>
            </a:xfrm>
            <a:prstGeom prst="rect">
              <a:avLst/>
            </a:prstGeom>
            <a:noFill/>
          </p:spPr>
        </p:pic>
      </p:grpSp>
      <p:grpSp>
        <p:nvGrpSpPr>
          <p:cNvPr id="64" name="Group 63"/>
          <p:cNvGrpSpPr/>
          <p:nvPr/>
        </p:nvGrpSpPr>
        <p:grpSpPr>
          <a:xfrm>
            <a:off x="269240" y="2973563"/>
            <a:ext cx="947030" cy="953326"/>
            <a:chOff x="2000386" y="3269183"/>
            <a:chExt cx="1097158" cy="1104452"/>
          </a:xfrm>
        </p:grpSpPr>
        <p:sp>
          <p:nvSpPr>
            <p:cNvPr id="65" name="Rectangle 64"/>
            <p:cNvSpPr/>
            <p:nvPr/>
          </p:nvSpPr>
          <p:spPr bwMode="auto">
            <a:xfrm>
              <a:off x="2000386" y="3269183"/>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743" y="3306834"/>
              <a:ext cx="1066801" cy="1066801"/>
            </a:xfrm>
            <a:prstGeom prst="rect">
              <a:avLst/>
            </a:prstGeom>
            <a:noFill/>
          </p:spPr>
        </p:pic>
      </p:grpSp>
      <p:grpSp>
        <p:nvGrpSpPr>
          <p:cNvPr id="68" name="Group 67"/>
          <p:cNvGrpSpPr/>
          <p:nvPr/>
        </p:nvGrpSpPr>
        <p:grpSpPr>
          <a:xfrm>
            <a:off x="3479741" y="2973564"/>
            <a:ext cx="943686" cy="946262"/>
            <a:chOff x="4892563" y="4830523"/>
            <a:chExt cx="1093284" cy="1096269"/>
          </a:xfrm>
        </p:grpSpPr>
        <p:sp>
          <p:nvSpPr>
            <p:cNvPr id="69" name="Rectangle 68"/>
            <p:cNvSpPr/>
            <p:nvPr/>
          </p:nvSpPr>
          <p:spPr bwMode="auto">
            <a:xfrm>
              <a:off x="4892563" y="4830523"/>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70" name="Picture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4823" y="4859991"/>
              <a:ext cx="1066801" cy="1066801"/>
            </a:xfrm>
            <a:prstGeom prst="rect">
              <a:avLst/>
            </a:prstGeom>
            <a:noFill/>
          </p:spPr>
        </p:pic>
      </p:grpSp>
      <p:grpSp>
        <p:nvGrpSpPr>
          <p:cNvPr id="71" name="Group 70"/>
          <p:cNvGrpSpPr/>
          <p:nvPr/>
        </p:nvGrpSpPr>
        <p:grpSpPr>
          <a:xfrm>
            <a:off x="7771837" y="2940749"/>
            <a:ext cx="951853" cy="976503"/>
            <a:chOff x="7358880" y="2942553"/>
            <a:chExt cx="1102746" cy="1131303"/>
          </a:xfrm>
        </p:grpSpPr>
        <p:sp>
          <p:nvSpPr>
            <p:cNvPr id="72" name="Rectangle 71"/>
            <p:cNvSpPr/>
            <p:nvPr/>
          </p:nvSpPr>
          <p:spPr bwMode="auto">
            <a:xfrm>
              <a:off x="7358880" y="2980572"/>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826" y="2942553"/>
              <a:ext cx="1066800" cy="1066800"/>
            </a:xfrm>
            <a:prstGeom prst="rect">
              <a:avLst/>
            </a:prstGeom>
          </p:spPr>
        </p:pic>
      </p:grpSp>
      <p:grpSp>
        <p:nvGrpSpPr>
          <p:cNvPr id="74" name="Group 73"/>
          <p:cNvGrpSpPr/>
          <p:nvPr/>
        </p:nvGrpSpPr>
        <p:grpSpPr>
          <a:xfrm>
            <a:off x="6690241" y="2973567"/>
            <a:ext cx="943686" cy="952581"/>
            <a:chOff x="7571136" y="5006322"/>
            <a:chExt cx="1093284" cy="1103588"/>
          </a:xfrm>
        </p:grpSpPr>
        <p:sp>
          <p:nvSpPr>
            <p:cNvPr id="75" name="Rectangle 74"/>
            <p:cNvSpPr/>
            <p:nvPr/>
          </p:nvSpPr>
          <p:spPr bwMode="auto">
            <a:xfrm>
              <a:off x="7571136" y="5006322"/>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1541" y="5043109"/>
              <a:ext cx="1066801" cy="1066801"/>
            </a:xfrm>
            <a:prstGeom prst="rect">
              <a:avLst/>
            </a:prstGeom>
            <a:noFill/>
            <a:ln>
              <a:noFill/>
            </a:ln>
          </p:spPr>
        </p:pic>
      </p:grpSp>
      <p:grpSp>
        <p:nvGrpSpPr>
          <p:cNvPr id="77" name="Group 76"/>
          <p:cNvGrpSpPr/>
          <p:nvPr/>
        </p:nvGrpSpPr>
        <p:grpSpPr>
          <a:xfrm>
            <a:off x="8838743" y="2973565"/>
            <a:ext cx="943686" cy="943686"/>
            <a:chOff x="9493697" y="3737238"/>
            <a:chExt cx="1093284" cy="1093284"/>
          </a:xfrm>
        </p:grpSpPr>
        <p:sp>
          <p:nvSpPr>
            <p:cNvPr id="78" name="Rectangle 77"/>
            <p:cNvSpPr/>
            <p:nvPr/>
          </p:nvSpPr>
          <p:spPr bwMode="auto">
            <a:xfrm>
              <a:off x="9493697" y="3737238"/>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79" name="Picture 7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1802" y="3751243"/>
              <a:ext cx="1066801" cy="1066801"/>
            </a:xfrm>
            <a:prstGeom prst="rect">
              <a:avLst/>
            </a:prstGeom>
            <a:noFill/>
          </p:spPr>
        </p:pic>
      </p:grpSp>
      <p:grpSp>
        <p:nvGrpSpPr>
          <p:cNvPr id="80" name="Group 79"/>
          <p:cNvGrpSpPr/>
          <p:nvPr/>
        </p:nvGrpSpPr>
        <p:grpSpPr>
          <a:xfrm>
            <a:off x="2409573" y="2973565"/>
            <a:ext cx="943686" cy="943686"/>
            <a:chOff x="8798198" y="1992185"/>
            <a:chExt cx="1093284" cy="1093284"/>
          </a:xfrm>
        </p:grpSpPr>
        <p:sp>
          <p:nvSpPr>
            <p:cNvPr id="81" name="Rectangle 80"/>
            <p:cNvSpPr/>
            <p:nvPr/>
          </p:nvSpPr>
          <p:spPr bwMode="auto">
            <a:xfrm>
              <a:off x="8798198" y="1992185"/>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82" name="Picture 8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5458" y="2018080"/>
              <a:ext cx="1066801" cy="1066801"/>
            </a:xfrm>
            <a:prstGeom prst="rect">
              <a:avLst/>
            </a:prstGeom>
            <a:noFill/>
          </p:spPr>
        </p:pic>
      </p:grpSp>
      <p:grpSp>
        <p:nvGrpSpPr>
          <p:cNvPr id="83" name="Group 82"/>
          <p:cNvGrpSpPr/>
          <p:nvPr/>
        </p:nvGrpSpPr>
        <p:grpSpPr>
          <a:xfrm>
            <a:off x="9908910" y="2973565"/>
            <a:ext cx="943686" cy="943686"/>
            <a:chOff x="10549426" y="834773"/>
            <a:chExt cx="1093284" cy="1093284"/>
          </a:xfrm>
        </p:grpSpPr>
        <p:sp>
          <p:nvSpPr>
            <p:cNvPr id="84" name="Rectangle 83"/>
            <p:cNvSpPr/>
            <p:nvPr/>
          </p:nvSpPr>
          <p:spPr bwMode="auto">
            <a:xfrm>
              <a:off x="10549426" y="834773"/>
              <a:ext cx="1093284" cy="1093284"/>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85" name="Picture 8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62667" y="851043"/>
              <a:ext cx="1066801" cy="1066801"/>
            </a:xfrm>
            <a:prstGeom prst="rect">
              <a:avLst/>
            </a:prstGeom>
          </p:spPr>
        </p:pic>
      </p:grpSp>
      <p:grpSp>
        <p:nvGrpSpPr>
          <p:cNvPr id="86" name="Group 85"/>
          <p:cNvGrpSpPr/>
          <p:nvPr/>
        </p:nvGrpSpPr>
        <p:grpSpPr>
          <a:xfrm>
            <a:off x="10979080" y="2973565"/>
            <a:ext cx="955001" cy="943686"/>
            <a:chOff x="9463235" y="5005143"/>
            <a:chExt cx="1086684" cy="1073809"/>
          </a:xfrm>
        </p:grpSpPr>
        <p:sp>
          <p:nvSpPr>
            <p:cNvPr id="87" name="Rectangle 86"/>
            <p:cNvSpPr/>
            <p:nvPr/>
          </p:nvSpPr>
          <p:spPr bwMode="auto">
            <a:xfrm>
              <a:off x="9463235" y="5005143"/>
              <a:ext cx="1073809" cy="1073809"/>
            </a:xfrm>
            <a:prstGeom prst="rect">
              <a:avLst/>
            </a:prstGeom>
            <a:solidFill>
              <a:schemeClr val="accent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42" tIns="36722" rIns="73442" bIns="36722" numCol="1" spcCol="0" rtlCol="0" fromWordArt="0" anchor="ctr" anchorCtr="0" forceAA="0" compatLnSpc="1">
              <a:prstTxWarp prst="textNoShape">
                <a:avLst/>
              </a:prstTxWarp>
              <a:noAutofit/>
            </a:bodyPr>
            <a:lstStyle/>
            <a:p>
              <a:pPr marL="0" marR="0" lvl="0" indent="0" algn="ctr" defTabSz="748924" rtl="0" eaLnBrk="1" fontAlgn="base" latinLnBrk="0" hangingPunct="1">
                <a:lnSpc>
                  <a:spcPct val="100000"/>
                </a:lnSpc>
                <a:spcBef>
                  <a:spcPct val="0"/>
                </a:spcBef>
                <a:spcAft>
                  <a:spcPct val="0"/>
                </a:spcAft>
                <a:buClrTx/>
                <a:buSzTx/>
                <a:buFontTx/>
                <a:buNone/>
                <a:tabLst/>
                <a:defRPr/>
              </a:pPr>
              <a:endParaRPr kumimoji="0" lang="en-US" sz="1927"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pic>
          <p:nvPicPr>
            <p:cNvPr id="88" name="Picture 8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98359" y="5026436"/>
              <a:ext cx="1051560" cy="1051560"/>
            </a:xfrm>
            <a:prstGeom prst="rect">
              <a:avLst/>
            </a:prstGeom>
          </p:spPr>
        </p:pic>
      </p:grpSp>
      <p:cxnSp>
        <p:nvCxnSpPr>
          <p:cNvPr id="43" name="Straight Connector 42">
            <a:extLst>
              <a:ext uri="{FF2B5EF4-FFF2-40B4-BE49-F238E27FC236}">
                <a16:creationId xmlns:a16="http://schemas.microsoft.com/office/drawing/2014/main" id="{D4C48F99-C648-4B59-AAC5-13E2BD6755F3}"/>
              </a:ext>
            </a:extLst>
          </p:cNvPr>
          <p:cNvCxnSpPr>
            <a:cxnSpLocks/>
          </p:cNvCxnSpPr>
          <p:nvPr/>
        </p:nvCxnSpPr>
        <p:spPr>
          <a:xfrm>
            <a:off x="2425593" y="1397079"/>
            <a:ext cx="734081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44" name="Title 7">
            <a:extLst>
              <a:ext uri="{FF2B5EF4-FFF2-40B4-BE49-F238E27FC236}">
                <a16:creationId xmlns:a16="http://schemas.microsoft.com/office/drawing/2014/main" id="{DED609DE-1EF0-435D-B984-DA1F854F70C1}"/>
              </a:ext>
            </a:extLst>
          </p:cNvPr>
          <p:cNvSpPr txBox="1">
            <a:spLocks/>
          </p:cNvSpPr>
          <p:nvPr/>
        </p:nvSpPr>
        <p:spPr>
          <a:xfrm>
            <a:off x="2424122" y="1425371"/>
            <a:ext cx="7300653" cy="1157960"/>
          </a:xfrm>
          <a:prstGeom prst="rect">
            <a:avLst/>
          </a:prstGeom>
        </p:spPr>
        <p:txBody>
          <a:bodyPr vert="horz" lIns="183581" tIns="36716" rIns="73433" bIns="36716" rtlCol="0" anchor="ctr">
            <a:noAutofit/>
          </a:bodyPr>
          <a:lstStyle>
            <a:lvl1pPr algn="ctr" defTabSz="544237" rtl="0" eaLnBrk="1" latinLnBrk="0" hangingPunct="1">
              <a:spcBef>
                <a:spcPct val="0"/>
              </a:spcBef>
              <a:buNone/>
              <a:defRPr sz="3000" kern="1200" cap="all" spc="1000" baseline="0">
                <a:solidFill>
                  <a:schemeClr val="bg1"/>
                </a:solidFill>
                <a:latin typeface="Segoe UI Semilight" panose="020B0402040204020203" pitchFamily="34" charset="0"/>
                <a:ea typeface="+mj-ea"/>
                <a:cs typeface="Segoe UI Semilight" panose="020B0402040204020203" pitchFamily="34" charset="0"/>
              </a:defRPr>
            </a:lvl1pPr>
          </a:lstStyle>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One BOT</a:t>
            </a:r>
          </a:p>
          <a:p>
            <a:pPr marL="0" marR="0" lvl="0" indent="0" algn="ctr" defTabSz="748924" rtl="0" eaLnBrk="1" fontAlgn="base" latinLnBrk="0" hangingPunct="1">
              <a:lnSpc>
                <a:spcPct val="100000"/>
              </a:lnSpc>
              <a:spcBef>
                <a:spcPct val="0"/>
              </a:spcBef>
              <a:spcAft>
                <a:spcPct val="0"/>
              </a:spcAft>
              <a:buClrTx/>
              <a:buSzTx/>
              <a:buFontTx/>
              <a:buNone/>
              <a:tabLst/>
              <a:defRPr/>
            </a:pPr>
            <a:r>
              <a:rPr kumimoji="0" lang="en-US" sz="1961" b="0" i="0" u="none" strike="noStrike" kern="1200" cap="all" spc="98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j-ea"/>
                <a:cs typeface="Segoe UI" panose="020B0502040204020203" pitchFamily="34" charset="0"/>
              </a:rPr>
              <a:t>Multiple canvases</a:t>
            </a:r>
          </a:p>
        </p:txBody>
      </p:sp>
    </p:spTree>
    <p:extLst>
      <p:ext uri="{BB962C8B-B14F-4D97-AF65-F5344CB8AC3E}">
        <p14:creationId xmlns:p14="http://schemas.microsoft.com/office/powerpoint/2010/main" val="58823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par>
                                <p:cTn id="8" presetID="42" presetClass="path" presetSubtype="0" decel="100000" fill="hold" grpId="1" nodeType="withEffect">
                                  <p:stCondLst>
                                    <p:cond delay="0"/>
                                  </p:stCondLst>
                                  <p:childTnLst>
                                    <p:animMotion origin="layout" path="M -2.91805E-6 1.35724E-6 L -2.91805E-6 -0.05198 " pathEditMode="relative" rAng="0" ptsTypes="AA">
                                      <p:cBhvr>
                                        <p:cTn id="9" dur="750" spd="-100000" fill="hold"/>
                                        <p:tgtEl>
                                          <p:spTgt spid="44"/>
                                        </p:tgtEl>
                                        <p:attrNameLst>
                                          <p:attrName>ppt_x</p:attrName>
                                          <p:attrName>ppt_y</p:attrName>
                                        </p:attrNameLst>
                                      </p:cBhvr>
                                      <p:rCtr x="0" y="-2610"/>
                                    </p:animMotion>
                                  </p:childTnLst>
                                </p:cTn>
                              </p:par>
                              <p:par>
                                <p:cTn id="10" presetID="10" presetClass="entr" presetSubtype="0" fill="hold" nodeType="withEffect">
                                  <p:stCondLst>
                                    <p:cond delay="50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250"/>
                                        <p:tgtEl>
                                          <p:spTgt spid="64"/>
                                        </p:tgtEl>
                                      </p:cBhvr>
                                    </p:animEffect>
                                  </p:childTnLst>
                                </p:cTn>
                              </p:par>
                              <p:par>
                                <p:cTn id="13" presetID="42" presetClass="path" presetSubtype="0" decel="100000" fill="hold" nodeType="withEffect">
                                  <p:stCondLst>
                                    <p:cond delay="250"/>
                                  </p:stCondLst>
                                  <p:childTnLst>
                                    <p:animMotion origin="layout" path="M 1.56497E-6 -5.22015E-7 L 1.56497E-6 0.11825 " pathEditMode="relative" rAng="0" ptsTypes="AA">
                                      <p:cBhvr>
                                        <p:cTn id="14" dur="750" spd="-100000" fill="hold"/>
                                        <p:tgtEl>
                                          <p:spTgt spid="64"/>
                                        </p:tgtEl>
                                        <p:attrNameLst>
                                          <p:attrName>ppt_x</p:attrName>
                                          <p:attrName>ppt_y</p:attrName>
                                        </p:attrNameLst>
                                      </p:cBhvr>
                                      <p:rCtr x="0" y="5901"/>
                                    </p:animMotion>
                                  </p:childTnLst>
                                </p:cTn>
                              </p:par>
                              <p:par>
                                <p:cTn id="15" presetID="10" presetClass="entr" presetSubtype="0" fill="hold" nodeType="withEffect">
                                  <p:stCondLst>
                                    <p:cond delay="75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250"/>
                                        <p:tgtEl>
                                          <p:spTgt spid="36"/>
                                        </p:tgtEl>
                                      </p:cBhvr>
                                    </p:animEffect>
                                  </p:childTnLst>
                                </p:cTn>
                              </p:par>
                              <p:par>
                                <p:cTn id="18" presetID="42" presetClass="path" presetSubtype="0" decel="100000" fill="hold" nodeType="withEffect">
                                  <p:stCondLst>
                                    <p:cond delay="500"/>
                                  </p:stCondLst>
                                  <p:childTnLst>
                                    <p:animMotion origin="layout" path="M 1.56497E-6 -5.22015E-7 L 1.56497E-6 0.11825 " pathEditMode="relative" rAng="0" ptsTypes="AA">
                                      <p:cBhvr>
                                        <p:cTn id="19" dur="750" spd="-100000" fill="hold"/>
                                        <p:tgtEl>
                                          <p:spTgt spid="36"/>
                                        </p:tgtEl>
                                        <p:attrNameLst>
                                          <p:attrName>ppt_x</p:attrName>
                                          <p:attrName>ppt_y</p:attrName>
                                        </p:attrNameLst>
                                      </p:cBhvr>
                                      <p:rCtr x="0" y="5901"/>
                                    </p:animMotion>
                                  </p:childTnLst>
                                </p:cTn>
                              </p:par>
                              <p:par>
                                <p:cTn id="20" presetID="10" presetClass="entr" presetSubtype="0" fill="hold" nodeType="withEffect">
                                  <p:stCondLst>
                                    <p:cond delay="10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50"/>
                                        <p:tgtEl>
                                          <p:spTgt spid="80"/>
                                        </p:tgtEl>
                                      </p:cBhvr>
                                    </p:animEffect>
                                  </p:childTnLst>
                                </p:cTn>
                              </p:par>
                              <p:par>
                                <p:cTn id="23" presetID="42" presetClass="path" presetSubtype="0" decel="100000" fill="hold" nodeType="withEffect">
                                  <p:stCondLst>
                                    <p:cond delay="750"/>
                                  </p:stCondLst>
                                  <p:childTnLst>
                                    <p:animMotion origin="layout" path="M 1.56497E-6 -5.22015E-7 L 1.56497E-6 0.11825 " pathEditMode="relative" rAng="0" ptsTypes="AA">
                                      <p:cBhvr>
                                        <p:cTn id="24" dur="750" spd="-100000" fill="hold"/>
                                        <p:tgtEl>
                                          <p:spTgt spid="80"/>
                                        </p:tgtEl>
                                        <p:attrNameLst>
                                          <p:attrName>ppt_x</p:attrName>
                                          <p:attrName>ppt_y</p:attrName>
                                        </p:attrNameLst>
                                      </p:cBhvr>
                                      <p:rCtr x="0" y="5901"/>
                                    </p:animMotion>
                                  </p:childTnLst>
                                </p:cTn>
                              </p:par>
                              <p:par>
                                <p:cTn id="25" presetID="10" presetClass="entr" presetSubtype="0" fill="hold" nodeType="withEffect">
                                  <p:stCondLst>
                                    <p:cond delay="125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250"/>
                                        <p:tgtEl>
                                          <p:spTgt spid="68"/>
                                        </p:tgtEl>
                                      </p:cBhvr>
                                    </p:animEffect>
                                  </p:childTnLst>
                                </p:cTn>
                              </p:par>
                              <p:par>
                                <p:cTn id="28" presetID="42" presetClass="path" presetSubtype="0" decel="100000" fill="hold" nodeType="withEffect">
                                  <p:stCondLst>
                                    <p:cond delay="1000"/>
                                  </p:stCondLst>
                                  <p:childTnLst>
                                    <p:animMotion origin="layout" path="M 1.56497E-6 -5.22015E-7 L 1.56497E-6 0.11825 " pathEditMode="relative" rAng="0" ptsTypes="AA">
                                      <p:cBhvr>
                                        <p:cTn id="29" dur="750" spd="-100000" fill="hold"/>
                                        <p:tgtEl>
                                          <p:spTgt spid="68"/>
                                        </p:tgtEl>
                                        <p:attrNameLst>
                                          <p:attrName>ppt_x</p:attrName>
                                          <p:attrName>ppt_y</p:attrName>
                                        </p:attrNameLst>
                                      </p:cBhvr>
                                      <p:rCtr x="0" y="5901"/>
                                    </p:animMotion>
                                  </p:childTnLst>
                                </p:cTn>
                              </p:par>
                              <p:par>
                                <p:cTn id="30" presetID="10" presetClass="entr" presetSubtype="0" fill="hold" nodeType="withEffect">
                                  <p:stCondLst>
                                    <p:cond delay="15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250"/>
                                        <p:tgtEl>
                                          <p:spTgt spid="39"/>
                                        </p:tgtEl>
                                      </p:cBhvr>
                                    </p:animEffect>
                                  </p:childTnLst>
                                </p:cTn>
                              </p:par>
                              <p:par>
                                <p:cTn id="33" presetID="42" presetClass="path" presetSubtype="0" decel="100000" fill="hold" nodeType="withEffect">
                                  <p:stCondLst>
                                    <p:cond delay="1250"/>
                                  </p:stCondLst>
                                  <p:childTnLst>
                                    <p:animMotion origin="layout" path="M 1.56497E-6 -5.22015E-7 L 1.56497E-6 0.11825 " pathEditMode="relative" rAng="0" ptsTypes="AA">
                                      <p:cBhvr>
                                        <p:cTn id="34" dur="750" spd="-100000" fill="hold"/>
                                        <p:tgtEl>
                                          <p:spTgt spid="39"/>
                                        </p:tgtEl>
                                        <p:attrNameLst>
                                          <p:attrName>ppt_x</p:attrName>
                                          <p:attrName>ppt_y</p:attrName>
                                        </p:attrNameLst>
                                      </p:cBhvr>
                                      <p:rCtr x="0" y="5901"/>
                                    </p:animMotion>
                                  </p:childTnLst>
                                </p:cTn>
                              </p:par>
                              <p:par>
                                <p:cTn id="35" presetID="10" presetClass="entr" presetSubtype="0" fill="hold" nodeType="withEffect">
                                  <p:stCondLst>
                                    <p:cond delay="175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250"/>
                                        <p:tgtEl>
                                          <p:spTgt spid="42"/>
                                        </p:tgtEl>
                                      </p:cBhvr>
                                    </p:animEffect>
                                  </p:childTnLst>
                                </p:cTn>
                              </p:par>
                              <p:par>
                                <p:cTn id="38" presetID="42" presetClass="path" presetSubtype="0" decel="100000" fill="hold" nodeType="withEffect">
                                  <p:stCondLst>
                                    <p:cond delay="1500"/>
                                  </p:stCondLst>
                                  <p:childTnLst>
                                    <p:animMotion origin="layout" path="M 1.56497E-6 -5.22015E-7 L 1.56497E-6 0.11825 " pathEditMode="relative" rAng="0" ptsTypes="AA">
                                      <p:cBhvr>
                                        <p:cTn id="39" dur="750" spd="-100000" fill="hold"/>
                                        <p:tgtEl>
                                          <p:spTgt spid="42"/>
                                        </p:tgtEl>
                                        <p:attrNameLst>
                                          <p:attrName>ppt_x</p:attrName>
                                          <p:attrName>ppt_y</p:attrName>
                                        </p:attrNameLst>
                                      </p:cBhvr>
                                      <p:rCtr x="0" y="5901"/>
                                    </p:animMotion>
                                  </p:childTnLst>
                                </p:cTn>
                              </p:par>
                              <p:par>
                                <p:cTn id="40" presetID="10" presetClass="entr" presetSubtype="0" fill="hold" nodeType="withEffect">
                                  <p:stCondLst>
                                    <p:cond delay="200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250"/>
                                        <p:tgtEl>
                                          <p:spTgt spid="74"/>
                                        </p:tgtEl>
                                      </p:cBhvr>
                                    </p:animEffect>
                                  </p:childTnLst>
                                </p:cTn>
                              </p:par>
                              <p:par>
                                <p:cTn id="43" presetID="42" presetClass="path" presetSubtype="0" decel="100000" fill="hold" nodeType="withEffect">
                                  <p:stCondLst>
                                    <p:cond delay="1750"/>
                                  </p:stCondLst>
                                  <p:childTnLst>
                                    <p:animMotion origin="layout" path="M 1.56497E-6 -5.22015E-7 L 1.56497E-6 0.11825 " pathEditMode="relative" rAng="0" ptsTypes="AA">
                                      <p:cBhvr>
                                        <p:cTn id="44" dur="750" spd="-100000" fill="hold"/>
                                        <p:tgtEl>
                                          <p:spTgt spid="74"/>
                                        </p:tgtEl>
                                        <p:attrNameLst>
                                          <p:attrName>ppt_x</p:attrName>
                                          <p:attrName>ppt_y</p:attrName>
                                        </p:attrNameLst>
                                      </p:cBhvr>
                                      <p:rCtr x="0" y="5901"/>
                                    </p:animMotion>
                                  </p:childTnLst>
                                </p:cTn>
                              </p:par>
                              <p:par>
                                <p:cTn id="45" presetID="10" presetClass="entr" presetSubtype="0" fill="hold" nodeType="withEffect">
                                  <p:stCondLst>
                                    <p:cond delay="225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250"/>
                                        <p:tgtEl>
                                          <p:spTgt spid="71"/>
                                        </p:tgtEl>
                                      </p:cBhvr>
                                    </p:animEffect>
                                  </p:childTnLst>
                                </p:cTn>
                              </p:par>
                              <p:par>
                                <p:cTn id="48" presetID="42" presetClass="path" presetSubtype="0" decel="100000" fill="hold" nodeType="withEffect">
                                  <p:stCondLst>
                                    <p:cond delay="2000"/>
                                  </p:stCondLst>
                                  <p:childTnLst>
                                    <p:animMotion origin="layout" path="M 1.56497E-6 -5.22015E-7 L 1.56497E-6 0.11825 " pathEditMode="relative" rAng="0" ptsTypes="AA">
                                      <p:cBhvr>
                                        <p:cTn id="49" dur="750" spd="-100000" fill="hold"/>
                                        <p:tgtEl>
                                          <p:spTgt spid="71"/>
                                        </p:tgtEl>
                                        <p:attrNameLst>
                                          <p:attrName>ppt_x</p:attrName>
                                          <p:attrName>ppt_y</p:attrName>
                                        </p:attrNameLst>
                                      </p:cBhvr>
                                      <p:rCtr x="0" y="5901"/>
                                    </p:animMotion>
                                  </p:childTnLst>
                                </p:cTn>
                              </p:par>
                              <p:par>
                                <p:cTn id="50" presetID="10" presetClass="entr" presetSubtype="0" fill="hold" nodeType="withEffect">
                                  <p:stCondLst>
                                    <p:cond delay="250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250"/>
                                        <p:tgtEl>
                                          <p:spTgt spid="77"/>
                                        </p:tgtEl>
                                      </p:cBhvr>
                                    </p:animEffect>
                                  </p:childTnLst>
                                </p:cTn>
                              </p:par>
                              <p:par>
                                <p:cTn id="53" presetID="42" presetClass="path" presetSubtype="0" decel="100000" fill="hold" nodeType="withEffect">
                                  <p:stCondLst>
                                    <p:cond delay="2250"/>
                                  </p:stCondLst>
                                  <p:childTnLst>
                                    <p:animMotion origin="layout" path="M 1.56497E-6 -5.22015E-7 L 1.56497E-6 0.11825 " pathEditMode="relative" rAng="0" ptsTypes="AA">
                                      <p:cBhvr>
                                        <p:cTn id="54" dur="750" spd="-100000" fill="hold"/>
                                        <p:tgtEl>
                                          <p:spTgt spid="77"/>
                                        </p:tgtEl>
                                        <p:attrNameLst>
                                          <p:attrName>ppt_x</p:attrName>
                                          <p:attrName>ppt_y</p:attrName>
                                        </p:attrNameLst>
                                      </p:cBhvr>
                                      <p:rCtr x="0" y="5901"/>
                                    </p:animMotion>
                                  </p:childTnLst>
                                </p:cTn>
                              </p:par>
                              <p:par>
                                <p:cTn id="55" presetID="10" presetClass="entr" presetSubtype="0" fill="hold" nodeType="withEffect">
                                  <p:stCondLst>
                                    <p:cond delay="275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250"/>
                                        <p:tgtEl>
                                          <p:spTgt spid="83"/>
                                        </p:tgtEl>
                                      </p:cBhvr>
                                    </p:animEffect>
                                  </p:childTnLst>
                                </p:cTn>
                              </p:par>
                              <p:par>
                                <p:cTn id="58" presetID="42" presetClass="path" presetSubtype="0" decel="100000" fill="hold" nodeType="withEffect">
                                  <p:stCondLst>
                                    <p:cond delay="2500"/>
                                  </p:stCondLst>
                                  <p:childTnLst>
                                    <p:animMotion origin="layout" path="M 1.56497E-6 -5.22015E-7 L 1.56497E-6 0.11825 " pathEditMode="relative" rAng="0" ptsTypes="AA">
                                      <p:cBhvr>
                                        <p:cTn id="59" dur="750" spd="-100000" fill="hold"/>
                                        <p:tgtEl>
                                          <p:spTgt spid="83"/>
                                        </p:tgtEl>
                                        <p:attrNameLst>
                                          <p:attrName>ppt_x</p:attrName>
                                          <p:attrName>ppt_y</p:attrName>
                                        </p:attrNameLst>
                                      </p:cBhvr>
                                      <p:rCtr x="0" y="5901"/>
                                    </p:animMotion>
                                  </p:childTnLst>
                                </p:cTn>
                              </p:par>
                              <p:par>
                                <p:cTn id="60" presetID="10" presetClass="entr" presetSubtype="0" fill="hold" nodeType="withEffect">
                                  <p:stCondLst>
                                    <p:cond delay="300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250"/>
                                        <p:tgtEl>
                                          <p:spTgt spid="86"/>
                                        </p:tgtEl>
                                      </p:cBhvr>
                                    </p:animEffect>
                                  </p:childTnLst>
                                </p:cTn>
                              </p:par>
                              <p:par>
                                <p:cTn id="63" presetID="42" presetClass="path" presetSubtype="0" decel="100000" fill="hold" nodeType="withEffect">
                                  <p:stCondLst>
                                    <p:cond delay="2750"/>
                                  </p:stCondLst>
                                  <p:childTnLst>
                                    <p:animMotion origin="layout" path="M 1.56497E-6 -5.22015E-7 L 1.56497E-6 0.11825 " pathEditMode="relative" rAng="0" ptsTypes="AA">
                                      <p:cBhvr>
                                        <p:cTn id="64" dur="750" spd="-100000" fill="hold"/>
                                        <p:tgtEl>
                                          <p:spTgt spid="86"/>
                                        </p:tgtEl>
                                        <p:attrNameLst>
                                          <p:attrName>ppt_x</p:attrName>
                                          <p:attrName>ppt_y</p:attrName>
                                        </p:attrNameLst>
                                      </p:cBhvr>
                                      <p:rCtr x="0" y="5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08DB88-3651-4D4C-8F95-383F56BCC72F}"/>
              </a:ext>
            </a:extLst>
          </p:cNvPr>
          <p:cNvSpPr/>
          <p:nvPr/>
        </p:nvSpPr>
        <p:spPr bwMode="auto">
          <a:xfrm>
            <a:off x="5515503" y="9929"/>
            <a:ext cx="6611133" cy="68009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Title 3"/>
          <p:cNvSpPr>
            <a:spLocks noGrp="1"/>
          </p:cNvSpPr>
          <p:nvPr>
            <p:ph type="title"/>
          </p:nvPr>
        </p:nvSpPr>
        <p:spPr>
          <a:xfrm>
            <a:off x="0" y="59731"/>
            <a:ext cx="4795873" cy="1484494"/>
          </a:xfrm>
        </p:spPr>
        <p:txBody>
          <a:bodyPr anchor="t" anchorCtr="0">
            <a:noAutofit/>
          </a:bodyPr>
          <a:lstStyle/>
          <a:p>
            <a:pPr>
              <a:lnSpc>
                <a:spcPct val="100000"/>
              </a:lnSpc>
            </a:pPr>
            <a:r>
              <a:rPr lang="en-US" sz="4399">
                <a:solidFill>
                  <a:schemeClr val="accent2"/>
                </a:solidFill>
                <a:latin typeface="Segoe UI Light" panose="020B0502040204020203" pitchFamily="34" charset="0"/>
                <a:cs typeface="Segoe UI Light" panose="020B0502040204020203" pitchFamily="34" charset="0"/>
              </a:rPr>
              <a:t>Inclusive design</a:t>
            </a:r>
          </a:p>
        </p:txBody>
      </p:sp>
      <p:sp>
        <p:nvSpPr>
          <p:cNvPr id="6" name="Text Placeholder 5"/>
          <p:cNvSpPr>
            <a:spLocks noGrp="1"/>
          </p:cNvSpPr>
          <p:nvPr>
            <p:ph type="body" sz="quarter" idx="4294967295"/>
          </p:nvPr>
        </p:nvSpPr>
        <p:spPr>
          <a:xfrm>
            <a:off x="125438" y="1211575"/>
            <a:ext cx="4939674" cy="2585003"/>
          </a:xfrm>
        </p:spPr>
        <p:txBody>
          <a:bodyPr>
            <a:normAutofit/>
          </a:bodyPr>
          <a:lstStyle/>
          <a:p>
            <a:pPr marL="0" indent="0">
              <a:buNone/>
            </a:pPr>
            <a:r>
              <a:rPr lang="en-US"/>
              <a:t>A design methodology that enables and draws on the full range of human diversity. </a:t>
            </a:r>
          </a:p>
          <a:p>
            <a:endParaRPr lang="en-US"/>
          </a:p>
        </p:txBody>
      </p:sp>
      <p:pic>
        <p:nvPicPr>
          <p:cNvPr id="13" name="Picture 12" descr="Grid of characters with unique abilities and features" title="Diversity Icons"/>
          <p:cNvPicPr>
            <a:picLocks noChangeAspect="1"/>
          </p:cNvPicPr>
          <p:nvPr/>
        </p:nvPicPr>
        <p:blipFill>
          <a:blip r:embed="rId3"/>
          <a:stretch>
            <a:fillRect/>
          </a:stretch>
        </p:blipFill>
        <p:spPr>
          <a:xfrm>
            <a:off x="6781607" y="1016669"/>
            <a:ext cx="4723060" cy="4913506"/>
          </a:xfrm>
          <a:prstGeom prst="rect">
            <a:avLst/>
          </a:prstGeom>
        </p:spPr>
      </p:pic>
    </p:spTree>
    <p:extLst>
      <p:ext uri="{BB962C8B-B14F-4D97-AF65-F5344CB8AC3E}">
        <p14:creationId xmlns:p14="http://schemas.microsoft.com/office/powerpoint/2010/main" val="139586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45FCEE-AA24-4504-8D76-7DFA7DE5E194}"/>
              </a:ext>
            </a:extLst>
          </p:cNvPr>
          <p:cNvSpPr>
            <a:spLocks noGrp="1"/>
          </p:cNvSpPr>
          <p:nvPr>
            <p:ph type="title"/>
          </p:nvPr>
        </p:nvSpPr>
        <p:spPr>
          <a:xfrm>
            <a:off x="269241" y="2731182"/>
            <a:ext cx="4795873" cy="1395638"/>
          </a:xfrm>
        </p:spPr>
        <p:txBody>
          <a:bodyPr/>
          <a:lstStyle/>
          <a:p>
            <a:r>
              <a:rPr lang="en-US"/>
              <a:t>3 principles of inclusive design</a:t>
            </a:r>
          </a:p>
        </p:txBody>
      </p:sp>
      <p:sp>
        <p:nvSpPr>
          <p:cNvPr id="6" name="Rectangle 5">
            <a:extLst>
              <a:ext uri="{FF2B5EF4-FFF2-40B4-BE49-F238E27FC236}">
                <a16:creationId xmlns:a16="http://schemas.microsoft.com/office/drawing/2014/main" id="{6793BB5C-21F7-4FF2-A3ED-08D6A7E2CB8B}"/>
              </a:ext>
            </a:extLst>
          </p:cNvPr>
          <p:cNvSpPr/>
          <p:nvPr/>
        </p:nvSpPr>
        <p:spPr bwMode="auto">
          <a:xfrm>
            <a:off x="5318387" y="487"/>
            <a:ext cx="6873614"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TextBox 6">
            <a:extLst>
              <a:ext uri="{FF2B5EF4-FFF2-40B4-BE49-F238E27FC236}">
                <a16:creationId xmlns:a16="http://schemas.microsoft.com/office/drawing/2014/main" id="{150C16BC-A97C-4731-9D52-F21EECFBFB12}"/>
              </a:ext>
            </a:extLst>
          </p:cNvPr>
          <p:cNvSpPr txBox="1"/>
          <p:nvPr/>
        </p:nvSpPr>
        <p:spPr>
          <a:xfrm>
            <a:off x="5795636" y="517177"/>
            <a:ext cx="5857887" cy="1505614"/>
          </a:xfrm>
          <a:prstGeom prst="rect">
            <a:avLst/>
          </a:prstGeom>
          <a:noFill/>
        </p:spPr>
        <p:txBody>
          <a:bodyPr wrap="square" lIns="179285" tIns="143428" rIns="179285" bIns="143428" rtlCol="0">
            <a:spAutoFit/>
          </a:bodyPr>
          <a:lstStyle/>
          <a:p>
            <a:pPr marL="448193" marR="0" lvl="0" indent="-448193" algn="l" defTabSz="914400" rtl="0" eaLnBrk="1" fontAlgn="auto" latinLnBrk="0" hangingPunct="1">
              <a:lnSpc>
                <a:spcPct val="90000"/>
              </a:lnSpc>
              <a:spcBef>
                <a:spcPts val="0"/>
              </a:spcBef>
              <a:spcAft>
                <a:spcPts val="588"/>
              </a:spcAft>
              <a:buClrTx/>
              <a:buSzTx/>
              <a:buFontTx/>
              <a:buAutoNum type="arabicPeriod"/>
              <a:tabLst/>
              <a:defRPr/>
            </a:pPr>
            <a:r>
              <a:rPr kumimoji="0" lang="en-US" sz="2745" b="1" i="0" u="none" strike="noStrike" kern="1200" cap="none" spc="0" normalizeH="0" baseline="0" noProof="0">
                <a:ln>
                  <a:noFill/>
                </a:ln>
                <a:solidFill>
                  <a:prstClr val="white"/>
                </a:solidFill>
                <a:effectLst/>
                <a:uLnTx/>
                <a:uFillTx/>
                <a:latin typeface="Calibri" panose="020F0502020204030204"/>
                <a:ea typeface="+mn-ea"/>
                <a:cs typeface="+mn-cs"/>
              </a:rPr>
              <a:t>Recognize exclusion</a:t>
            </a:r>
          </a:p>
          <a:p>
            <a:pPr marL="457200" marR="0" lvl="1" indent="0" algn="l" defTabSz="914400"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a:ln>
                  <a:noFill/>
                </a:ln>
                <a:solidFill>
                  <a:prstClr val="white"/>
                </a:solidFill>
                <a:effectLst/>
                <a:uLnTx/>
                <a:uFillTx/>
                <a:latin typeface="Calibri" panose="020F0502020204030204"/>
                <a:ea typeface="+mn-ea"/>
                <a:cs typeface="+mn-cs"/>
              </a:rPr>
              <a:t>Exclusion happens when we solve problems using our own biases</a:t>
            </a:r>
          </a:p>
        </p:txBody>
      </p:sp>
      <p:sp>
        <p:nvSpPr>
          <p:cNvPr id="8" name="TextBox 7">
            <a:extLst>
              <a:ext uri="{FF2B5EF4-FFF2-40B4-BE49-F238E27FC236}">
                <a16:creationId xmlns:a16="http://schemas.microsoft.com/office/drawing/2014/main" id="{286DF0A1-4D1E-46FB-803D-153892D2BC5A}"/>
              </a:ext>
            </a:extLst>
          </p:cNvPr>
          <p:cNvSpPr txBox="1"/>
          <p:nvPr/>
        </p:nvSpPr>
        <p:spPr>
          <a:xfrm>
            <a:off x="5901464" y="4374829"/>
            <a:ext cx="5857887" cy="1556908"/>
          </a:xfrm>
          <a:prstGeom prst="rect">
            <a:avLst/>
          </a:prstGeom>
          <a:noFill/>
        </p:spPr>
        <p:txBody>
          <a:bodyPr wrap="square" lIns="179285" tIns="143428" rIns="179285" bIns="143428" rtlCol="0">
            <a:spAutoFit/>
          </a:bodyPr>
          <a:lstStyle/>
          <a:p>
            <a:pPr marL="514241" marR="0" lvl="0" indent="-514241"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2745"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Solve for one, extend to many</a:t>
            </a:r>
            <a:r>
              <a:rPr kumimoji="0" lang="en-US" sz="2745" b="0" i="0" u="none" strike="noStrike" kern="1200" cap="none" spc="0" normalizeH="0" baseline="0" noProof="0">
                <a:ln>
                  <a:noFill/>
                </a:ln>
                <a:solidFill>
                  <a:prstClr val="white"/>
                </a:solidFill>
                <a:effectLst/>
                <a:uLnTx/>
                <a:uFillTx/>
                <a:latin typeface="Calibri" panose="020F0502020204030204"/>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a:ln>
                  <a:noFill/>
                </a:ln>
                <a:solidFill>
                  <a:prstClr val="white"/>
                </a:solidFill>
                <a:effectLst/>
                <a:uLnTx/>
                <a:uFillTx/>
                <a:latin typeface="Calibri" panose="020F0502020204030204"/>
                <a:ea typeface="+mn-ea"/>
                <a:cs typeface="+mn-cs"/>
              </a:rPr>
              <a:t>by focusing on what's universally important to all humans</a:t>
            </a:r>
            <a:endParaRPr kumimoji="0" lang="en-US" sz="2745" b="1"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sp>
        <p:nvSpPr>
          <p:cNvPr id="9" name="TextBox 8">
            <a:extLst>
              <a:ext uri="{FF2B5EF4-FFF2-40B4-BE49-F238E27FC236}">
                <a16:creationId xmlns:a16="http://schemas.microsoft.com/office/drawing/2014/main" id="{E4130C20-AC13-40FB-AD83-798A274B24DB}"/>
              </a:ext>
            </a:extLst>
          </p:cNvPr>
          <p:cNvSpPr txBox="1"/>
          <p:nvPr/>
        </p:nvSpPr>
        <p:spPr>
          <a:xfrm>
            <a:off x="5815867" y="2483718"/>
            <a:ext cx="5857887" cy="1430183"/>
          </a:xfrm>
          <a:prstGeom prst="rect">
            <a:avLst/>
          </a:prstGeom>
          <a:noFill/>
        </p:spPr>
        <p:txBody>
          <a:bodyPr wrap="square" lIns="179285" tIns="143428" rIns="179285" bIns="143428" rtlCol="0">
            <a:spAutoFit/>
          </a:bodyPr>
          <a:lstStyle/>
          <a:p>
            <a:pPr marL="514241" marR="0" lvl="0" indent="-514241" algn="l" defTabSz="914400" rtl="0" eaLnBrk="1" fontAlgn="auto" latinLnBrk="0" hangingPunct="1">
              <a:lnSpc>
                <a:spcPct val="90000"/>
              </a:lnSpc>
              <a:spcBef>
                <a:spcPct val="20000"/>
              </a:spcBef>
              <a:spcAft>
                <a:spcPts val="0"/>
              </a:spcAft>
              <a:buClrTx/>
              <a:buSzPct val="90000"/>
              <a:buFont typeface="+mj-lt"/>
              <a:buAutoNum type="arabicPeriod" startAt="2"/>
              <a:tabLst/>
              <a:defRPr/>
            </a:pPr>
            <a:r>
              <a:rPr kumimoji="0" lang="en-US" sz="2745" b="1" i="0" u="none" strike="noStrike" kern="1200" cap="none" spc="0" normalizeH="0" baseline="0" noProof="0">
                <a:ln>
                  <a:noFill/>
                </a:ln>
                <a:solidFill>
                  <a:prstClr val="white"/>
                </a:solidFill>
                <a:effectLst/>
                <a:uLnTx/>
                <a:uFillTx/>
                <a:latin typeface="Calibri" panose="020F0502020204030204"/>
                <a:ea typeface="+mn-ea"/>
                <a:cs typeface="+mn-cs"/>
              </a:rPr>
              <a:t>Learn from Diversity</a:t>
            </a:r>
            <a:r>
              <a:rPr kumimoji="0" lang="en-US" sz="2745" b="1" i="0" u="none" strike="noStrike" kern="1200" cap="none" spc="0" normalizeH="0" baseline="0" noProof="0">
                <a:ln>
                  <a:noFill/>
                </a:ln>
                <a:solidFill>
                  <a:prstClr val="white"/>
                </a:solidFill>
                <a:effectLst/>
                <a:uLnTx/>
                <a:uFillTx/>
                <a:latin typeface="Segoe UI Light"/>
                <a:ea typeface="+mn-ea"/>
                <a:cs typeface="Segoe UI Light" panose="020B0502040204020203" pitchFamily="34" charset="0"/>
              </a:rPr>
              <a:t> </a:t>
            </a:r>
            <a:br>
              <a:rPr kumimoji="0" lang="en-US" sz="2745" b="1" i="0" u="none" strike="noStrike" kern="1200" cap="none" spc="0" normalizeH="0" baseline="0" noProof="0">
                <a:ln>
                  <a:noFill/>
                </a:ln>
                <a:solidFill>
                  <a:prstClr val="white"/>
                </a:solidFill>
                <a:effectLst/>
                <a:uLnTx/>
                <a:uFillTx/>
                <a:latin typeface="Segoe UI Light"/>
                <a:ea typeface="+mn-ea"/>
                <a:cs typeface="Segoe UI Light" panose="020B0502040204020203" pitchFamily="34" charset="0"/>
              </a:rPr>
            </a:br>
            <a:r>
              <a:rPr kumimoji="0" lang="en-US" sz="2745" b="0" i="0" u="none" strike="noStrike" kern="1200" cap="none" spc="0" normalizeH="0" baseline="0" noProof="0">
                <a:ln>
                  <a:noFill/>
                </a:ln>
                <a:solidFill>
                  <a:prstClr val="white"/>
                </a:solidFill>
                <a:effectLst/>
                <a:uLnTx/>
                <a:uFillTx/>
                <a:latin typeface="Calibri" panose="020F0502020204030204"/>
                <a:ea typeface="+mn-ea"/>
                <a:cs typeface="+mn-cs"/>
              </a:rPr>
              <a:t>Human beings are the real experts in adapting to diversity</a:t>
            </a:r>
          </a:p>
        </p:txBody>
      </p:sp>
    </p:spTree>
    <p:extLst>
      <p:ext uri="{BB962C8B-B14F-4D97-AF65-F5344CB8AC3E}">
        <p14:creationId xmlns:p14="http://schemas.microsoft.com/office/powerpoint/2010/main" val="150937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11653526" cy="5139869"/>
          </a:xfrm>
        </p:spPr>
        <p:txBody>
          <a:bodyPr/>
          <a:lstStyle/>
          <a:p>
            <a:pPr marL="457200" indent="-457200">
              <a:buFont typeface="Arial" panose="020B0604020202020204" pitchFamily="34" charset="0"/>
              <a:buChar char="•"/>
            </a:pPr>
            <a:r>
              <a:rPr lang="en-US" sz="2800">
                <a:solidFill>
                  <a:schemeClr val="tx1"/>
                </a:solidFill>
                <a:latin typeface="Segoe UI Light" panose="020B0502040204020203" pitchFamily="34" charset="0"/>
                <a:cs typeface="Segoe UI Light" panose="020B0502040204020203" pitchFamily="34" charset="0"/>
              </a:rPr>
              <a:t>Solving real </a:t>
            </a:r>
            <a:r>
              <a:rPr lang="en-US" sz="2800">
                <a:solidFill>
                  <a:srgbClr val="0B7DD8"/>
                </a:solidFill>
                <a:latin typeface="Segoe UI Light" panose="020B0502040204020203" pitchFamily="34" charset="0"/>
                <a:cs typeface="Segoe UI Light" panose="020B0502040204020203" pitchFamily="34" charset="0"/>
              </a:rPr>
              <a:t>business problems </a:t>
            </a:r>
            <a:r>
              <a:rPr lang="en-US" sz="2800">
                <a:solidFill>
                  <a:schemeClr val="tx1"/>
                </a:solidFill>
                <a:latin typeface="Segoe UI Light" panose="020B0502040204020203" pitchFamily="34" charset="0"/>
                <a:cs typeface="Segoe UI Light" panose="020B0502040204020203" pitchFamily="34" charset="0"/>
              </a:rPr>
              <a:t>is key</a:t>
            </a:r>
          </a:p>
          <a:p>
            <a:pPr marL="0" indent="0">
              <a:buNone/>
            </a:pPr>
            <a:endParaRPr lang="en-US" sz="2800">
              <a:solidFill>
                <a:schemeClr val="tx1"/>
              </a:solidFill>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2800">
                <a:solidFill>
                  <a:schemeClr val="tx1"/>
                </a:solidFill>
                <a:latin typeface="Segoe UI Light" panose="020B0502040204020203" pitchFamily="34" charset="0"/>
                <a:cs typeface="Segoe UI Light" panose="020B0502040204020203" pitchFamily="34" charset="0"/>
              </a:rPr>
              <a:t>Good </a:t>
            </a:r>
            <a:r>
              <a:rPr lang="en-US" sz="2800">
                <a:solidFill>
                  <a:srgbClr val="0B7DD8"/>
                </a:solidFill>
                <a:latin typeface="Segoe UI Light" panose="020B0502040204020203" pitchFamily="34" charset="0"/>
                <a:cs typeface="Segoe UI Light" panose="020B0502040204020203" pitchFamily="34" charset="0"/>
              </a:rPr>
              <a:t>bot design </a:t>
            </a:r>
            <a:r>
              <a:rPr lang="en-US" sz="2800">
                <a:solidFill>
                  <a:schemeClr val="tx1"/>
                </a:solidFill>
                <a:latin typeface="Segoe UI Light" panose="020B0502040204020203" pitchFamily="34" charset="0"/>
                <a:cs typeface="Segoe UI Light" panose="020B0502040204020203" pitchFamily="34" charset="0"/>
              </a:rPr>
              <a:t>and </a:t>
            </a:r>
            <a:r>
              <a:rPr lang="en-US" sz="2800">
                <a:solidFill>
                  <a:srgbClr val="0B7DD8"/>
                </a:solidFill>
                <a:latin typeface="Segoe UI Light" panose="020B0502040204020203" pitchFamily="34" charset="0"/>
                <a:cs typeface="Segoe UI Light" panose="020B0502040204020203" pitchFamily="34" charset="0"/>
              </a:rPr>
              <a:t>user experience </a:t>
            </a:r>
            <a:r>
              <a:rPr lang="en-US" sz="2800">
                <a:solidFill>
                  <a:schemeClr val="tx1"/>
                </a:solidFill>
                <a:latin typeface="Segoe UI Light" panose="020B0502040204020203" pitchFamily="34" charset="0"/>
                <a:cs typeface="Segoe UI Light" panose="020B0502040204020203" pitchFamily="34" charset="0"/>
              </a:rPr>
              <a:t>are critical to success</a:t>
            </a:r>
          </a:p>
          <a:p>
            <a:pPr marL="914400" lvl="1" indent="-457200">
              <a:buFont typeface="Courier New" panose="02070309020205020404" pitchFamily="49" charset="0"/>
              <a:buChar char="o"/>
            </a:pPr>
            <a:r>
              <a:rPr lang="en-US" sz="2800">
                <a:latin typeface="Segoe UI Light" panose="020B0502040204020203" pitchFamily="34" charset="0"/>
                <a:cs typeface="Segoe UI Light" panose="020B0502040204020203" pitchFamily="34" charset="0"/>
              </a:rPr>
              <a:t>Bot </a:t>
            </a:r>
            <a:r>
              <a:rPr lang="en-US" sz="2800">
                <a:solidFill>
                  <a:srgbClr val="0B7DD8"/>
                </a:solidFill>
                <a:latin typeface="Segoe UI Light" panose="020B0502040204020203" pitchFamily="34" charset="0"/>
                <a:cs typeface="Segoe UI Light" panose="020B0502040204020203" pitchFamily="34" charset="0"/>
              </a:rPr>
              <a:t>personality</a:t>
            </a:r>
            <a:r>
              <a:rPr lang="en-US" sz="2800">
                <a:latin typeface="Segoe UI Light" panose="020B0502040204020203" pitchFamily="34" charset="0"/>
                <a:cs typeface="Segoe UI Light" panose="020B0502040204020203" pitchFamily="34" charset="0"/>
              </a:rPr>
              <a:t> brings your brand to life and is the voice of your company to the consumer </a:t>
            </a:r>
          </a:p>
          <a:p>
            <a:pPr marL="914400" lvl="1" indent="-457200">
              <a:buFont typeface="Courier New" panose="02070309020205020404" pitchFamily="49" charset="0"/>
              <a:buChar char="o"/>
            </a:pPr>
            <a:r>
              <a:rPr lang="en-US" sz="2800">
                <a:latin typeface="Segoe UI Light" panose="020B0502040204020203" pitchFamily="34" charset="0"/>
                <a:cs typeface="Segoe UI Light" panose="020B0502040204020203" pitchFamily="34" charset="0"/>
              </a:rPr>
              <a:t>User experience—</a:t>
            </a:r>
            <a:r>
              <a:rPr lang="en-US" sz="2800">
                <a:solidFill>
                  <a:srgbClr val="0B7DD8"/>
                </a:solidFill>
                <a:latin typeface="Segoe UI Light" panose="020B0502040204020203" pitchFamily="34" charset="0"/>
                <a:cs typeface="Segoe UI Light" panose="020B0502040204020203" pitchFamily="34" charset="0"/>
              </a:rPr>
              <a:t>usability</a:t>
            </a:r>
            <a:r>
              <a:rPr lang="en-US" sz="2800">
                <a:latin typeface="Segoe UI Light" panose="020B0502040204020203" pitchFamily="34" charset="0"/>
                <a:cs typeface="Segoe UI Light" panose="020B0502040204020203" pitchFamily="34" charset="0"/>
              </a:rPr>
              <a:t> drives adoption</a:t>
            </a:r>
          </a:p>
          <a:p>
            <a:pPr marL="457200" lvl="1" indent="0">
              <a:buNone/>
            </a:pPr>
            <a:endParaRPr lang="en-US" sz="280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2800">
                <a:solidFill>
                  <a:schemeClr val="tx1"/>
                </a:solidFill>
                <a:latin typeface="Segoe UI Light" panose="020B0502040204020203" pitchFamily="34" charset="0"/>
                <a:cs typeface="Segoe UI Light" panose="020B0502040204020203" pitchFamily="34" charset="0"/>
              </a:rPr>
              <a:t>Bots should </a:t>
            </a:r>
            <a:r>
              <a:rPr lang="en-US" sz="2800">
                <a:solidFill>
                  <a:srgbClr val="0B7DD8"/>
                </a:solidFill>
                <a:latin typeface="Segoe UI Light" panose="020B0502040204020203" pitchFamily="34" charset="0"/>
                <a:cs typeface="Segoe UI Light" panose="020B0502040204020203" pitchFamily="34" charset="0"/>
              </a:rPr>
              <a:t>do more</a:t>
            </a:r>
            <a:r>
              <a:rPr lang="en-US" sz="2800">
                <a:solidFill>
                  <a:schemeClr val="tx1"/>
                </a:solidFill>
                <a:latin typeface="Segoe UI Light" panose="020B0502040204020203" pitchFamily="34" charset="0"/>
                <a:cs typeface="Segoe UI Light" panose="020B0502040204020203" pitchFamily="34" charset="0"/>
              </a:rPr>
              <a:t> than answer questions—they should also </a:t>
            </a:r>
            <a:r>
              <a:rPr lang="en-US" sz="2800">
                <a:solidFill>
                  <a:srgbClr val="0B7DD8"/>
                </a:solidFill>
                <a:latin typeface="Segoe UI Light" panose="020B0502040204020203" pitchFamily="34" charset="0"/>
                <a:cs typeface="Segoe UI Light" panose="020B0502040204020203" pitchFamily="34" charset="0"/>
              </a:rPr>
              <a:t>complete tasks</a:t>
            </a:r>
            <a:r>
              <a:rPr lang="en-US" sz="2800">
                <a:solidFill>
                  <a:schemeClr val="tx1"/>
                </a:solidFill>
                <a:latin typeface="Segoe UI Light" panose="020B0502040204020203" pitchFamily="34" charset="0"/>
                <a:cs typeface="Segoe UI Light" panose="020B0502040204020203" pitchFamily="34" charset="0"/>
              </a:rPr>
              <a:t> on the users behalf</a:t>
            </a:r>
          </a:p>
          <a:p>
            <a:pPr marL="0" indent="0">
              <a:buNone/>
            </a:pPr>
            <a:endParaRPr lang="en-US" sz="2800">
              <a:solidFill>
                <a:schemeClr val="tx1"/>
              </a:solidFill>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en-US" sz="2800">
                <a:solidFill>
                  <a:srgbClr val="0B7DD8"/>
                </a:solidFill>
                <a:latin typeface="Segoe UI Light" panose="020B0502040204020203" pitchFamily="34" charset="0"/>
                <a:cs typeface="Segoe UI Light" panose="020B0502040204020203" pitchFamily="34" charset="0"/>
              </a:rPr>
              <a:t>Telemetry</a:t>
            </a:r>
            <a:r>
              <a:rPr lang="en-US" sz="2800">
                <a:solidFill>
                  <a:schemeClr val="tx1"/>
                </a:solidFill>
                <a:latin typeface="Segoe UI Light" panose="020B0502040204020203" pitchFamily="34" charset="0"/>
                <a:cs typeface="Segoe UI Light" panose="020B0502040204020203" pitchFamily="34" charset="0"/>
              </a:rPr>
              <a:t> = </a:t>
            </a:r>
            <a:r>
              <a:rPr lang="en-US" sz="2800">
                <a:solidFill>
                  <a:srgbClr val="0B7DD8"/>
                </a:solidFill>
                <a:latin typeface="Segoe UI Light" panose="020B0502040204020203" pitchFamily="34" charset="0"/>
                <a:cs typeface="Segoe UI Light" panose="020B0502040204020203" pitchFamily="34" charset="0"/>
              </a:rPr>
              <a:t>Business Insights</a:t>
            </a: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Beyond the Architecture</a:t>
            </a:r>
            <a:endParaRPr lang="en-US"/>
          </a:p>
        </p:txBody>
      </p:sp>
    </p:spTree>
    <p:extLst>
      <p:ext uri="{BB962C8B-B14F-4D97-AF65-F5344CB8AC3E}">
        <p14:creationId xmlns:p14="http://schemas.microsoft.com/office/powerpoint/2010/main" val="216409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1000"/>
                                        <p:tgtEl>
                                          <p:spTgt spid="6">
                                            <p:txEl>
                                              <p:pRg st="4" end="4"/>
                                            </p:txEl>
                                          </p:spTgt>
                                        </p:tgtEl>
                                      </p:cBhvr>
                                    </p:animEffect>
                                    <p:anim calcmode="lin" valueType="num">
                                      <p:cBhvr>
                                        <p:cTn id="2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1000"/>
                                        <p:tgtEl>
                                          <p:spTgt spid="6">
                                            <p:txEl>
                                              <p:pRg st="6" end="6"/>
                                            </p:txEl>
                                          </p:spTgt>
                                        </p:tgtEl>
                                      </p:cBhvr>
                                    </p:animEffect>
                                    <p:anim calcmode="lin" valueType="num">
                                      <p:cBhvr>
                                        <p:cTn id="34"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1000"/>
                                        <p:tgtEl>
                                          <p:spTgt spid="6">
                                            <p:txEl>
                                              <p:pRg st="8" end="8"/>
                                            </p:txEl>
                                          </p:spTgt>
                                        </p:tgtEl>
                                      </p:cBhvr>
                                    </p:animEffect>
                                    <p:anim calcmode="lin" valueType="num">
                                      <p:cBhvr>
                                        <p:cTn id="41"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0" y="1189176"/>
            <a:ext cx="5486400" cy="3243965"/>
          </a:xfrm>
        </p:spPr>
        <p:txBody>
          <a:bodyPr/>
          <a:lstStyle/>
          <a:p>
            <a:pPr marL="457200" indent="-457200"/>
            <a:r>
              <a:rPr lang="en-US" sz="2800">
                <a:solidFill>
                  <a:schemeClr val="tx1"/>
                </a:solidFill>
                <a:latin typeface="Segoe UI Light" panose="020B0502040204020203" pitchFamily="34" charset="0"/>
                <a:cs typeface="Segoe UI Light" panose="020B0502040204020203" pitchFamily="34" charset="0"/>
              </a:rPr>
              <a:t>It is </a:t>
            </a:r>
            <a:r>
              <a:rPr lang="en-US" sz="2800">
                <a:solidFill>
                  <a:srgbClr val="FF0000"/>
                </a:solidFill>
                <a:latin typeface="Segoe UI Light" panose="020B0502040204020203" pitchFamily="34" charset="0"/>
                <a:cs typeface="Segoe UI Light" panose="020B0502040204020203" pitchFamily="34" charset="0"/>
              </a:rPr>
              <a:t>not</a:t>
            </a:r>
            <a:r>
              <a:rPr lang="en-US" sz="2800">
                <a:solidFill>
                  <a:schemeClr val="tx1"/>
                </a:solidFill>
                <a:latin typeface="Segoe UI Light" panose="020B0502040204020203" pitchFamily="34" charset="0"/>
                <a:cs typeface="Segoe UI Light" panose="020B0502040204020203" pitchFamily="34" charset="0"/>
              </a:rPr>
              <a:t> how much AI it has</a:t>
            </a:r>
          </a:p>
          <a:p>
            <a:pPr marL="457200" indent="-457200"/>
            <a:endParaRPr lang="en-US" sz="2800">
              <a:solidFill>
                <a:schemeClr val="tx1"/>
              </a:solidFill>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It is </a:t>
            </a:r>
            <a:r>
              <a:rPr lang="en-US" sz="2800">
                <a:solidFill>
                  <a:srgbClr val="FF0000"/>
                </a:solidFill>
                <a:latin typeface="Segoe UI Light" panose="020B0502040204020203" pitchFamily="34" charset="0"/>
                <a:cs typeface="Segoe UI Light" panose="020B0502040204020203" pitchFamily="34" charset="0"/>
              </a:rPr>
              <a:t>not</a:t>
            </a:r>
            <a:r>
              <a:rPr lang="en-US" sz="2800">
                <a:solidFill>
                  <a:schemeClr val="tx1"/>
                </a:solidFill>
                <a:latin typeface="Segoe UI Light" panose="020B0502040204020203" pitchFamily="34" charset="0"/>
                <a:cs typeface="Segoe UI Light" panose="020B0502040204020203" pitchFamily="34" charset="0"/>
              </a:rPr>
              <a:t> how much natural language it offers</a:t>
            </a:r>
          </a:p>
          <a:p>
            <a:pPr marL="457200" indent="-457200"/>
            <a:endParaRPr lang="en-US" sz="2800">
              <a:solidFill>
                <a:schemeClr val="tx1"/>
              </a:solidFill>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It is </a:t>
            </a:r>
            <a:r>
              <a:rPr lang="en-US" sz="2800">
                <a:solidFill>
                  <a:srgbClr val="FF0000"/>
                </a:solidFill>
                <a:latin typeface="Segoe UI Light" panose="020B0502040204020203" pitchFamily="34" charset="0"/>
                <a:cs typeface="Segoe UI Light" panose="020B0502040204020203" pitchFamily="34" charset="0"/>
              </a:rPr>
              <a:t>not</a:t>
            </a:r>
            <a:r>
              <a:rPr lang="en-US" sz="2800">
                <a:solidFill>
                  <a:schemeClr val="tx1"/>
                </a:solidFill>
                <a:latin typeface="Segoe UI Light" panose="020B0502040204020203" pitchFamily="34" charset="0"/>
                <a:cs typeface="Segoe UI Light" panose="020B0502040204020203" pitchFamily="34" charset="0"/>
              </a:rPr>
              <a:t> whether it uses voice or not</a:t>
            </a: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What makes a Bot great?</a:t>
            </a:r>
            <a:endParaRPr lang="en-US"/>
          </a:p>
        </p:txBody>
      </p:sp>
      <p:pic>
        <p:nvPicPr>
          <p:cNvPr id="4" name="Picture 3">
            <a:extLst>
              <a:ext uri="{FF2B5EF4-FFF2-40B4-BE49-F238E27FC236}">
                <a16:creationId xmlns:a16="http://schemas.microsoft.com/office/drawing/2014/main" id="{16D52931-4A3A-40B1-B168-ED69122D49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388" y="0"/>
            <a:ext cx="5677692" cy="6844578"/>
          </a:xfrm>
          <a:prstGeom prst="rect">
            <a:avLst/>
          </a:prstGeom>
        </p:spPr>
      </p:pic>
    </p:spTree>
    <p:extLst>
      <p:ext uri="{BB962C8B-B14F-4D97-AF65-F5344CB8AC3E}">
        <p14:creationId xmlns:p14="http://schemas.microsoft.com/office/powerpoint/2010/main" val="10519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1000"/>
                                        <p:tgtEl>
                                          <p:spTgt spid="6">
                                            <p:txEl>
                                              <p:pRg st="4" end="4"/>
                                            </p:txEl>
                                          </p:spTgt>
                                        </p:tgtEl>
                                      </p:cBhvr>
                                    </p:animEffect>
                                    <p:anim calcmode="lin" valueType="num">
                                      <p:cBhvr>
                                        <p:cTn id="20"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3BB1218-470D-4F84-9C5B-544C60C27DE1}"/>
              </a:ext>
            </a:extLst>
          </p:cNvPr>
          <p:cNvSpPr>
            <a:spLocks noGrp="1"/>
          </p:cNvSpPr>
          <p:nvPr>
            <p:ph type="body" sz="quarter" idx="10"/>
          </p:nvPr>
        </p:nvSpPr>
        <p:spPr>
          <a:xfrm>
            <a:off x="269241" y="1189176"/>
            <a:ext cx="11653526" cy="5053691"/>
          </a:xfrm>
        </p:spPr>
        <p:txBody>
          <a:bodyPr/>
          <a:lstStyle/>
          <a:p>
            <a:pPr marL="457200" indent="-457200"/>
            <a:r>
              <a:rPr lang="en-US" sz="2800">
                <a:solidFill>
                  <a:schemeClr val="tx1"/>
                </a:solidFill>
                <a:latin typeface="Segoe UI Light" panose="020B0502040204020203" pitchFamily="34" charset="0"/>
                <a:cs typeface="Segoe UI Light" panose="020B0502040204020203" pitchFamily="34" charset="0"/>
              </a:rPr>
              <a:t>Does the bot easily solve the user’s problem with the minimum number of steps?</a:t>
            </a:r>
          </a:p>
          <a:p>
            <a:pPr marL="0" indent="0">
              <a:buNone/>
            </a:pPr>
            <a:endParaRPr lang="en-US" sz="2800">
              <a:solidFill>
                <a:schemeClr val="tx1"/>
              </a:solidFill>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Does the bot solve the user’s problem better/easier/faster than any of the alternative experiences?</a:t>
            </a:r>
          </a:p>
          <a:p>
            <a:pPr marL="0" indent="0">
              <a:buNone/>
            </a:pPr>
            <a:endParaRPr lang="en-US" sz="2800">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Does the bot run on the devices and platforms the user cares about?</a:t>
            </a:r>
          </a:p>
          <a:p>
            <a:pPr marL="457200" indent="-457200"/>
            <a:endParaRPr lang="en-US" sz="2800">
              <a:solidFill>
                <a:schemeClr val="tx1"/>
              </a:solidFill>
              <a:latin typeface="Segoe UI Light" panose="020B0502040204020203" pitchFamily="34" charset="0"/>
              <a:cs typeface="Segoe UI Light" panose="020B0502040204020203" pitchFamily="34" charset="0"/>
            </a:endParaRPr>
          </a:p>
          <a:p>
            <a:pPr marL="457200" indent="-457200"/>
            <a:r>
              <a:rPr lang="en-US" sz="2800">
                <a:solidFill>
                  <a:schemeClr val="tx1"/>
                </a:solidFill>
                <a:latin typeface="Segoe UI Light" panose="020B0502040204020203" pitchFamily="34" charset="0"/>
                <a:cs typeface="Segoe UI Light" panose="020B0502040204020203" pitchFamily="34" charset="0"/>
              </a:rPr>
              <a:t>Is the bot discoverable? Do the users naturally know what to do when using it?</a:t>
            </a:r>
          </a:p>
          <a:p>
            <a:pPr marL="457200" indent="-457200"/>
            <a:endParaRPr lang="en-US" sz="280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870F929F-A795-4D1D-9629-351DB6A5E263}"/>
              </a:ext>
            </a:extLst>
          </p:cNvPr>
          <p:cNvSpPr>
            <a:spLocks noGrp="1"/>
          </p:cNvSpPr>
          <p:nvPr>
            <p:ph type="title"/>
          </p:nvPr>
        </p:nvSpPr>
        <p:spPr/>
        <p:txBody>
          <a:bodyPr/>
          <a:lstStyle/>
          <a:p>
            <a:r>
              <a:rPr lang="en-US" spc="-100"/>
              <a:t>Factors that do influence a bot’s success</a:t>
            </a:r>
            <a:endParaRPr lang="en-US"/>
          </a:p>
        </p:txBody>
      </p:sp>
    </p:spTree>
    <p:extLst>
      <p:ext uri="{BB962C8B-B14F-4D97-AF65-F5344CB8AC3E}">
        <p14:creationId xmlns:p14="http://schemas.microsoft.com/office/powerpoint/2010/main" val="146153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9066A1-5E20-48E9-8A86-1137660695C2}"/>
              </a:ext>
            </a:extLst>
          </p:cNvPr>
          <p:cNvSpPr/>
          <p:nvPr/>
        </p:nvSpPr>
        <p:spPr>
          <a:xfrm>
            <a:off x="1" y="1"/>
            <a:ext cx="12191999" cy="6857999"/>
          </a:xfrm>
          <a:prstGeom prst="rect">
            <a:avLst/>
          </a:prstGeom>
          <a:solidFill>
            <a:schemeClr val="accent1"/>
          </a:solidFill>
          <a:ln w="10795" cap="flat" cmpd="sng" algn="ctr">
            <a:no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
              <a:cs typeface=""/>
            </a:endParaRPr>
          </a:p>
        </p:txBody>
      </p:sp>
      <p:sp>
        <p:nvSpPr>
          <p:cNvPr id="2" name="Title 1">
            <a:extLst>
              <a:ext uri="{FF2B5EF4-FFF2-40B4-BE49-F238E27FC236}">
                <a16:creationId xmlns:a16="http://schemas.microsoft.com/office/drawing/2014/main" id="{01654526-0815-4B98-843C-8D42D9D85BD1}"/>
              </a:ext>
            </a:extLst>
          </p:cNvPr>
          <p:cNvSpPr>
            <a:spLocks noGrp="1"/>
          </p:cNvSpPr>
          <p:nvPr>
            <p:ph type="title" idx="4294967295"/>
          </p:nvPr>
        </p:nvSpPr>
        <p:spPr>
          <a:xfrm>
            <a:off x="1613876" y="0"/>
            <a:ext cx="9263056" cy="3429000"/>
          </a:xfrm>
        </p:spPr>
        <p:txBody>
          <a:bodyPr anchor="ctr"/>
          <a:lstStyle/>
          <a:p>
            <a:pPr algn="ctr"/>
            <a:r>
              <a:rPr lang="en-US"/>
              <a:t>Great bots are like great apps; they appeal to users because…</a:t>
            </a:r>
            <a:endParaRPr lang="en-US" sz="4400"/>
          </a:p>
        </p:txBody>
      </p:sp>
      <p:sp>
        <p:nvSpPr>
          <p:cNvPr id="3" name="Title 1">
            <a:extLst>
              <a:ext uri="{FF2B5EF4-FFF2-40B4-BE49-F238E27FC236}">
                <a16:creationId xmlns:a16="http://schemas.microsoft.com/office/drawing/2014/main" id="{6E02C67A-131F-4144-9A5E-9D8AF70F894F}"/>
              </a:ext>
            </a:extLst>
          </p:cNvPr>
          <p:cNvSpPr txBox="1">
            <a:spLocks/>
          </p:cNvSpPr>
          <p:nvPr/>
        </p:nvSpPr>
        <p:spPr>
          <a:xfrm>
            <a:off x="1613876" y="2913381"/>
            <a:ext cx="9263056" cy="3429000"/>
          </a:xfrm>
          <a:prstGeom prst="rect">
            <a:avLst/>
          </a:prstGeom>
        </p:spPr>
        <p:txBody>
          <a:bodyPr vert="horz" wrap="square" lIns="146304" tIns="91440" rIns="146304" bIns="91440" rtlCol="0" anchor="ctr">
            <a:noAutofit/>
          </a:bodyPr>
          <a:lstStyle>
            <a:lvl1pPr algn="l" defTabSz="914262"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26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…they do whatever they're trying to do WELL</a:t>
            </a:r>
            <a:endParaRPr kumimoji="0" lang="en-US" sz="44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20387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DFBCE66F-7248-42CC-8FA9-CEF2912DCE3B}"/>
              </a:ext>
            </a:extLst>
          </p:cNvPr>
          <p:cNvSpPr>
            <a:spLocks noGrp="1"/>
          </p:cNvSpPr>
          <p:nvPr>
            <p:ph type="title"/>
          </p:nvPr>
        </p:nvSpPr>
        <p:spPr>
          <a:xfrm>
            <a:off x="269240" y="289511"/>
            <a:ext cx="4745212" cy="899665"/>
          </a:xfrm>
        </p:spPr>
        <p:txBody>
          <a:bodyPr/>
          <a:lstStyle/>
          <a:p>
            <a:r>
              <a:rPr lang="en-US" dirty="0"/>
              <a:t>Bot’s are not new</a:t>
            </a:r>
          </a:p>
        </p:txBody>
      </p:sp>
      <p:grpSp>
        <p:nvGrpSpPr>
          <p:cNvPr id="14" name="Group 13">
            <a:extLst>
              <a:ext uri="{FF2B5EF4-FFF2-40B4-BE49-F238E27FC236}">
                <a16:creationId xmlns:a16="http://schemas.microsoft.com/office/drawing/2014/main" id="{3F012F17-E430-47C6-A66C-457CB0879BDA}"/>
              </a:ext>
            </a:extLst>
          </p:cNvPr>
          <p:cNvGrpSpPr/>
          <p:nvPr/>
        </p:nvGrpSpPr>
        <p:grpSpPr>
          <a:xfrm>
            <a:off x="0" y="2317750"/>
            <a:ext cx="1827616" cy="983410"/>
            <a:chOff x="0" y="2317750"/>
            <a:chExt cx="1827616" cy="983410"/>
          </a:xfrm>
        </p:grpSpPr>
        <p:cxnSp>
          <p:nvCxnSpPr>
            <p:cNvPr id="9" name="Straight Connector 8">
              <a:extLst>
                <a:ext uri="{FF2B5EF4-FFF2-40B4-BE49-F238E27FC236}">
                  <a16:creationId xmlns:a16="http://schemas.microsoft.com/office/drawing/2014/main" id="{52D275EF-8168-4076-A79C-5AF3233CD220}"/>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BFC1882-3D92-430D-8515-DDA513AE15A8}"/>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09583F9-8382-4595-9DB3-F62CC13EB89D}"/>
                </a:ext>
              </a:extLst>
            </p:cNvPr>
            <p:cNvSpPr txBox="1"/>
            <p:nvPr/>
          </p:nvSpPr>
          <p:spPr>
            <a:xfrm>
              <a:off x="412505" y="2518310"/>
              <a:ext cx="1390445"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1950 </a:t>
              </a:r>
              <a:r>
                <a:rPr lang="en-US" sz="1100" b="1" i="1" dirty="0">
                  <a:gradFill>
                    <a:gsLst>
                      <a:gs pos="2917">
                        <a:schemeClr val="tx1"/>
                      </a:gs>
                      <a:gs pos="30000">
                        <a:schemeClr val="tx1"/>
                      </a:gs>
                    </a:gsLst>
                    <a:lin ang="5400000" scaled="0"/>
                  </a:gradFill>
                </a:rPr>
                <a:t>Turing Test</a:t>
              </a:r>
            </a:p>
          </p:txBody>
        </p:sp>
        <p:sp>
          <p:nvSpPr>
            <p:cNvPr id="12" name="TextBox 11">
              <a:extLst>
                <a:ext uri="{FF2B5EF4-FFF2-40B4-BE49-F238E27FC236}">
                  <a16:creationId xmlns:a16="http://schemas.microsoft.com/office/drawing/2014/main" id="{145AE5AB-4740-4F90-8DBE-84AA648133D2}"/>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Computer scientist Alan Turing proposes a test for machine intelligence.</a:t>
              </a:r>
            </a:p>
          </p:txBody>
        </p:sp>
      </p:grpSp>
      <p:grpSp>
        <p:nvGrpSpPr>
          <p:cNvPr id="97" name="Group 96">
            <a:extLst>
              <a:ext uri="{FF2B5EF4-FFF2-40B4-BE49-F238E27FC236}">
                <a16:creationId xmlns:a16="http://schemas.microsoft.com/office/drawing/2014/main" id="{0BF66EE1-34AC-4784-A881-B005E63A7831}"/>
              </a:ext>
            </a:extLst>
          </p:cNvPr>
          <p:cNvGrpSpPr/>
          <p:nvPr/>
        </p:nvGrpSpPr>
        <p:grpSpPr>
          <a:xfrm>
            <a:off x="1146175" y="2317750"/>
            <a:ext cx="1827616" cy="983410"/>
            <a:chOff x="0" y="2317750"/>
            <a:chExt cx="1827616" cy="983410"/>
          </a:xfrm>
        </p:grpSpPr>
        <p:cxnSp>
          <p:nvCxnSpPr>
            <p:cNvPr id="98" name="Straight Connector 97">
              <a:extLst>
                <a:ext uri="{FF2B5EF4-FFF2-40B4-BE49-F238E27FC236}">
                  <a16:creationId xmlns:a16="http://schemas.microsoft.com/office/drawing/2014/main" id="{D967776C-7C99-473B-9A4D-BAD4ED0F672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0FF77B11-E460-4573-951F-CB56EBE6DB7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TextBox 99">
              <a:extLst>
                <a:ext uri="{FF2B5EF4-FFF2-40B4-BE49-F238E27FC236}">
                  <a16:creationId xmlns:a16="http://schemas.microsoft.com/office/drawing/2014/main" id="{D42D5EDC-BF8E-4CDA-96E5-31F4908B541E}"/>
                </a:ext>
              </a:extLst>
            </p:cNvPr>
            <p:cNvSpPr txBox="1"/>
            <p:nvPr/>
          </p:nvSpPr>
          <p:spPr>
            <a:xfrm>
              <a:off x="543151" y="2518310"/>
              <a:ext cx="1129156"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1955 </a:t>
              </a:r>
              <a:r>
                <a:rPr lang="en-US" sz="1100" b="1" i="1" dirty="0">
                  <a:gradFill>
                    <a:gsLst>
                      <a:gs pos="2917">
                        <a:schemeClr val="tx1"/>
                      </a:gs>
                      <a:gs pos="30000">
                        <a:schemeClr val="tx1"/>
                      </a:gs>
                    </a:gsLst>
                    <a:lin ang="5400000" scaled="0"/>
                  </a:gradFill>
                </a:rPr>
                <a:t>AI Born</a:t>
              </a:r>
            </a:p>
          </p:txBody>
        </p:sp>
        <p:sp>
          <p:nvSpPr>
            <p:cNvPr id="101" name="TextBox 100">
              <a:extLst>
                <a:ext uri="{FF2B5EF4-FFF2-40B4-BE49-F238E27FC236}">
                  <a16:creationId xmlns:a16="http://schemas.microsoft.com/office/drawing/2014/main" id="{C1451AC8-8EF5-4F97-A7B5-5DFBE03E7343}"/>
                </a:ext>
              </a:extLst>
            </p:cNvPr>
            <p:cNvSpPr txBox="1"/>
            <p:nvPr/>
          </p:nvSpPr>
          <p:spPr>
            <a:xfrm>
              <a:off x="387839" y="2714846"/>
              <a:ext cx="1439777" cy="5863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Term “Artificial Intelligence” is coined by computer scientist John McCarthy</a:t>
              </a:r>
            </a:p>
          </p:txBody>
        </p:sp>
      </p:grpSp>
      <p:grpSp>
        <p:nvGrpSpPr>
          <p:cNvPr id="17" name="Group 16">
            <a:extLst>
              <a:ext uri="{FF2B5EF4-FFF2-40B4-BE49-F238E27FC236}">
                <a16:creationId xmlns:a16="http://schemas.microsoft.com/office/drawing/2014/main" id="{250DB7A9-8F00-4BDA-92B0-36BB57B5483F}"/>
              </a:ext>
            </a:extLst>
          </p:cNvPr>
          <p:cNvGrpSpPr/>
          <p:nvPr/>
        </p:nvGrpSpPr>
        <p:grpSpPr>
          <a:xfrm>
            <a:off x="2292350" y="1683861"/>
            <a:ext cx="1827616" cy="1714249"/>
            <a:chOff x="2292350" y="1683861"/>
            <a:chExt cx="1827616" cy="1714249"/>
          </a:xfrm>
        </p:grpSpPr>
        <p:grpSp>
          <p:nvGrpSpPr>
            <p:cNvPr id="102" name="Group 101">
              <a:extLst>
                <a:ext uri="{FF2B5EF4-FFF2-40B4-BE49-F238E27FC236}">
                  <a16:creationId xmlns:a16="http://schemas.microsoft.com/office/drawing/2014/main" id="{7F8AB9C7-19AF-4B6C-A89E-EAED18C5E99A}"/>
                </a:ext>
              </a:extLst>
            </p:cNvPr>
            <p:cNvGrpSpPr/>
            <p:nvPr/>
          </p:nvGrpSpPr>
          <p:grpSpPr>
            <a:xfrm>
              <a:off x="2292350" y="2317750"/>
              <a:ext cx="1827616" cy="1080360"/>
              <a:chOff x="0" y="2317750"/>
              <a:chExt cx="1827616" cy="1080360"/>
            </a:xfrm>
          </p:grpSpPr>
          <p:cxnSp>
            <p:nvCxnSpPr>
              <p:cNvPr id="103" name="Straight Connector 102">
                <a:extLst>
                  <a:ext uri="{FF2B5EF4-FFF2-40B4-BE49-F238E27FC236}">
                    <a16:creationId xmlns:a16="http://schemas.microsoft.com/office/drawing/2014/main" id="{7E4A4DD7-4FBC-4A2C-8898-CC22090F9411}"/>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D707014-9B38-4760-A3DE-C17D8CD20EB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48B1F075-8A0A-4EC0-8817-17A1F2342B58}"/>
                  </a:ext>
                </a:extLst>
              </p:cNvPr>
              <p:cNvSpPr txBox="1"/>
              <p:nvPr/>
            </p:nvSpPr>
            <p:spPr>
              <a:xfrm>
                <a:off x="523915" y="2518310"/>
                <a:ext cx="116762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1961 </a:t>
                </a:r>
                <a:r>
                  <a:rPr lang="en-US" sz="1100" b="1" i="1" dirty="0" err="1">
                    <a:gradFill>
                      <a:gsLst>
                        <a:gs pos="2917">
                          <a:schemeClr val="tx1"/>
                        </a:gs>
                        <a:gs pos="30000">
                          <a:schemeClr val="tx1"/>
                        </a:gs>
                      </a:gsLst>
                      <a:lin ang="5400000" scaled="0"/>
                    </a:gradFill>
                  </a:rPr>
                  <a:t>Unimate</a:t>
                </a:r>
                <a:endParaRPr lang="en-US" sz="1100" b="1" i="1" dirty="0">
                  <a:gradFill>
                    <a:gsLst>
                      <a:gs pos="2917">
                        <a:schemeClr val="tx1"/>
                      </a:gs>
                      <a:gs pos="30000">
                        <a:schemeClr val="tx1"/>
                      </a:gs>
                    </a:gsLst>
                    <a:lin ang="5400000" scaled="0"/>
                  </a:gradFill>
                </a:endParaRPr>
              </a:p>
            </p:txBody>
          </p:sp>
          <p:sp>
            <p:nvSpPr>
              <p:cNvPr id="106" name="TextBox 105">
                <a:extLst>
                  <a:ext uri="{FF2B5EF4-FFF2-40B4-BE49-F238E27FC236}">
                    <a16:creationId xmlns:a16="http://schemas.microsoft.com/office/drawing/2014/main" id="{0B8B88B0-A3B1-4B59-82F9-589D4983032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First industrial robot, </a:t>
                </a:r>
                <a:r>
                  <a:rPr lang="en-US" sz="700" dirty="0" err="1">
                    <a:gradFill>
                      <a:gsLst>
                        <a:gs pos="2917">
                          <a:schemeClr val="tx1"/>
                        </a:gs>
                        <a:gs pos="30000">
                          <a:schemeClr val="tx1"/>
                        </a:gs>
                      </a:gsLst>
                      <a:lin ang="5400000" scaled="0"/>
                    </a:gradFill>
                  </a:rPr>
                  <a:t>Unimate</a:t>
                </a:r>
                <a:r>
                  <a:rPr lang="en-US" sz="700" dirty="0">
                    <a:gradFill>
                      <a:gsLst>
                        <a:gs pos="2917">
                          <a:schemeClr val="tx1"/>
                        </a:gs>
                        <a:gs pos="30000">
                          <a:schemeClr val="tx1"/>
                        </a:gs>
                      </a:gsLst>
                      <a:lin ang="5400000" scaled="0"/>
                    </a:gradFill>
                  </a:rPr>
                  <a:t>, goes to work at GM replacing humans on the assembly line</a:t>
                </a:r>
              </a:p>
            </p:txBody>
          </p:sp>
        </p:grpSp>
        <p:cxnSp>
          <p:nvCxnSpPr>
            <p:cNvPr id="109" name="Straight Connector 108">
              <a:extLst>
                <a:ext uri="{FF2B5EF4-FFF2-40B4-BE49-F238E27FC236}">
                  <a16:creationId xmlns:a16="http://schemas.microsoft.com/office/drawing/2014/main" id="{E91BDF01-923E-4700-A6D3-F6508C8D9A2C}"/>
                </a:ext>
              </a:extLst>
            </p:cNvPr>
            <p:cNvCxnSpPr>
              <a:cxnSpLocks/>
              <a:stCxn id="2052" idx="4"/>
              <a:endCxn id="104"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3B599B0F-142C-46A2-8808-137D4D2AA42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3120877" y="1683861"/>
              <a:ext cx="45114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18E64176-6BE1-432E-8538-AA302D623CF1}"/>
              </a:ext>
            </a:extLst>
          </p:cNvPr>
          <p:cNvGrpSpPr/>
          <p:nvPr/>
        </p:nvGrpSpPr>
        <p:grpSpPr>
          <a:xfrm>
            <a:off x="3431731" y="1683861"/>
            <a:ext cx="1827616" cy="1714249"/>
            <a:chOff x="2292350" y="1683861"/>
            <a:chExt cx="1827616" cy="1714249"/>
          </a:xfrm>
        </p:grpSpPr>
        <p:grpSp>
          <p:nvGrpSpPr>
            <p:cNvPr id="113" name="Group 112">
              <a:extLst>
                <a:ext uri="{FF2B5EF4-FFF2-40B4-BE49-F238E27FC236}">
                  <a16:creationId xmlns:a16="http://schemas.microsoft.com/office/drawing/2014/main" id="{C0B5C32F-AF5F-477F-A7E8-9883C0F20AAF}"/>
                </a:ext>
              </a:extLst>
            </p:cNvPr>
            <p:cNvGrpSpPr/>
            <p:nvPr/>
          </p:nvGrpSpPr>
          <p:grpSpPr>
            <a:xfrm>
              <a:off x="2292350" y="2317750"/>
              <a:ext cx="1827616" cy="1080360"/>
              <a:chOff x="0" y="2317750"/>
              <a:chExt cx="1827616" cy="1080360"/>
            </a:xfrm>
          </p:grpSpPr>
          <p:cxnSp>
            <p:nvCxnSpPr>
              <p:cNvPr id="116" name="Straight Connector 115">
                <a:extLst>
                  <a:ext uri="{FF2B5EF4-FFF2-40B4-BE49-F238E27FC236}">
                    <a16:creationId xmlns:a16="http://schemas.microsoft.com/office/drawing/2014/main" id="{A2C9D546-1709-49D9-A3C0-E6A53A3FEDB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EF0FEC5-C7FE-429A-ADA3-802EA4AC3F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43A01237-6DED-4BC1-A54B-AC1ED4520D21}"/>
                  </a:ext>
                </a:extLst>
              </p:cNvPr>
              <p:cNvSpPr txBox="1"/>
              <p:nvPr/>
            </p:nvSpPr>
            <p:spPr>
              <a:xfrm>
                <a:off x="628912" y="2518310"/>
                <a:ext cx="957634"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1964 </a:t>
                </a:r>
                <a:r>
                  <a:rPr lang="en-US" sz="1100" b="1" i="1" dirty="0">
                    <a:gradFill>
                      <a:gsLst>
                        <a:gs pos="2917">
                          <a:schemeClr val="tx1"/>
                        </a:gs>
                        <a:gs pos="30000">
                          <a:schemeClr val="tx1"/>
                        </a:gs>
                      </a:gsLst>
                      <a:lin ang="5400000" scaled="0"/>
                    </a:gradFill>
                  </a:rPr>
                  <a:t>Eliza</a:t>
                </a:r>
              </a:p>
            </p:txBody>
          </p:sp>
          <p:sp>
            <p:nvSpPr>
              <p:cNvPr id="119" name="TextBox 118">
                <a:extLst>
                  <a:ext uri="{FF2B5EF4-FFF2-40B4-BE49-F238E27FC236}">
                    <a16:creationId xmlns:a16="http://schemas.microsoft.com/office/drawing/2014/main" id="{68F1EBC2-863E-447C-B510-52EE2687A1C0}"/>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Pioneering chatbot developed by Joseph </a:t>
                </a:r>
                <a:r>
                  <a:rPr lang="en-US" sz="700" dirty="0" err="1">
                    <a:gradFill>
                      <a:gsLst>
                        <a:gs pos="2917">
                          <a:schemeClr val="tx1"/>
                        </a:gs>
                        <a:gs pos="30000">
                          <a:schemeClr val="tx1"/>
                        </a:gs>
                      </a:gsLst>
                      <a:lin ang="5400000" scaled="0"/>
                    </a:gradFill>
                  </a:rPr>
                  <a:t>Weizenbaum</a:t>
                </a:r>
                <a:r>
                  <a:rPr lang="en-US" sz="700" dirty="0">
                    <a:gradFill>
                      <a:gsLst>
                        <a:gs pos="2917">
                          <a:schemeClr val="tx1"/>
                        </a:gs>
                        <a:gs pos="30000">
                          <a:schemeClr val="tx1"/>
                        </a:gs>
                      </a:gsLst>
                      <a:lin ang="5400000" scaled="0"/>
                    </a:gradFill>
                  </a:rPr>
                  <a:t> at MIT holds conversations with humans</a:t>
                </a:r>
              </a:p>
            </p:txBody>
          </p:sp>
        </p:grpSp>
        <p:cxnSp>
          <p:nvCxnSpPr>
            <p:cNvPr id="114" name="Straight Connector 113">
              <a:extLst>
                <a:ext uri="{FF2B5EF4-FFF2-40B4-BE49-F238E27FC236}">
                  <a16:creationId xmlns:a16="http://schemas.microsoft.com/office/drawing/2014/main" id="{FAE39BD9-98CF-426F-AA47-1349DB338A04}"/>
                </a:ext>
              </a:extLst>
            </p:cNvPr>
            <p:cNvCxnSpPr>
              <a:cxnSpLocks/>
              <a:stCxn id="115" idx="4"/>
              <a:endCxn id="117" idx="0"/>
            </p:cNvCxnSpPr>
            <p:nvPr/>
          </p:nvCxnSpPr>
          <p:spPr>
            <a:xfrm>
              <a:off x="3346450" y="2131676"/>
              <a:ext cx="0" cy="18607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5" name="Picture 4">
              <a:extLst>
                <a:ext uri="{FF2B5EF4-FFF2-40B4-BE49-F238E27FC236}">
                  <a16:creationId xmlns:a16="http://schemas.microsoft.com/office/drawing/2014/main" id="{35E12302-24C0-4544-AE66-8FDE8CA4FEF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tretch>
              <a:fillRect/>
            </a:stretch>
          </p:blipFill>
          <p:spPr bwMode="auto">
            <a:xfrm>
              <a:off x="3122542" y="1683861"/>
              <a:ext cx="447815"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38B83C17-C33E-4680-BDA1-A7D266A06883}"/>
              </a:ext>
            </a:extLst>
          </p:cNvPr>
          <p:cNvGrpSpPr/>
          <p:nvPr/>
        </p:nvGrpSpPr>
        <p:grpSpPr>
          <a:xfrm>
            <a:off x="4569447" y="1683862"/>
            <a:ext cx="1827616" cy="1811198"/>
            <a:chOff x="4569447" y="1683862"/>
            <a:chExt cx="1827616" cy="1811198"/>
          </a:xfrm>
        </p:grpSpPr>
        <p:grpSp>
          <p:nvGrpSpPr>
            <p:cNvPr id="121" name="Group 120">
              <a:extLst>
                <a:ext uri="{FF2B5EF4-FFF2-40B4-BE49-F238E27FC236}">
                  <a16:creationId xmlns:a16="http://schemas.microsoft.com/office/drawing/2014/main" id="{610F9F81-D444-4B42-BCCB-FEBAD4BEF1F3}"/>
                </a:ext>
              </a:extLst>
            </p:cNvPr>
            <p:cNvGrpSpPr/>
            <p:nvPr/>
          </p:nvGrpSpPr>
          <p:grpSpPr>
            <a:xfrm>
              <a:off x="4569447" y="2317750"/>
              <a:ext cx="1827616" cy="1177310"/>
              <a:chOff x="0" y="2317750"/>
              <a:chExt cx="1827616" cy="1177310"/>
            </a:xfrm>
          </p:grpSpPr>
          <p:cxnSp>
            <p:nvCxnSpPr>
              <p:cNvPr id="124" name="Straight Connector 123">
                <a:extLst>
                  <a:ext uri="{FF2B5EF4-FFF2-40B4-BE49-F238E27FC236}">
                    <a16:creationId xmlns:a16="http://schemas.microsoft.com/office/drawing/2014/main" id="{FA645712-136F-4AEE-8865-B2836EBAF37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3143F713-6E09-4A7F-AADA-458EB594153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TextBox 125">
                <a:extLst>
                  <a:ext uri="{FF2B5EF4-FFF2-40B4-BE49-F238E27FC236}">
                    <a16:creationId xmlns:a16="http://schemas.microsoft.com/office/drawing/2014/main" id="{D5776F57-9C1B-4788-B51F-69A351A96BFD}"/>
                  </a:ext>
                </a:extLst>
              </p:cNvPr>
              <p:cNvSpPr txBox="1"/>
              <p:nvPr/>
            </p:nvSpPr>
            <p:spPr>
              <a:xfrm>
                <a:off x="555976" y="2518310"/>
                <a:ext cx="1103508"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1966 </a:t>
                </a:r>
                <a:r>
                  <a:rPr lang="en-US" sz="1100" b="1" i="1" dirty="0" err="1">
                    <a:gradFill>
                      <a:gsLst>
                        <a:gs pos="2917">
                          <a:schemeClr val="tx1"/>
                        </a:gs>
                        <a:gs pos="30000">
                          <a:schemeClr val="tx1"/>
                        </a:gs>
                      </a:gsLst>
                      <a:lin ang="5400000" scaled="0"/>
                    </a:gradFill>
                  </a:rPr>
                  <a:t>Shakey</a:t>
                </a:r>
                <a:endParaRPr lang="en-US" sz="1100" b="1" i="1" dirty="0">
                  <a:gradFill>
                    <a:gsLst>
                      <a:gs pos="2917">
                        <a:schemeClr val="tx1"/>
                      </a:gs>
                      <a:gs pos="30000">
                        <a:schemeClr val="tx1"/>
                      </a:gs>
                    </a:gsLst>
                    <a:lin ang="5400000" scaled="0"/>
                  </a:gradFill>
                </a:endParaRPr>
              </a:p>
            </p:txBody>
          </p:sp>
          <p:sp>
            <p:nvSpPr>
              <p:cNvPr id="127" name="TextBox 126">
                <a:extLst>
                  <a:ext uri="{FF2B5EF4-FFF2-40B4-BE49-F238E27FC236}">
                    <a16:creationId xmlns:a16="http://schemas.microsoft.com/office/drawing/2014/main" id="{D84B03F8-70D4-41F6-B892-2666CECF1AAE}"/>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The ‘first electronic person’ from Stanford, </a:t>
                </a:r>
                <a:r>
                  <a:rPr lang="en-US" sz="700" dirty="0" err="1">
                    <a:gradFill>
                      <a:gsLst>
                        <a:gs pos="2917">
                          <a:schemeClr val="tx1"/>
                        </a:gs>
                        <a:gs pos="30000">
                          <a:schemeClr val="tx1"/>
                        </a:gs>
                      </a:gsLst>
                      <a:lin ang="5400000" scaled="0"/>
                    </a:gradFill>
                  </a:rPr>
                  <a:t>Shakey</a:t>
                </a:r>
                <a:r>
                  <a:rPr lang="en-US" sz="700" dirty="0">
                    <a:gradFill>
                      <a:gsLst>
                        <a:gs pos="2917">
                          <a:schemeClr val="tx1"/>
                        </a:gs>
                        <a:gs pos="30000">
                          <a:schemeClr val="tx1"/>
                        </a:gs>
                      </a:gsLst>
                      <a:lin ang="5400000" scaled="0"/>
                    </a:gradFill>
                  </a:rPr>
                  <a:t> was a general-purpose mobile robot which reasoned about its own actions</a:t>
                </a:r>
              </a:p>
            </p:txBody>
          </p:sp>
        </p:grpSp>
        <p:cxnSp>
          <p:nvCxnSpPr>
            <p:cNvPr id="122" name="Straight Connector 121">
              <a:extLst>
                <a:ext uri="{FF2B5EF4-FFF2-40B4-BE49-F238E27FC236}">
                  <a16:creationId xmlns:a16="http://schemas.microsoft.com/office/drawing/2014/main" id="{A18EAC94-D09D-4D0C-BFCF-4A9BA2B041FB}"/>
                </a:ext>
              </a:extLst>
            </p:cNvPr>
            <p:cNvCxnSpPr>
              <a:cxnSpLocks/>
              <a:stCxn id="123" idx="4"/>
              <a:endCxn id="125" idx="0"/>
            </p:cNvCxnSpPr>
            <p:nvPr/>
          </p:nvCxnSpPr>
          <p:spPr>
            <a:xfrm>
              <a:off x="5623510" y="2131918"/>
              <a:ext cx="37" cy="18583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3" name="Picture 4">
              <a:extLst>
                <a:ext uri="{FF2B5EF4-FFF2-40B4-BE49-F238E27FC236}">
                  <a16:creationId xmlns:a16="http://schemas.microsoft.com/office/drawing/2014/main" id="{460A5C9C-72F3-47B6-936C-DF674DF968E8}"/>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tretch>
              <a:fillRect/>
            </a:stretch>
          </p:blipFill>
          <p:spPr bwMode="auto">
            <a:xfrm>
              <a:off x="5374238" y="1683862"/>
              <a:ext cx="498544"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98904E7A-E90A-43D5-811B-07760C08D940}"/>
              </a:ext>
            </a:extLst>
          </p:cNvPr>
          <p:cNvGrpSpPr/>
          <p:nvPr/>
        </p:nvGrpSpPr>
        <p:grpSpPr>
          <a:xfrm>
            <a:off x="5707125" y="1683860"/>
            <a:ext cx="1827616" cy="1908149"/>
            <a:chOff x="2292350" y="1683860"/>
            <a:chExt cx="1827616" cy="1908149"/>
          </a:xfrm>
        </p:grpSpPr>
        <p:grpSp>
          <p:nvGrpSpPr>
            <p:cNvPr id="132" name="Group 131">
              <a:extLst>
                <a:ext uri="{FF2B5EF4-FFF2-40B4-BE49-F238E27FC236}">
                  <a16:creationId xmlns:a16="http://schemas.microsoft.com/office/drawing/2014/main" id="{A0F95822-BAA1-4086-9C29-08894D70C704}"/>
                </a:ext>
              </a:extLst>
            </p:cNvPr>
            <p:cNvGrpSpPr/>
            <p:nvPr/>
          </p:nvGrpSpPr>
          <p:grpSpPr>
            <a:xfrm>
              <a:off x="2292350" y="2317750"/>
              <a:ext cx="1827616" cy="1274259"/>
              <a:chOff x="0" y="2317750"/>
              <a:chExt cx="1827616" cy="1274259"/>
            </a:xfrm>
          </p:grpSpPr>
          <p:cxnSp>
            <p:nvCxnSpPr>
              <p:cNvPr id="135" name="Straight Connector 134">
                <a:extLst>
                  <a:ext uri="{FF2B5EF4-FFF2-40B4-BE49-F238E27FC236}">
                    <a16:creationId xmlns:a16="http://schemas.microsoft.com/office/drawing/2014/main" id="{3565D5BE-8FB6-404A-9B77-8D3430AF96E2}"/>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7E6C969A-5EA5-48AB-991E-C8084388364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TextBox 136">
                <a:extLst>
                  <a:ext uri="{FF2B5EF4-FFF2-40B4-BE49-F238E27FC236}">
                    <a16:creationId xmlns:a16="http://schemas.microsoft.com/office/drawing/2014/main" id="{930E3442-2409-4DB5-BA0F-2C0C5CC317BF}"/>
                  </a:ext>
                </a:extLst>
              </p:cNvPr>
              <p:cNvSpPr txBox="1"/>
              <p:nvPr/>
            </p:nvSpPr>
            <p:spPr>
              <a:xfrm>
                <a:off x="636126" y="2518310"/>
                <a:ext cx="94320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1977 </a:t>
                </a:r>
                <a:r>
                  <a:rPr lang="en-US" sz="1100" b="1" i="1" dirty="0">
                    <a:gradFill>
                      <a:gsLst>
                        <a:gs pos="2917">
                          <a:schemeClr val="tx1"/>
                        </a:gs>
                        <a:gs pos="30000">
                          <a:schemeClr val="tx1"/>
                        </a:gs>
                      </a:gsLst>
                      <a:lin ang="5400000" scaled="0"/>
                    </a:gradFill>
                  </a:rPr>
                  <a:t>Zork</a:t>
                </a:r>
              </a:p>
            </p:txBody>
          </p:sp>
          <p:sp>
            <p:nvSpPr>
              <p:cNvPr id="138" name="TextBox 137">
                <a:extLst>
                  <a:ext uri="{FF2B5EF4-FFF2-40B4-BE49-F238E27FC236}">
                    <a16:creationId xmlns:a16="http://schemas.microsoft.com/office/drawing/2014/main" id="{0736DBE6-7D41-4874-A857-14AE4FA02825}"/>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One of the earliest interactive fiction games, included a sophisticated text parser that was not limited to simple verb-noun commands</a:t>
                </a:r>
              </a:p>
            </p:txBody>
          </p:sp>
        </p:grpSp>
        <p:cxnSp>
          <p:nvCxnSpPr>
            <p:cNvPr id="133" name="Straight Connector 132">
              <a:extLst>
                <a:ext uri="{FF2B5EF4-FFF2-40B4-BE49-F238E27FC236}">
                  <a16:creationId xmlns:a16="http://schemas.microsoft.com/office/drawing/2014/main" id="{C46176CF-77F7-4C8F-801C-A58219EF192F}"/>
                </a:ext>
              </a:extLst>
            </p:cNvPr>
            <p:cNvCxnSpPr>
              <a:cxnSpLocks/>
              <a:stCxn id="134" idx="4"/>
              <a:endCxn id="136"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4" name="Picture 4">
              <a:extLst>
                <a:ext uri="{FF2B5EF4-FFF2-40B4-BE49-F238E27FC236}">
                  <a16:creationId xmlns:a16="http://schemas.microsoft.com/office/drawing/2014/main" id="{4784F4CF-5CAE-49BF-B99E-31CAEF2A6B80}"/>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tretch>
              <a:fillRect/>
            </a:stretch>
          </p:blipFill>
          <p:spPr bwMode="auto">
            <a:xfrm>
              <a:off x="3122541" y="1683860"/>
              <a:ext cx="448056"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DB24683E-05B1-4271-8C4F-B04B5CE2BAA0}"/>
              </a:ext>
            </a:extLst>
          </p:cNvPr>
          <p:cNvGrpSpPr/>
          <p:nvPr/>
        </p:nvGrpSpPr>
        <p:grpSpPr>
          <a:xfrm>
            <a:off x="6853300" y="1683860"/>
            <a:ext cx="1827616" cy="1714250"/>
            <a:chOff x="2292350" y="1683860"/>
            <a:chExt cx="1827616" cy="1714250"/>
          </a:xfrm>
        </p:grpSpPr>
        <p:grpSp>
          <p:nvGrpSpPr>
            <p:cNvPr id="167" name="Group 166">
              <a:extLst>
                <a:ext uri="{FF2B5EF4-FFF2-40B4-BE49-F238E27FC236}">
                  <a16:creationId xmlns:a16="http://schemas.microsoft.com/office/drawing/2014/main" id="{8172F767-9031-4B72-850C-47195D416A2E}"/>
                </a:ext>
              </a:extLst>
            </p:cNvPr>
            <p:cNvGrpSpPr/>
            <p:nvPr/>
          </p:nvGrpSpPr>
          <p:grpSpPr>
            <a:xfrm>
              <a:off x="2292350" y="2317750"/>
              <a:ext cx="1827616" cy="1080360"/>
              <a:chOff x="0" y="2317750"/>
              <a:chExt cx="1827616" cy="1080360"/>
            </a:xfrm>
          </p:grpSpPr>
          <p:cxnSp>
            <p:nvCxnSpPr>
              <p:cNvPr id="170" name="Straight Connector 169">
                <a:extLst>
                  <a:ext uri="{FF2B5EF4-FFF2-40B4-BE49-F238E27FC236}">
                    <a16:creationId xmlns:a16="http://schemas.microsoft.com/office/drawing/2014/main" id="{B81D0FCD-7F6B-476F-945B-2B42F77EA75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9A224F4-EF1B-4689-A7A4-3135F3D546DC}"/>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TextBox 171">
                <a:extLst>
                  <a:ext uri="{FF2B5EF4-FFF2-40B4-BE49-F238E27FC236}">
                    <a16:creationId xmlns:a16="http://schemas.microsoft.com/office/drawing/2014/main" id="{07A33A0E-3369-48FA-85F1-12CBD86E5034}"/>
                  </a:ext>
                </a:extLst>
              </p:cNvPr>
              <p:cNvSpPr txBox="1"/>
              <p:nvPr/>
            </p:nvSpPr>
            <p:spPr>
              <a:xfrm>
                <a:off x="467812" y="2518310"/>
                <a:ext cx="1279839"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1997 </a:t>
                </a:r>
                <a:r>
                  <a:rPr lang="en-US" sz="1100" b="1" i="1" dirty="0">
                    <a:gradFill>
                      <a:gsLst>
                        <a:gs pos="2917">
                          <a:schemeClr val="tx1"/>
                        </a:gs>
                        <a:gs pos="30000">
                          <a:schemeClr val="tx1"/>
                        </a:gs>
                      </a:gsLst>
                      <a:lin ang="5400000" scaled="0"/>
                    </a:gradFill>
                  </a:rPr>
                  <a:t>Deep Blue</a:t>
                </a:r>
              </a:p>
            </p:txBody>
          </p:sp>
          <p:sp>
            <p:nvSpPr>
              <p:cNvPr id="173" name="TextBox 172">
                <a:extLst>
                  <a:ext uri="{FF2B5EF4-FFF2-40B4-BE49-F238E27FC236}">
                    <a16:creationId xmlns:a16="http://schemas.microsoft.com/office/drawing/2014/main" id="{A089E909-71B8-4C28-85B9-3E2923552073}"/>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Deep Blue, a chess-playing computer from IBM defeats world chess champion, Garry Kasparov</a:t>
                </a:r>
              </a:p>
            </p:txBody>
          </p:sp>
        </p:grpSp>
        <p:cxnSp>
          <p:nvCxnSpPr>
            <p:cNvPr id="168" name="Straight Connector 167">
              <a:extLst>
                <a:ext uri="{FF2B5EF4-FFF2-40B4-BE49-F238E27FC236}">
                  <a16:creationId xmlns:a16="http://schemas.microsoft.com/office/drawing/2014/main" id="{C43AA672-9895-4003-A945-881CA42BC69D}"/>
                </a:ext>
              </a:extLst>
            </p:cNvPr>
            <p:cNvCxnSpPr>
              <a:cxnSpLocks/>
              <a:stCxn id="169" idx="4"/>
              <a:endCxn id="171" idx="0"/>
            </p:cNvCxnSpPr>
            <p:nvPr/>
          </p:nvCxnSpPr>
          <p:spPr>
            <a:xfrm flipH="1">
              <a:off x="3346450" y="2131671"/>
              <a:ext cx="119" cy="186079"/>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9" name="Picture 4">
              <a:extLst>
                <a:ext uri="{FF2B5EF4-FFF2-40B4-BE49-F238E27FC236}">
                  <a16:creationId xmlns:a16="http://schemas.microsoft.com/office/drawing/2014/main" id="{5B242F1F-FA92-4CF9-A5F1-6E936ECE89AB}"/>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tretch>
              <a:fillRect/>
            </a:stretch>
          </p:blipFill>
          <p:spPr bwMode="auto">
            <a:xfrm>
              <a:off x="3122663" y="1683860"/>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A6D7F371-1B7F-4300-B944-96F59FCB72AF}"/>
              </a:ext>
            </a:extLst>
          </p:cNvPr>
          <p:cNvGrpSpPr/>
          <p:nvPr/>
        </p:nvGrpSpPr>
        <p:grpSpPr>
          <a:xfrm>
            <a:off x="7999356" y="1683616"/>
            <a:ext cx="1827616" cy="1908393"/>
            <a:chOff x="2292350" y="1683616"/>
            <a:chExt cx="1827616" cy="1908393"/>
          </a:xfrm>
        </p:grpSpPr>
        <p:grpSp>
          <p:nvGrpSpPr>
            <p:cNvPr id="180" name="Group 179">
              <a:extLst>
                <a:ext uri="{FF2B5EF4-FFF2-40B4-BE49-F238E27FC236}">
                  <a16:creationId xmlns:a16="http://schemas.microsoft.com/office/drawing/2014/main" id="{009727B0-DB13-4F24-AC2D-0716A09E06C7}"/>
                </a:ext>
              </a:extLst>
            </p:cNvPr>
            <p:cNvGrpSpPr/>
            <p:nvPr/>
          </p:nvGrpSpPr>
          <p:grpSpPr>
            <a:xfrm>
              <a:off x="2292350" y="2317750"/>
              <a:ext cx="1827616" cy="1274259"/>
              <a:chOff x="0" y="2317750"/>
              <a:chExt cx="1827616" cy="1274259"/>
            </a:xfrm>
          </p:grpSpPr>
          <p:cxnSp>
            <p:nvCxnSpPr>
              <p:cNvPr id="183" name="Straight Connector 182">
                <a:extLst>
                  <a:ext uri="{FF2B5EF4-FFF2-40B4-BE49-F238E27FC236}">
                    <a16:creationId xmlns:a16="http://schemas.microsoft.com/office/drawing/2014/main" id="{A5D130D0-2187-4DFE-9FB7-A47741184909}"/>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F9026AC3-A4FB-4D58-A61A-5AE0CF6C768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D17E83C8-86C9-4199-97EC-470A567EC3EA}"/>
                  </a:ext>
                </a:extLst>
              </p:cNvPr>
              <p:cNvSpPr txBox="1"/>
              <p:nvPr/>
            </p:nvSpPr>
            <p:spPr>
              <a:xfrm>
                <a:off x="569603" y="2518310"/>
                <a:ext cx="107625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1998 </a:t>
                </a:r>
                <a:r>
                  <a:rPr lang="en-US" sz="1100" b="1" i="1" dirty="0">
                    <a:gradFill>
                      <a:gsLst>
                        <a:gs pos="2917">
                          <a:schemeClr val="tx1"/>
                        </a:gs>
                        <a:gs pos="30000">
                          <a:schemeClr val="tx1"/>
                        </a:gs>
                      </a:gsLst>
                      <a:lin ang="5400000" scaled="0"/>
                    </a:gradFill>
                  </a:rPr>
                  <a:t>Kismet</a:t>
                </a:r>
              </a:p>
            </p:txBody>
          </p:sp>
          <p:sp>
            <p:nvSpPr>
              <p:cNvPr id="186" name="TextBox 185">
                <a:extLst>
                  <a:ext uri="{FF2B5EF4-FFF2-40B4-BE49-F238E27FC236}">
                    <a16:creationId xmlns:a16="http://schemas.microsoft.com/office/drawing/2014/main" id="{1E5AC462-61E6-4AFA-AE31-56C2FCA4CA6E}"/>
                  </a:ext>
                </a:extLst>
              </p:cNvPr>
              <p:cNvSpPr txBox="1"/>
              <p:nvPr/>
            </p:nvSpPr>
            <p:spPr>
              <a:xfrm>
                <a:off x="387839" y="2714846"/>
                <a:ext cx="1439777" cy="877163"/>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Cynthia Breazeal at MIT introduces </a:t>
                </a:r>
                <a:r>
                  <a:rPr lang="en-US" sz="700" dirty="0" err="1">
                    <a:gradFill>
                      <a:gsLst>
                        <a:gs pos="2917">
                          <a:schemeClr val="tx1"/>
                        </a:gs>
                        <a:gs pos="30000">
                          <a:schemeClr val="tx1"/>
                        </a:gs>
                      </a:gsLst>
                      <a:lin ang="5400000" scaled="0"/>
                    </a:gradFill>
                  </a:rPr>
                  <a:t>KISmet</a:t>
                </a:r>
                <a:r>
                  <a:rPr lang="en-US" sz="700" dirty="0">
                    <a:gradFill>
                      <a:gsLst>
                        <a:gs pos="2917">
                          <a:schemeClr val="tx1"/>
                        </a:gs>
                        <a:gs pos="30000">
                          <a:schemeClr val="tx1"/>
                        </a:gs>
                      </a:gsLst>
                      <a:lin ang="5400000" scaled="0"/>
                    </a:gradFill>
                  </a:rPr>
                  <a:t>, an emotionally intelligent robot that detects and responds to people’s feelings</a:t>
                </a:r>
              </a:p>
            </p:txBody>
          </p:sp>
        </p:grpSp>
        <p:cxnSp>
          <p:nvCxnSpPr>
            <p:cNvPr id="181" name="Straight Connector 180">
              <a:extLst>
                <a:ext uri="{FF2B5EF4-FFF2-40B4-BE49-F238E27FC236}">
                  <a16:creationId xmlns:a16="http://schemas.microsoft.com/office/drawing/2014/main" id="{309800C4-98B9-40C7-816B-1CB426EC5959}"/>
                </a:ext>
              </a:extLst>
            </p:cNvPr>
            <p:cNvCxnSpPr>
              <a:cxnSpLocks/>
              <a:stCxn id="182" idx="4"/>
              <a:endCxn id="184" idx="0"/>
            </p:cNvCxnSpPr>
            <p:nvPr/>
          </p:nvCxnSpPr>
          <p:spPr>
            <a:xfrm flipH="1">
              <a:off x="3346450" y="2131672"/>
              <a:ext cx="119" cy="18607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2" name="Picture 4">
              <a:extLst>
                <a:ext uri="{FF2B5EF4-FFF2-40B4-BE49-F238E27FC236}">
                  <a16:creationId xmlns:a16="http://schemas.microsoft.com/office/drawing/2014/main" id="{F7F7BD64-26D0-4BD6-974D-A5E4D18C5C50}"/>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tretch>
              <a:fillRect/>
            </a:stretch>
          </p:blipFill>
          <p:spPr bwMode="auto">
            <a:xfrm>
              <a:off x="3122663" y="1683616"/>
              <a:ext cx="447811" cy="448056"/>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89" name="Group 188">
            <a:extLst>
              <a:ext uri="{FF2B5EF4-FFF2-40B4-BE49-F238E27FC236}">
                <a16:creationId xmlns:a16="http://schemas.microsoft.com/office/drawing/2014/main" id="{C4E49934-A191-491F-B53B-9AE4550386BF}"/>
              </a:ext>
            </a:extLst>
          </p:cNvPr>
          <p:cNvGrpSpPr/>
          <p:nvPr/>
        </p:nvGrpSpPr>
        <p:grpSpPr>
          <a:xfrm>
            <a:off x="9128746" y="1683616"/>
            <a:ext cx="1827616" cy="1811444"/>
            <a:chOff x="2292350" y="1683616"/>
            <a:chExt cx="1827616" cy="1811444"/>
          </a:xfrm>
        </p:grpSpPr>
        <p:grpSp>
          <p:nvGrpSpPr>
            <p:cNvPr id="190" name="Group 189">
              <a:extLst>
                <a:ext uri="{FF2B5EF4-FFF2-40B4-BE49-F238E27FC236}">
                  <a16:creationId xmlns:a16="http://schemas.microsoft.com/office/drawing/2014/main" id="{EEF96B95-5192-4039-B56D-C4EC00767960}"/>
                </a:ext>
              </a:extLst>
            </p:cNvPr>
            <p:cNvGrpSpPr/>
            <p:nvPr/>
          </p:nvGrpSpPr>
          <p:grpSpPr>
            <a:xfrm>
              <a:off x="2292350" y="2317750"/>
              <a:ext cx="1827616" cy="1177310"/>
              <a:chOff x="0" y="2317750"/>
              <a:chExt cx="1827616" cy="1177310"/>
            </a:xfrm>
          </p:grpSpPr>
          <p:cxnSp>
            <p:nvCxnSpPr>
              <p:cNvPr id="193" name="Straight Connector 192">
                <a:extLst>
                  <a:ext uri="{FF2B5EF4-FFF2-40B4-BE49-F238E27FC236}">
                    <a16:creationId xmlns:a16="http://schemas.microsoft.com/office/drawing/2014/main" id="{8B04AF89-9278-4AE1-9E14-C41519C29FFD}"/>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3B955276-40BB-4A5A-A1CC-44B2A1ECA296}"/>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TextBox 194">
                <a:extLst>
                  <a:ext uri="{FF2B5EF4-FFF2-40B4-BE49-F238E27FC236}">
                    <a16:creationId xmlns:a16="http://schemas.microsoft.com/office/drawing/2014/main" id="{3ACE4700-9047-466D-9DC5-5039D8CCC67C}"/>
                  </a:ext>
                </a:extLst>
              </p:cNvPr>
              <p:cNvSpPr txBox="1"/>
              <p:nvPr/>
            </p:nvSpPr>
            <p:spPr>
              <a:xfrm>
                <a:off x="632923" y="2518310"/>
                <a:ext cx="949619"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1999 </a:t>
                </a:r>
                <a:r>
                  <a:rPr lang="en-US" sz="1100" b="1" i="1" dirty="0" err="1">
                    <a:gradFill>
                      <a:gsLst>
                        <a:gs pos="2917">
                          <a:schemeClr val="tx1"/>
                        </a:gs>
                        <a:gs pos="30000">
                          <a:schemeClr val="tx1"/>
                        </a:gs>
                      </a:gsLst>
                      <a:lin ang="5400000" scaled="0"/>
                    </a:gradFill>
                  </a:rPr>
                  <a:t>Aibo</a:t>
                </a:r>
                <a:endParaRPr lang="en-US" sz="1100" b="1" i="1" dirty="0">
                  <a:gradFill>
                    <a:gsLst>
                      <a:gs pos="2917">
                        <a:schemeClr val="tx1"/>
                      </a:gs>
                      <a:gs pos="30000">
                        <a:schemeClr val="tx1"/>
                      </a:gs>
                    </a:gsLst>
                    <a:lin ang="5400000" scaled="0"/>
                  </a:gradFill>
                </a:endParaRPr>
              </a:p>
            </p:txBody>
          </p:sp>
          <p:sp>
            <p:nvSpPr>
              <p:cNvPr id="196" name="TextBox 195">
                <a:extLst>
                  <a:ext uri="{FF2B5EF4-FFF2-40B4-BE49-F238E27FC236}">
                    <a16:creationId xmlns:a16="http://schemas.microsoft.com/office/drawing/2014/main" id="{11E353A9-F413-4229-8DEC-04331FB02821}"/>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Sony launches first consumer robot pet dog </a:t>
                </a:r>
                <a:r>
                  <a:rPr lang="en-US" sz="700" dirty="0" err="1">
                    <a:gradFill>
                      <a:gsLst>
                        <a:gs pos="2917">
                          <a:schemeClr val="tx1"/>
                        </a:gs>
                        <a:gs pos="30000">
                          <a:schemeClr val="tx1"/>
                        </a:gs>
                      </a:gsLst>
                      <a:lin ang="5400000" scaled="0"/>
                    </a:gradFill>
                  </a:rPr>
                  <a:t>AiBO</a:t>
                </a:r>
                <a:r>
                  <a:rPr lang="en-US" sz="700" dirty="0">
                    <a:gradFill>
                      <a:gsLst>
                        <a:gs pos="2917">
                          <a:schemeClr val="tx1"/>
                        </a:gs>
                        <a:gs pos="30000">
                          <a:schemeClr val="tx1"/>
                        </a:gs>
                      </a:gsLst>
                      <a:lin ang="5400000" scaled="0"/>
                    </a:gradFill>
                  </a:rPr>
                  <a:t> (AI robot) with skills and personality that develop over time</a:t>
                </a:r>
              </a:p>
            </p:txBody>
          </p:sp>
        </p:grpSp>
        <p:cxnSp>
          <p:nvCxnSpPr>
            <p:cNvPr id="191" name="Straight Connector 190">
              <a:extLst>
                <a:ext uri="{FF2B5EF4-FFF2-40B4-BE49-F238E27FC236}">
                  <a16:creationId xmlns:a16="http://schemas.microsoft.com/office/drawing/2014/main" id="{2E194614-EAFA-4019-AE0A-1256FA9AA9D3}"/>
                </a:ext>
              </a:extLst>
            </p:cNvPr>
            <p:cNvCxnSpPr>
              <a:cxnSpLocks/>
              <a:stCxn id="192" idx="4"/>
              <a:endCxn id="194" idx="0"/>
            </p:cNvCxnSpPr>
            <p:nvPr/>
          </p:nvCxnSpPr>
          <p:spPr>
            <a:xfrm flipH="1">
              <a:off x="3346450" y="2131427"/>
              <a:ext cx="119" cy="18632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2" name="Picture 4">
              <a:extLst>
                <a:ext uri="{FF2B5EF4-FFF2-40B4-BE49-F238E27FC236}">
                  <a16:creationId xmlns:a16="http://schemas.microsoft.com/office/drawing/2014/main" id="{C987D521-8EFC-4232-B7BD-04CB5096197D}"/>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tretch>
              <a:fillRect/>
            </a:stretch>
          </p:blipFill>
          <p:spPr bwMode="auto">
            <a:xfrm>
              <a:off x="3122663" y="1683616"/>
              <a:ext cx="447811" cy="447811"/>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00" name="Group 199">
            <a:extLst>
              <a:ext uri="{FF2B5EF4-FFF2-40B4-BE49-F238E27FC236}">
                <a16:creationId xmlns:a16="http://schemas.microsoft.com/office/drawing/2014/main" id="{CB0588F6-81FA-4F0F-9C37-3A822E28C41A}"/>
              </a:ext>
            </a:extLst>
          </p:cNvPr>
          <p:cNvGrpSpPr/>
          <p:nvPr/>
        </p:nvGrpSpPr>
        <p:grpSpPr>
          <a:xfrm>
            <a:off x="-24666" y="3818694"/>
            <a:ext cx="1827616" cy="1852776"/>
            <a:chOff x="2292350" y="1642284"/>
            <a:chExt cx="1827616" cy="1852776"/>
          </a:xfrm>
        </p:grpSpPr>
        <p:grpSp>
          <p:nvGrpSpPr>
            <p:cNvPr id="201" name="Group 200">
              <a:extLst>
                <a:ext uri="{FF2B5EF4-FFF2-40B4-BE49-F238E27FC236}">
                  <a16:creationId xmlns:a16="http://schemas.microsoft.com/office/drawing/2014/main" id="{93BE09F6-67BC-4DA4-962E-E6A383A1B19B}"/>
                </a:ext>
              </a:extLst>
            </p:cNvPr>
            <p:cNvGrpSpPr/>
            <p:nvPr/>
          </p:nvGrpSpPr>
          <p:grpSpPr>
            <a:xfrm>
              <a:off x="2292350" y="2317750"/>
              <a:ext cx="1827616" cy="1177310"/>
              <a:chOff x="0" y="2317750"/>
              <a:chExt cx="1827616" cy="1177310"/>
            </a:xfrm>
          </p:grpSpPr>
          <p:cxnSp>
            <p:nvCxnSpPr>
              <p:cNvPr id="204" name="Straight Connector 203">
                <a:extLst>
                  <a:ext uri="{FF2B5EF4-FFF2-40B4-BE49-F238E27FC236}">
                    <a16:creationId xmlns:a16="http://schemas.microsoft.com/office/drawing/2014/main" id="{E270C316-EDA2-4F47-8137-0D8D01D9AA7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A2E83A9E-A48A-427D-9B4E-E9AF0145ADE3}"/>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TextBox 205">
                <a:extLst>
                  <a:ext uri="{FF2B5EF4-FFF2-40B4-BE49-F238E27FC236}">
                    <a16:creationId xmlns:a16="http://schemas.microsoft.com/office/drawing/2014/main" id="{2E31BDB6-C295-43A9-B678-715AB1033471}"/>
                  </a:ext>
                </a:extLst>
              </p:cNvPr>
              <p:cNvSpPr txBox="1"/>
              <p:nvPr/>
            </p:nvSpPr>
            <p:spPr>
              <a:xfrm>
                <a:off x="507889" y="2518310"/>
                <a:ext cx="1199687"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2002 </a:t>
                </a:r>
                <a:r>
                  <a:rPr lang="en-US" sz="1100" b="1" i="1" dirty="0">
                    <a:gradFill>
                      <a:gsLst>
                        <a:gs pos="2917">
                          <a:schemeClr val="tx1"/>
                        </a:gs>
                        <a:gs pos="30000">
                          <a:schemeClr val="tx1"/>
                        </a:gs>
                      </a:gsLst>
                      <a:lin ang="5400000" scaled="0"/>
                    </a:gradFill>
                  </a:rPr>
                  <a:t>Roomba</a:t>
                </a:r>
              </a:p>
            </p:txBody>
          </p:sp>
          <p:sp>
            <p:nvSpPr>
              <p:cNvPr id="207" name="TextBox 206">
                <a:extLst>
                  <a:ext uri="{FF2B5EF4-FFF2-40B4-BE49-F238E27FC236}">
                    <a16:creationId xmlns:a16="http://schemas.microsoft.com/office/drawing/2014/main" id="{0F2D85C7-0861-42FD-9EFF-0D43C29414D4}"/>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First mass produced autonomous robotic vacuum cleaner from iRobot learns to navigate and clean homes</a:t>
                </a:r>
              </a:p>
            </p:txBody>
          </p:sp>
        </p:grpSp>
        <p:cxnSp>
          <p:nvCxnSpPr>
            <p:cNvPr id="202" name="Straight Connector 201">
              <a:extLst>
                <a:ext uri="{FF2B5EF4-FFF2-40B4-BE49-F238E27FC236}">
                  <a16:creationId xmlns:a16="http://schemas.microsoft.com/office/drawing/2014/main" id="{0449F88B-12A8-4BE9-AF51-DB4AF72968B1}"/>
                </a:ext>
              </a:extLst>
            </p:cNvPr>
            <p:cNvCxnSpPr>
              <a:cxnSpLocks/>
              <a:stCxn id="203" idx="4"/>
              <a:endCxn id="205" idx="0"/>
            </p:cNvCxnSpPr>
            <p:nvPr/>
          </p:nvCxnSpPr>
          <p:spPr>
            <a:xfrm flipH="1">
              <a:off x="3346450" y="2090099"/>
              <a:ext cx="240" cy="227651"/>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03" name="Picture 4">
              <a:extLst>
                <a:ext uri="{FF2B5EF4-FFF2-40B4-BE49-F238E27FC236}">
                  <a16:creationId xmlns:a16="http://schemas.microsoft.com/office/drawing/2014/main" id="{5DA22F7C-7263-4995-A591-E1CA245290C7}"/>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tretch>
              <a:fillRect/>
            </a:stretch>
          </p:blipFill>
          <p:spPr bwMode="auto">
            <a:xfrm>
              <a:off x="3122662" y="1642284"/>
              <a:ext cx="448056" cy="447815"/>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11" name="Group 210">
            <a:extLst>
              <a:ext uri="{FF2B5EF4-FFF2-40B4-BE49-F238E27FC236}">
                <a16:creationId xmlns:a16="http://schemas.microsoft.com/office/drawing/2014/main" id="{207DDAD3-145D-4298-A3D0-2BB17ADD3424}"/>
              </a:ext>
            </a:extLst>
          </p:cNvPr>
          <p:cNvGrpSpPr/>
          <p:nvPr/>
        </p:nvGrpSpPr>
        <p:grpSpPr>
          <a:xfrm>
            <a:off x="1121509" y="3818693"/>
            <a:ext cx="1827616" cy="1755827"/>
            <a:chOff x="2292350" y="1642283"/>
            <a:chExt cx="1827616" cy="1755827"/>
          </a:xfrm>
        </p:grpSpPr>
        <p:grpSp>
          <p:nvGrpSpPr>
            <p:cNvPr id="212" name="Group 211">
              <a:extLst>
                <a:ext uri="{FF2B5EF4-FFF2-40B4-BE49-F238E27FC236}">
                  <a16:creationId xmlns:a16="http://schemas.microsoft.com/office/drawing/2014/main" id="{75E7369D-4695-4882-8083-66081FD193C4}"/>
                </a:ext>
              </a:extLst>
            </p:cNvPr>
            <p:cNvGrpSpPr/>
            <p:nvPr/>
          </p:nvGrpSpPr>
          <p:grpSpPr>
            <a:xfrm>
              <a:off x="2292350" y="2317750"/>
              <a:ext cx="1827616" cy="1080360"/>
              <a:chOff x="0" y="2317750"/>
              <a:chExt cx="1827616" cy="1080360"/>
            </a:xfrm>
          </p:grpSpPr>
          <p:cxnSp>
            <p:nvCxnSpPr>
              <p:cNvPr id="215" name="Straight Connector 214">
                <a:extLst>
                  <a:ext uri="{FF2B5EF4-FFF2-40B4-BE49-F238E27FC236}">
                    <a16:creationId xmlns:a16="http://schemas.microsoft.com/office/drawing/2014/main" id="{25E4B0EB-C8EB-480A-9DC6-547DA112DAB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CD35D54A-CC38-499E-ABE7-4DEC0868C1D2}"/>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TextBox 216">
                <a:extLst>
                  <a:ext uri="{FF2B5EF4-FFF2-40B4-BE49-F238E27FC236}">
                    <a16:creationId xmlns:a16="http://schemas.microsoft.com/office/drawing/2014/main" id="{8730551B-28DA-45E9-8E8F-A774448C1EA1}"/>
                  </a:ext>
                </a:extLst>
              </p:cNvPr>
              <p:cNvSpPr txBox="1"/>
              <p:nvPr/>
            </p:nvSpPr>
            <p:spPr>
              <a:xfrm>
                <a:off x="685823" y="2518310"/>
                <a:ext cx="843821"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2011 </a:t>
                </a:r>
                <a:r>
                  <a:rPr lang="en-US" sz="1100" b="1" i="1" dirty="0">
                    <a:gradFill>
                      <a:gsLst>
                        <a:gs pos="2917">
                          <a:schemeClr val="tx1"/>
                        </a:gs>
                        <a:gs pos="30000">
                          <a:schemeClr val="tx1"/>
                        </a:gs>
                      </a:gsLst>
                      <a:lin ang="5400000" scaled="0"/>
                    </a:gradFill>
                  </a:rPr>
                  <a:t>Siri</a:t>
                </a:r>
              </a:p>
            </p:txBody>
          </p:sp>
          <p:sp>
            <p:nvSpPr>
              <p:cNvPr id="218" name="TextBox 217">
                <a:extLst>
                  <a:ext uri="{FF2B5EF4-FFF2-40B4-BE49-F238E27FC236}">
                    <a16:creationId xmlns:a16="http://schemas.microsoft.com/office/drawing/2014/main" id="{2AC8A1AA-0BEF-4B5F-B7F7-F613BDED04B4}"/>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Apple integrates Siri, an intelligent virtual assistant with a voice interface, into the iPhone 4S</a:t>
                </a:r>
              </a:p>
            </p:txBody>
          </p:sp>
        </p:grpSp>
        <p:cxnSp>
          <p:nvCxnSpPr>
            <p:cNvPr id="213" name="Straight Connector 212">
              <a:extLst>
                <a:ext uri="{FF2B5EF4-FFF2-40B4-BE49-F238E27FC236}">
                  <a16:creationId xmlns:a16="http://schemas.microsoft.com/office/drawing/2014/main" id="{0E717070-EF2C-49EB-A392-F8FFEF1920AB}"/>
                </a:ext>
              </a:extLst>
            </p:cNvPr>
            <p:cNvCxnSpPr>
              <a:cxnSpLocks/>
              <a:stCxn id="214" idx="4"/>
              <a:endCxn id="21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14" name="Picture 4">
              <a:extLst>
                <a:ext uri="{FF2B5EF4-FFF2-40B4-BE49-F238E27FC236}">
                  <a16:creationId xmlns:a16="http://schemas.microsoft.com/office/drawing/2014/main" id="{C54CBAE9-6415-4D2F-B99C-49C12B23DB19}"/>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tretch>
              <a:fillRect/>
            </a:stretch>
          </p:blipFill>
          <p:spPr bwMode="auto">
            <a:xfrm>
              <a:off x="3122662" y="1642283"/>
              <a:ext cx="448056"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1" name="Group 220">
            <a:extLst>
              <a:ext uri="{FF2B5EF4-FFF2-40B4-BE49-F238E27FC236}">
                <a16:creationId xmlns:a16="http://schemas.microsoft.com/office/drawing/2014/main" id="{3A6F2F80-FB01-4312-B437-80D3492D5B53}"/>
              </a:ext>
            </a:extLst>
          </p:cNvPr>
          <p:cNvGrpSpPr/>
          <p:nvPr/>
        </p:nvGrpSpPr>
        <p:grpSpPr>
          <a:xfrm>
            <a:off x="2254396" y="3810896"/>
            <a:ext cx="1827616" cy="1755827"/>
            <a:chOff x="2292350" y="1642283"/>
            <a:chExt cx="1827616" cy="1755827"/>
          </a:xfrm>
        </p:grpSpPr>
        <p:grpSp>
          <p:nvGrpSpPr>
            <p:cNvPr id="222" name="Group 221">
              <a:extLst>
                <a:ext uri="{FF2B5EF4-FFF2-40B4-BE49-F238E27FC236}">
                  <a16:creationId xmlns:a16="http://schemas.microsoft.com/office/drawing/2014/main" id="{10910A50-75C4-4762-97B3-283AC91C4924}"/>
                </a:ext>
              </a:extLst>
            </p:cNvPr>
            <p:cNvGrpSpPr/>
            <p:nvPr/>
          </p:nvGrpSpPr>
          <p:grpSpPr>
            <a:xfrm>
              <a:off x="2292350" y="2317750"/>
              <a:ext cx="1827616" cy="1080360"/>
              <a:chOff x="0" y="2317750"/>
              <a:chExt cx="1827616" cy="1080360"/>
            </a:xfrm>
          </p:grpSpPr>
          <p:cxnSp>
            <p:nvCxnSpPr>
              <p:cNvPr id="225" name="Straight Connector 224">
                <a:extLst>
                  <a:ext uri="{FF2B5EF4-FFF2-40B4-BE49-F238E27FC236}">
                    <a16:creationId xmlns:a16="http://schemas.microsoft.com/office/drawing/2014/main" id="{2680D0EC-6495-4B77-B509-7D2143510F8F}"/>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6B81576C-D256-4405-B672-01DF50CEF1EA}"/>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E6D9F4FE-33A5-49CB-8C7F-DB920AAB98F5}"/>
                  </a:ext>
                </a:extLst>
              </p:cNvPr>
              <p:cNvSpPr txBox="1"/>
              <p:nvPr/>
            </p:nvSpPr>
            <p:spPr>
              <a:xfrm>
                <a:off x="551972" y="2518310"/>
                <a:ext cx="1111523"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2011 </a:t>
                </a:r>
                <a:r>
                  <a:rPr lang="en-US" sz="1100" b="1" i="1" dirty="0">
                    <a:gradFill>
                      <a:gsLst>
                        <a:gs pos="2917">
                          <a:schemeClr val="tx1"/>
                        </a:gs>
                        <a:gs pos="30000">
                          <a:schemeClr val="tx1"/>
                        </a:gs>
                      </a:gsLst>
                      <a:lin ang="5400000" scaled="0"/>
                    </a:gradFill>
                  </a:rPr>
                  <a:t>Watson</a:t>
                </a:r>
              </a:p>
            </p:txBody>
          </p:sp>
          <p:sp>
            <p:nvSpPr>
              <p:cNvPr id="228" name="TextBox 227">
                <a:extLst>
                  <a:ext uri="{FF2B5EF4-FFF2-40B4-BE49-F238E27FC236}">
                    <a16:creationId xmlns:a16="http://schemas.microsoft.com/office/drawing/2014/main" id="{C75509C5-35C5-42E2-BCCC-99EC036521B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IBM’s question answering computer Watson wins first place on popular television quiz show Jeopardy</a:t>
                </a:r>
              </a:p>
            </p:txBody>
          </p:sp>
        </p:grpSp>
        <p:cxnSp>
          <p:nvCxnSpPr>
            <p:cNvPr id="223" name="Straight Connector 222">
              <a:extLst>
                <a:ext uri="{FF2B5EF4-FFF2-40B4-BE49-F238E27FC236}">
                  <a16:creationId xmlns:a16="http://schemas.microsoft.com/office/drawing/2014/main" id="{26185F03-CA70-4028-95CA-3975734C56EA}"/>
                </a:ext>
              </a:extLst>
            </p:cNvPr>
            <p:cNvCxnSpPr>
              <a:cxnSpLocks/>
              <a:stCxn id="224" idx="4"/>
              <a:endCxn id="226" idx="0"/>
            </p:cNvCxnSpPr>
            <p:nvPr/>
          </p:nvCxnSpPr>
          <p:spPr>
            <a:xfrm flipH="1">
              <a:off x="3346450" y="2086322"/>
              <a:ext cx="240" cy="231428"/>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4" name="Picture 4">
              <a:extLst>
                <a:ext uri="{FF2B5EF4-FFF2-40B4-BE49-F238E27FC236}">
                  <a16:creationId xmlns:a16="http://schemas.microsoft.com/office/drawing/2014/main" id="{1295D0FD-58C3-44EB-AF5D-6B2F948EAA1C}"/>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tretch>
              <a:fillRect/>
            </a:stretch>
          </p:blipFill>
          <p:spPr bwMode="auto">
            <a:xfrm>
              <a:off x="3124670" y="1642283"/>
              <a:ext cx="444039" cy="444039"/>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29" name="Group 228">
            <a:extLst>
              <a:ext uri="{FF2B5EF4-FFF2-40B4-BE49-F238E27FC236}">
                <a16:creationId xmlns:a16="http://schemas.microsoft.com/office/drawing/2014/main" id="{A47E2D54-E0A1-4575-9166-51526785158D}"/>
              </a:ext>
            </a:extLst>
          </p:cNvPr>
          <p:cNvGrpSpPr/>
          <p:nvPr/>
        </p:nvGrpSpPr>
        <p:grpSpPr>
          <a:xfrm>
            <a:off x="5671463" y="3800015"/>
            <a:ext cx="1879903" cy="1844980"/>
            <a:chOff x="2292350" y="1650080"/>
            <a:chExt cx="1879903" cy="1844980"/>
          </a:xfrm>
        </p:grpSpPr>
        <p:grpSp>
          <p:nvGrpSpPr>
            <p:cNvPr id="230" name="Group 229">
              <a:extLst>
                <a:ext uri="{FF2B5EF4-FFF2-40B4-BE49-F238E27FC236}">
                  <a16:creationId xmlns:a16="http://schemas.microsoft.com/office/drawing/2014/main" id="{326603E8-B677-4E6A-9B7B-8BACD4C9BA4F}"/>
                </a:ext>
              </a:extLst>
            </p:cNvPr>
            <p:cNvGrpSpPr/>
            <p:nvPr/>
          </p:nvGrpSpPr>
          <p:grpSpPr>
            <a:xfrm>
              <a:off x="2292350" y="2317750"/>
              <a:ext cx="1879903" cy="1177310"/>
              <a:chOff x="0" y="2317750"/>
              <a:chExt cx="1879903" cy="1177310"/>
            </a:xfrm>
          </p:grpSpPr>
          <p:cxnSp>
            <p:nvCxnSpPr>
              <p:cNvPr id="237" name="Straight Connector 236">
                <a:extLst>
                  <a:ext uri="{FF2B5EF4-FFF2-40B4-BE49-F238E27FC236}">
                    <a16:creationId xmlns:a16="http://schemas.microsoft.com/office/drawing/2014/main" id="{05FCD0CD-6754-4DEC-84CD-FDA076A626F4}"/>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D3A04ACA-1668-42A9-AE77-9F95DA4F0E99}"/>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TextBox 238">
                <a:extLst>
                  <a:ext uri="{FF2B5EF4-FFF2-40B4-BE49-F238E27FC236}">
                    <a16:creationId xmlns:a16="http://schemas.microsoft.com/office/drawing/2014/main" id="{E99948DE-8B17-41A4-95C0-8DF4D6FFF344}"/>
                  </a:ext>
                </a:extLst>
              </p:cNvPr>
              <p:cNvSpPr txBox="1"/>
              <p:nvPr/>
            </p:nvSpPr>
            <p:spPr>
              <a:xfrm>
                <a:off x="335569" y="2518310"/>
                <a:ext cx="1544334"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2015 </a:t>
                </a:r>
                <a:r>
                  <a:rPr lang="en-US" sz="1100" b="1" i="1" dirty="0">
                    <a:gradFill>
                      <a:gsLst>
                        <a:gs pos="2917">
                          <a:schemeClr val="tx1"/>
                        </a:gs>
                        <a:gs pos="30000">
                          <a:schemeClr val="tx1"/>
                        </a:gs>
                      </a:gsLst>
                      <a:lin ang="5400000" scaled="0"/>
                    </a:gradFill>
                  </a:rPr>
                  <a:t>Project Oxford</a:t>
                </a:r>
              </a:p>
            </p:txBody>
          </p:sp>
          <p:sp>
            <p:nvSpPr>
              <p:cNvPr id="240" name="TextBox 239">
                <a:extLst>
                  <a:ext uri="{FF2B5EF4-FFF2-40B4-BE49-F238E27FC236}">
                    <a16:creationId xmlns:a16="http://schemas.microsoft.com/office/drawing/2014/main" id="{73EA6EE0-704A-480C-A16E-EC01E0D5473B}"/>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Microsoft releases Project Oxford, a collection of tools that allow developers to integrate AI capabilities into their apps.</a:t>
                </a:r>
              </a:p>
            </p:txBody>
          </p:sp>
        </p:grpSp>
        <p:cxnSp>
          <p:nvCxnSpPr>
            <p:cNvPr id="231" name="Straight Connector 230">
              <a:extLst>
                <a:ext uri="{FF2B5EF4-FFF2-40B4-BE49-F238E27FC236}">
                  <a16:creationId xmlns:a16="http://schemas.microsoft.com/office/drawing/2014/main" id="{958102B2-8DDC-48B6-B0FD-8E1B8377C0AE}"/>
                </a:ext>
              </a:extLst>
            </p:cNvPr>
            <p:cNvCxnSpPr>
              <a:cxnSpLocks/>
              <a:stCxn id="232" idx="4"/>
              <a:endCxn id="238"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2" name="Picture 4">
              <a:extLst>
                <a:ext uri="{FF2B5EF4-FFF2-40B4-BE49-F238E27FC236}">
                  <a16:creationId xmlns:a16="http://schemas.microsoft.com/office/drawing/2014/main" id="{5A12EBD3-C8D5-408D-954C-630DD66D6709}"/>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tretch>
              <a:fillRect/>
            </a:stretch>
          </p:blipFill>
          <p:spPr bwMode="auto">
            <a:xfrm>
              <a:off x="3124670" y="1650080"/>
              <a:ext cx="444039"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1" name="Group 240">
            <a:extLst>
              <a:ext uri="{FF2B5EF4-FFF2-40B4-BE49-F238E27FC236}">
                <a16:creationId xmlns:a16="http://schemas.microsoft.com/office/drawing/2014/main" id="{CFD054D7-8BE0-4C09-B561-D5988ABD4129}"/>
              </a:ext>
            </a:extLst>
          </p:cNvPr>
          <p:cNvGrpSpPr/>
          <p:nvPr/>
        </p:nvGrpSpPr>
        <p:grpSpPr>
          <a:xfrm>
            <a:off x="6820387" y="3800015"/>
            <a:ext cx="1827616" cy="1748030"/>
            <a:chOff x="2292350" y="1650080"/>
            <a:chExt cx="1827616" cy="1748030"/>
          </a:xfrm>
        </p:grpSpPr>
        <p:grpSp>
          <p:nvGrpSpPr>
            <p:cNvPr id="242" name="Group 241">
              <a:extLst>
                <a:ext uri="{FF2B5EF4-FFF2-40B4-BE49-F238E27FC236}">
                  <a16:creationId xmlns:a16="http://schemas.microsoft.com/office/drawing/2014/main" id="{A8569F30-E77D-4351-B293-844F2333C294}"/>
                </a:ext>
              </a:extLst>
            </p:cNvPr>
            <p:cNvGrpSpPr/>
            <p:nvPr/>
          </p:nvGrpSpPr>
          <p:grpSpPr>
            <a:xfrm>
              <a:off x="2292350" y="2317750"/>
              <a:ext cx="1827616" cy="1080360"/>
              <a:chOff x="0" y="2317750"/>
              <a:chExt cx="1827616" cy="1080360"/>
            </a:xfrm>
          </p:grpSpPr>
          <p:cxnSp>
            <p:nvCxnSpPr>
              <p:cNvPr id="245" name="Straight Connector 244">
                <a:extLst>
                  <a:ext uri="{FF2B5EF4-FFF2-40B4-BE49-F238E27FC236}">
                    <a16:creationId xmlns:a16="http://schemas.microsoft.com/office/drawing/2014/main" id="{A07856A2-42A3-4397-950F-597CA258A5EE}"/>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25079E9E-C586-4E6F-99A7-1227726782DD}"/>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TextBox 246">
                <a:extLst>
                  <a:ext uri="{FF2B5EF4-FFF2-40B4-BE49-F238E27FC236}">
                    <a16:creationId xmlns:a16="http://schemas.microsoft.com/office/drawing/2014/main" id="{6FCBA5E8-F89B-4A5A-8A9A-004308072291}"/>
                  </a:ext>
                </a:extLst>
              </p:cNvPr>
              <p:cNvSpPr txBox="1"/>
              <p:nvPr/>
            </p:nvSpPr>
            <p:spPr>
              <a:xfrm>
                <a:off x="660979" y="2518310"/>
                <a:ext cx="893514"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2016 </a:t>
                </a:r>
                <a:r>
                  <a:rPr lang="en-US" sz="1100" b="1" i="1" dirty="0">
                    <a:gradFill>
                      <a:gsLst>
                        <a:gs pos="2917">
                          <a:schemeClr val="tx1"/>
                        </a:gs>
                        <a:gs pos="30000">
                          <a:schemeClr val="tx1"/>
                        </a:gs>
                      </a:gsLst>
                      <a:lin ang="5400000" scaled="0"/>
                    </a:gradFill>
                  </a:rPr>
                  <a:t>Tay</a:t>
                </a:r>
              </a:p>
            </p:txBody>
          </p:sp>
          <p:sp>
            <p:nvSpPr>
              <p:cNvPr id="248" name="TextBox 247">
                <a:extLst>
                  <a:ext uri="{FF2B5EF4-FFF2-40B4-BE49-F238E27FC236}">
                    <a16:creationId xmlns:a16="http://schemas.microsoft.com/office/drawing/2014/main" id="{E807558E-674A-4ED7-BA2E-0134564AE36D}"/>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Microsoft’s chatbot Tay goes rogue on social media making inflammatory and offensive racist comments</a:t>
                </a:r>
              </a:p>
            </p:txBody>
          </p:sp>
        </p:grpSp>
        <p:cxnSp>
          <p:nvCxnSpPr>
            <p:cNvPr id="243" name="Straight Connector 242">
              <a:extLst>
                <a:ext uri="{FF2B5EF4-FFF2-40B4-BE49-F238E27FC236}">
                  <a16:creationId xmlns:a16="http://schemas.microsoft.com/office/drawing/2014/main" id="{45265539-2CB6-4954-A2F0-180CFE3785D8}"/>
                </a:ext>
              </a:extLst>
            </p:cNvPr>
            <p:cNvCxnSpPr>
              <a:cxnSpLocks/>
              <a:stCxn id="244" idx="4"/>
              <a:endCxn id="246"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4" name="Picture 4">
              <a:extLst>
                <a:ext uri="{FF2B5EF4-FFF2-40B4-BE49-F238E27FC236}">
                  <a16:creationId xmlns:a16="http://schemas.microsoft.com/office/drawing/2014/main" id="{A3316E76-0066-46B7-87B9-B5898924F322}"/>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49" name="Group 248">
            <a:extLst>
              <a:ext uri="{FF2B5EF4-FFF2-40B4-BE49-F238E27FC236}">
                <a16:creationId xmlns:a16="http://schemas.microsoft.com/office/drawing/2014/main" id="{47394299-ABDE-4AB6-8358-D7D0A6B77452}"/>
              </a:ext>
            </a:extLst>
          </p:cNvPr>
          <p:cNvGrpSpPr/>
          <p:nvPr/>
        </p:nvGrpSpPr>
        <p:grpSpPr>
          <a:xfrm>
            <a:off x="3401154" y="3810896"/>
            <a:ext cx="1827616" cy="1748030"/>
            <a:chOff x="2292350" y="1650080"/>
            <a:chExt cx="1827616" cy="1748030"/>
          </a:xfrm>
        </p:grpSpPr>
        <p:grpSp>
          <p:nvGrpSpPr>
            <p:cNvPr id="250" name="Group 249">
              <a:extLst>
                <a:ext uri="{FF2B5EF4-FFF2-40B4-BE49-F238E27FC236}">
                  <a16:creationId xmlns:a16="http://schemas.microsoft.com/office/drawing/2014/main" id="{CE60D10C-F90B-44C7-8157-9EFF4FA2474A}"/>
                </a:ext>
              </a:extLst>
            </p:cNvPr>
            <p:cNvGrpSpPr/>
            <p:nvPr/>
          </p:nvGrpSpPr>
          <p:grpSpPr>
            <a:xfrm>
              <a:off x="2292350" y="2317750"/>
              <a:ext cx="1827616" cy="1080360"/>
              <a:chOff x="0" y="2317750"/>
              <a:chExt cx="1827616" cy="1080360"/>
            </a:xfrm>
          </p:grpSpPr>
          <p:cxnSp>
            <p:nvCxnSpPr>
              <p:cNvPr id="253" name="Straight Connector 252">
                <a:extLst>
                  <a:ext uri="{FF2B5EF4-FFF2-40B4-BE49-F238E27FC236}">
                    <a16:creationId xmlns:a16="http://schemas.microsoft.com/office/drawing/2014/main" id="{89F4B004-1D60-4E35-B8DE-A956466A07FA}"/>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376C8F60-2911-408E-92DA-C7EFED049395}"/>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TextBox 254">
                <a:extLst>
                  <a:ext uri="{FF2B5EF4-FFF2-40B4-BE49-F238E27FC236}">
                    <a16:creationId xmlns:a16="http://schemas.microsoft.com/office/drawing/2014/main" id="{05F29E8E-2709-42D2-91C2-31D8BADE7458}"/>
                  </a:ext>
                </a:extLst>
              </p:cNvPr>
              <p:cNvSpPr txBox="1"/>
              <p:nvPr/>
            </p:nvSpPr>
            <p:spPr>
              <a:xfrm>
                <a:off x="548769" y="2518310"/>
                <a:ext cx="1117935"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2014 </a:t>
                </a:r>
                <a:r>
                  <a:rPr lang="en-US" sz="1100" b="1" i="1" dirty="0">
                    <a:gradFill>
                      <a:gsLst>
                        <a:gs pos="2917">
                          <a:schemeClr val="tx1"/>
                        </a:gs>
                        <a:gs pos="30000">
                          <a:schemeClr val="tx1"/>
                        </a:gs>
                      </a:gsLst>
                      <a:lin ang="5400000" scaled="0"/>
                    </a:gradFill>
                  </a:rPr>
                  <a:t>Eugene</a:t>
                </a:r>
              </a:p>
            </p:txBody>
          </p:sp>
          <p:sp>
            <p:nvSpPr>
              <p:cNvPr id="256" name="TextBox 255">
                <a:extLst>
                  <a:ext uri="{FF2B5EF4-FFF2-40B4-BE49-F238E27FC236}">
                    <a16:creationId xmlns:a16="http://schemas.microsoft.com/office/drawing/2014/main" id="{A3DD33F1-E6EB-41F7-B607-C389616DCD18}"/>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Eugene </a:t>
                </a:r>
                <a:r>
                  <a:rPr lang="en-US" sz="700" dirty="0" err="1">
                    <a:gradFill>
                      <a:gsLst>
                        <a:gs pos="2917">
                          <a:schemeClr val="tx1"/>
                        </a:gs>
                        <a:gs pos="30000">
                          <a:schemeClr val="tx1"/>
                        </a:gs>
                      </a:gsLst>
                      <a:lin ang="5400000" scaled="0"/>
                    </a:gradFill>
                  </a:rPr>
                  <a:t>Goostman</a:t>
                </a:r>
                <a:r>
                  <a:rPr lang="en-US" sz="700" dirty="0">
                    <a:gradFill>
                      <a:gsLst>
                        <a:gs pos="2917">
                          <a:schemeClr val="tx1"/>
                        </a:gs>
                        <a:gs pos="30000">
                          <a:schemeClr val="tx1"/>
                        </a:gs>
                      </a:gsLst>
                      <a:lin ang="5400000" scaled="0"/>
                    </a:gradFill>
                  </a:rPr>
                  <a:t>, a chatbot passes the Turing Test with a third of judges believing Eugene is human</a:t>
                </a:r>
              </a:p>
            </p:txBody>
          </p:sp>
        </p:grpSp>
        <p:cxnSp>
          <p:nvCxnSpPr>
            <p:cNvPr id="251" name="Straight Connector 250">
              <a:extLst>
                <a:ext uri="{FF2B5EF4-FFF2-40B4-BE49-F238E27FC236}">
                  <a16:creationId xmlns:a16="http://schemas.microsoft.com/office/drawing/2014/main" id="{88AD53CC-D6B4-4951-9742-4C204A5D7C7E}"/>
                </a:ext>
              </a:extLst>
            </p:cNvPr>
            <p:cNvCxnSpPr>
              <a:cxnSpLocks/>
              <a:stCxn id="252" idx="4"/>
              <a:endCxn id="254" idx="0"/>
            </p:cNvCxnSpPr>
            <p:nvPr/>
          </p:nvCxnSpPr>
          <p:spPr>
            <a:xfrm flipH="1">
              <a:off x="3346450" y="2086317"/>
              <a:ext cx="240" cy="231433"/>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2" name="Picture 4">
              <a:extLst>
                <a:ext uri="{FF2B5EF4-FFF2-40B4-BE49-F238E27FC236}">
                  <a16:creationId xmlns:a16="http://schemas.microsoft.com/office/drawing/2014/main" id="{10E26894-7A18-4ADF-A335-982D2F05682A}"/>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tretch>
              <a:fillRect/>
            </a:stretch>
          </p:blipFill>
          <p:spPr bwMode="auto">
            <a:xfrm>
              <a:off x="3128571" y="16500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57" name="Group 256">
            <a:extLst>
              <a:ext uri="{FF2B5EF4-FFF2-40B4-BE49-F238E27FC236}">
                <a16:creationId xmlns:a16="http://schemas.microsoft.com/office/drawing/2014/main" id="{B8F699AE-E18A-49D4-914A-538BB208CD6B}"/>
              </a:ext>
            </a:extLst>
          </p:cNvPr>
          <p:cNvGrpSpPr/>
          <p:nvPr/>
        </p:nvGrpSpPr>
        <p:grpSpPr>
          <a:xfrm>
            <a:off x="4543530" y="3818695"/>
            <a:ext cx="1827616" cy="1733630"/>
            <a:chOff x="2292350" y="1664480"/>
            <a:chExt cx="1827616" cy="1733630"/>
          </a:xfrm>
        </p:grpSpPr>
        <p:grpSp>
          <p:nvGrpSpPr>
            <p:cNvPr id="258" name="Group 257">
              <a:extLst>
                <a:ext uri="{FF2B5EF4-FFF2-40B4-BE49-F238E27FC236}">
                  <a16:creationId xmlns:a16="http://schemas.microsoft.com/office/drawing/2014/main" id="{893D5C3A-DAAD-4ECD-8AE9-BA1804AF8790}"/>
                </a:ext>
              </a:extLst>
            </p:cNvPr>
            <p:cNvGrpSpPr/>
            <p:nvPr/>
          </p:nvGrpSpPr>
          <p:grpSpPr>
            <a:xfrm>
              <a:off x="2292350" y="2317750"/>
              <a:ext cx="1827616" cy="1080360"/>
              <a:chOff x="0" y="2317750"/>
              <a:chExt cx="1827616" cy="1080360"/>
            </a:xfrm>
          </p:grpSpPr>
          <p:cxnSp>
            <p:nvCxnSpPr>
              <p:cNvPr id="261" name="Straight Connector 260">
                <a:extLst>
                  <a:ext uri="{FF2B5EF4-FFF2-40B4-BE49-F238E27FC236}">
                    <a16:creationId xmlns:a16="http://schemas.microsoft.com/office/drawing/2014/main" id="{DFF28E9D-5D58-48CB-A788-66BF6F005465}"/>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808C302C-2AFA-44F8-ACB5-024610169DF1}"/>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TextBox 262">
                <a:extLst>
                  <a:ext uri="{FF2B5EF4-FFF2-40B4-BE49-F238E27FC236}">
                    <a16:creationId xmlns:a16="http://schemas.microsoft.com/office/drawing/2014/main" id="{55BB32D3-E639-4D94-8B11-EC0BA84B8821}"/>
                  </a:ext>
                </a:extLst>
              </p:cNvPr>
              <p:cNvSpPr txBox="1"/>
              <p:nvPr/>
            </p:nvSpPr>
            <p:spPr>
              <a:xfrm>
                <a:off x="603272" y="2518310"/>
                <a:ext cx="1008931"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2014 </a:t>
                </a:r>
                <a:r>
                  <a:rPr lang="en-US" sz="1100" b="1" i="1" dirty="0">
                    <a:gradFill>
                      <a:gsLst>
                        <a:gs pos="2917">
                          <a:schemeClr val="tx1"/>
                        </a:gs>
                        <a:gs pos="30000">
                          <a:schemeClr val="tx1"/>
                        </a:gs>
                      </a:gsLst>
                      <a:lin ang="5400000" scaled="0"/>
                    </a:gradFill>
                  </a:rPr>
                  <a:t>Alexa</a:t>
                </a:r>
              </a:p>
            </p:txBody>
          </p:sp>
          <p:sp>
            <p:nvSpPr>
              <p:cNvPr id="264" name="TextBox 263">
                <a:extLst>
                  <a:ext uri="{FF2B5EF4-FFF2-40B4-BE49-F238E27FC236}">
                    <a16:creationId xmlns:a16="http://schemas.microsoft.com/office/drawing/2014/main" id="{8711F944-F37B-45CC-8F68-992CA7640A6F}"/>
                  </a:ext>
                </a:extLst>
              </p:cNvPr>
              <p:cNvSpPr txBox="1"/>
              <p:nvPr/>
            </p:nvSpPr>
            <p:spPr>
              <a:xfrm>
                <a:off x="387839" y="2714846"/>
                <a:ext cx="1439777" cy="68326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Eugene </a:t>
                </a:r>
                <a:r>
                  <a:rPr lang="en-US" sz="700" dirty="0" err="1">
                    <a:gradFill>
                      <a:gsLst>
                        <a:gs pos="2917">
                          <a:schemeClr val="tx1"/>
                        </a:gs>
                        <a:gs pos="30000">
                          <a:schemeClr val="tx1"/>
                        </a:gs>
                      </a:gsLst>
                      <a:lin ang="5400000" scaled="0"/>
                    </a:gradFill>
                  </a:rPr>
                  <a:t>Goostman</a:t>
                </a:r>
                <a:r>
                  <a:rPr lang="en-US" sz="700" dirty="0">
                    <a:gradFill>
                      <a:gsLst>
                        <a:gs pos="2917">
                          <a:schemeClr val="tx1"/>
                        </a:gs>
                        <a:gs pos="30000">
                          <a:schemeClr val="tx1"/>
                        </a:gs>
                      </a:gsLst>
                      <a:lin ang="5400000" scaled="0"/>
                    </a:gradFill>
                  </a:rPr>
                  <a:t>, a chatbot passes the Turing Test with a third of judges believing Eugene is human</a:t>
                </a:r>
              </a:p>
            </p:txBody>
          </p:sp>
        </p:grpSp>
        <p:cxnSp>
          <p:nvCxnSpPr>
            <p:cNvPr id="259" name="Straight Connector 258">
              <a:extLst>
                <a:ext uri="{FF2B5EF4-FFF2-40B4-BE49-F238E27FC236}">
                  <a16:creationId xmlns:a16="http://schemas.microsoft.com/office/drawing/2014/main" id="{220F2953-2271-4861-9C96-D36B57D5210D}"/>
                </a:ext>
              </a:extLst>
            </p:cNvPr>
            <p:cNvCxnSpPr>
              <a:cxnSpLocks/>
              <a:stCxn id="260" idx="4"/>
              <a:endCxn id="262" idx="0"/>
            </p:cNvCxnSpPr>
            <p:nvPr/>
          </p:nvCxnSpPr>
          <p:spPr>
            <a:xfrm flipH="1">
              <a:off x="3346450" y="2108516"/>
              <a:ext cx="240" cy="209234"/>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60" name="Picture 4">
              <a:extLst>
                <a:ext uri="{FF2B5EF4-FFF2-40B4-BE49-F238E27FC236}">
                  <a16:creationId xmlns:a16="http://schemas.microsoft.com/office/drawing/2014/main" id="{17FA6BAD-755F-407B-BB04-A32CC1898F9E}"/>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tretch>
              <a:fillRect/>
            </a:stretch>
          </p:blipFill>
          <p:spPr bwMode="auto">
            <a:xfrm>
              <a:off x="3128571" y="1664480"/>
              <a:ext cx="436237" cy="43623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267" name="Group 266">
            <a:extLst>
              <a:ext uri="{FF2B5EF4-FFF2-40B4-BE49-F238E27FC236}">
                <a16:creationId xmlns:a16="http://schemas.microsoft.com/office/drawing/2014/main" id="{A0BD9868-21BA-4A53-9637-F33687BE1A44}"/>
              </a:ext>
            </a:extLst>
          </p:cNvPr>
          <p:cNvGrpSpPr/>
          <p:nvPr/>
        </p:nvGrpSpPr>
        <p:grpSpPr>
          <a:xfrm>
            <a:off x="7959121" y="3800014"/>
            <a:ext cx="1827616" cy="1840329"/>
            <a:chOff x="2292350" y="1654731"/>
            <a:chExt cx="1827616" cy="1840329"/>
          </a:xfrm>
        </p:grpSpPr>
        <p:grpSp>
          <p:nvGrpSpPr>
            <p:cNvPr id="274" name="Group 273">
              <a:extLst>
                <a:ext uri="{FF2B5EF4-FFF2-40B4-BE49-F238E27FC236}">
                  <a16:creationId xmlns:a16="http://schemas.microsoft.com/office/drawing/2014/main" id="{5A427A7A-CD42-4B21-B772-35A00DD40F1B}"/>
                </a:ext>
              </a:extLst>
            </p:cNvPr>
            <p:cNvGrpSpPr/>
            <p:nvPr/>
          </p:nvGrpSpPr>
          <p:grpSpPr>
            <a:xfrm>
              <a:off x="2292350" y="2317750"/>
              <a:ext cx="1827616" cy="1177310"/>
              <a:chOff x="0" y="2317750"/>
              <a:chExt cx="1827616" cy="1177310"/>
            </a:xfrm>
          </p:grpSpPr>
          <p:cxnSp>
            <p:nvCxnSpPr>
              <p:cNvPr id="283" name="Straight Connector 282">
                <a:extLst>
                  <a:ext uri="{FF2B5EF4-FFF2-40B4-BE49-F238E27FC236}">
                    <a16:creationId xmlns:a16="http://schemas.microsoft.com/office/drawing/2014/main" id="{87B23057-A8E9-4114-BB1F-7EFC2D6A5FD8}"/>
                  </a:ext>
                </a:extLst>
              </p:cNvPr>
              <p:cNvCxnSpPr/>
              <p:nvPr/>
            </p:nvCxnSpPr>
            <p:spPr>
              <a:xfrm>
                <a:off x="0" y="2409825"/>
                <a:ext cx="962025" cy="0"/>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4DD8DA83-907B-4CC7-B785-06A62D2CDC7F}"/>
                  </a:ext>
                </a:extLst>
              </p:cNvPr>
              <p:cNvSpPr/>
              <p:nvPr/>
            </p:nvSpPr>
            <p:spPr bwMode="auto">
              <a:xfrm>
                <a:off x="962025" y="2317750"/>
                <a:ext cx="184150" cy="18415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TextBox 284">
                <a:extLst>
                  <a:ext uri="{FF2B5EF4-FFF2-40B4-BE49-F238E27FC236}">
                    <a16:creationId xmlns:a16="http://schemas.microsoft.com/office/drawing/2014/main" id="{0CD5FF45-3E0D-4296-A05B-64A671A4D3FC}"/>
                  </a:ext>
                </a:extLst>
              </p:cNvPr>
              <p:cNvSpPr txBox="1"/>
              <p:nvPr/>
            </p:nvSpPr>
            <p:spPr>
              <a:xfrm>
                <a:off x="509496" y="2518310"/>
                <a:ext cx="1196481" cy="447815"/>
              </a:xfrm>
              <a:prstGeom prst="rect">
                <a:avLst/>
              </a:prstGeom>
              <a:noFill/>
            </p:spPr>
            <p:txBody>
              <a:bodyPr wrap="none" lIns="182880" tIns="146304" rIns="182880" bIns="146304" rtlCol="0">
                <a:spAutoFit/>
              </a:bodyPr>
              <a:lstStyle/>
              <a:p>
                <a:pPr algn="ctr">
                  <a:lnSpc>
                    <a:spcPct val="90000"/>
                  </a:lnSpc>
                  <a:spcAft>
                    <a:spcPts val="600"/>
                  </a:spcAft>
                </a:pPr>
                <a:r>
                  <a:rPr lang="en-US" sz="1100" b="1" dirty="0">
                    <a:gradFill>
                      <a:gsLst>
                        <a:gs pos="2917">
                          <a:schemeClr val="tx1"/>
                        </a:gs>
                        <a:gs pos="30000">
                          <a:schemeClr val="tx1"/>
                        </a:gs>
                      </a:gsLst>
                      <a:lin ang="5400000" scaled="0"/>
                    </a:gradFill>
                  </a:rPr>
                  <a:t>2017 </a:t>
                </a:r>
                <a:r>
                  <a:rPr lang="en-US" sz="1100" b="1" i="1" dirty="0">
                    <a:gradFill>
                      <a:gsLst>
                        <a:gs pos="2917">
                          <a:schemeClr val="tx1"/>
                        </a:gs>
                        <a:gs pos="30000">
                          <a:schemeClr val="tx1"/>
                        </a:gs>
                      </a:gsLst>
                      <a:lin ang="5400000" scaled="0"/>
                    </a:gradFill>
                  </a:rPr>
                  <a:t>AlphaGo</a:t>
                </a:r>
              </a:p>
            </p:txBody>
          </p:sp>
          <p:sp>
            <p:nvSpPr>
              <p:cNvPr id="286" name="TextBox 285">
                <a:extLst>
                  <a:ext uri="{FF2B5EF4-FFF2-40B4-BE49-F238E27FC236}">
                    <a16:creationId xmlns:a16="http://schemas.microsoft.com/office/drawing/2014/main" id="{E284BBD4-331E-4EB1-9430-629201CD8659}"/>
                  </a:ext>
                </a:extLst>
              </p:cNvPr>
              <p:cNvSpPr txBox="1"/>
              <p:nvPr/>
            </p:nvSpPr>
            <p:spPr>
              <a:xfrm>
                <a:off x="387839" y="2714846"/>
                <a:ext cx="1439777" cy="780214"/>
              </a:xfrm>
              <a:prstGeom prst="rect">
                <a:avLst/>
              </a:prstGeom>
              <a:noFill/>
            </p:spPr>
            <p:txBody>
              <a:bodyPr wrap="square" lIns="182880" tIns="146304" rIns="182880" bIns="146304" rtlCol="0">
                <a:spAutoFit/>
              </a:bodyPr>
              <a:lstStyle/>
              <a:p>
                <a:pPr algn="ctr">
                  <a:lnSpc>
                    <a:spcPct val="90000"/>
                  </a:lnSpc>
                  <a:spcAft>
                    <a:spcPts val="600"/>
                  </a:spcAft>
                </a:pPr>
                <a:r>
                  <a:rPr lang="en-US" sz="700" dirty="0">
                    <a:gradFill>
                      <a:gsLst>
                        <a:gs pos="2917">
                          <a:schemeClr val="tx1"/>
                        </a:gs>
                        <a:gs pos="30000">
                          <a:schemeClr val="tx1"/>
                        </a:gs>
                      </a:gsLst>
                      <a:lin ang="5400000" scaled="0"/>
                    </a:gradFill>
                  </a:rPr>
                  <a:t>Google’s AlphaGo beats world champion </a:t>
                </a:r>
                <a:r>
                  <a:rPr lang="en-US" sz="700" dirty="0" err="1">
                    <a:gradFill>
                      <a:gsLst>
                        <a:gs pos="2917">
                          <a:schemeClr val="tx1"/>
                        </a:gs>
                        <a:gs pos="30000">
                          <a:schemeClr val="tx1"/>
                        </a:gs>
                      </a:gsLst>
                      <a:lin ang="5400000" scaled="0"/>
                    </a:gradFill>
                  </a:rPr>
                  <a:t>Ke</a:t>
                </a:r>
                <a:r>
                  <a:rPr lang="en-US" sz="700" dirty="0">
                    <a:gradFill>
                      <a:gsLst>
                        <a:gs pos="2917">
                          <a:schemeClr val="tx1"/>
                        </a:gs>
                        <a:gs pos="30000">
                          <a:schemeClr val="tx1"/>
                        </a:gs>
                      </a:gsLst>
                      <a:lin ang="5400000" scaled="0"/>
                    </a:gradFill>
                  </a:rPr>
                  <a:t> </a:t>
                </a:r>
                <a:r>
                  <a:rPr lang="en-US" sz="700" dirty="0" err="1">
                    <a:gradFill>
                      <a:gsLst>
                        <a:gs pos="2917">
                          <a:schemeClr val="tx1"/>
                        </a:gs>
                        <a:gs pos="30000">
                          <a:schemeClr val="tx1"/>
                        </a:gs>
                      </a:gsLst>
                      <a:lin ang="5400000" scaled="0"/>
                    </a:gradFill>
                  </a:rPr>
                  <a:t>Jie</a:t>
                </a:r>
                <a:r>
                  <a:rPr lang="en-US" sz="700" dirty="0">
                    <a:gradFill>
                      <a:gsLst>
                        <a:gs pos="2917">
                          <a:schemeClr val="tx1"/>
                        </a:gs>
                        <a:gs pos="30000">
                          <a:schemeClr val="tx1"/>
                        </a:gs>
                      </a:gsLst>
                      <a:lin ang="5400000" scaled="0"/>
                    </a:gradFill>
                  </a:rPr>
                  <a:t> in the complex game of Go, notable for its vast number (2*170) of possible positions</a:t>
                </a:r>
              </a:p>
            </p:txBody>
          </p:sp>
        </p:grpSp>
        <p:cxnSp>
          <p:nvCxnSpPr>
            <p:cNvPr id="275" name="Straight Connector 274">
              <a:extLst>
                <a:ext uri="{FF2B5EF4-FFF2-40B4-BE49-F238E27FC236}">
                  <a16:creationId xmlns:a16="http://schemas.microsoft.com/office/drawing/2014/main" id="{75C4C62B-E51D-42C0-8577-9E95C5BECB34}"/>
                </a:ext>
              </a:extLst>
            </p:cNvPr>
            <p:cNvCxnSpPr>
              <a:cxnSpLocks/>
              <a:stCxn id="282" idx="4"/>
              <a:endCxn id="284" idx="0"/>
            </p:cNvCxnSpPr>
            <p:nvPr/>
          </p:nvCxnSpPr>
          <p:spPr>
            <a:xfrm flipH="1">
              <a:off x="3346450" y="2101848"/>
              <a:ext cx="240" cy="215902"/>
            </a:xfrm>
            <a:prstGeom prst="line">
              <a:avLst/>
            </a:prstGeom>
            <a:ln w="190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2" name="Picture 4">
              <a:extLst>
                <a:ext uri="{FF2B5EF4-FFF2-40B4-BE49-F238E27FC236}">
                  <a16:creationId xmlns:a16="http://schemas.microsoft.com/office/drawing/2014/main" id="{A44DA122-333A-4EF5-BA35-3D1DBC056136}"/>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tretch>
              <a:fillRect/>
            </a:stretch>
          </p:blipFill>
          <p:spPr bwMode="auto">
            <a:xfrm>
              <a:off x="3128571" y="1654731"/>
              <a:ext cx="436237" cy="447117"/>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86" name="TextBox 85">
            <a:extLst>
              <a:ext uri="{FF2B5EF4-FFF2-40B4-BE49-F238E27FC236}">
                <a16:creationId xmlns:a16="http://schemas.microsoft.com/office/drawing/2014/main" id="{3A89A7C0-FAAC-48C3-B4C7-B6C58476EE31}"/>
              </a:ext>
            </a:extLst>
          </p:cNvPr>
          <p:cNvSpPr txBox="1"/>
          <p:nvPr/>
        </p:nvSpPr>
        <p:spPr>
          <a:xfrm>
            <a:off x="0" y="5855717"/>
            <a:ext cx="2706510" cy="433965"/>
          </a:xfrm>
          <a:prstGeom prst="rect">
            <a:avLst/>
          </a:prstGeom>
          <a:noFill/>
        </p:spPr>
        <p:txBody>
          <a:bodyPr wrap="none" lIns="182880" tIns="146304" rIns="182880" bIns="146304" rtlCol="0">
            <a:spAutoFit/>
          </a:bodyPr>
          <a:lstStyle/>
          <a:p>
            <a:pPr>
              <a:lnSpc>
                <a:spcPct val="90000"/>
              </a:lnSpc>
              <a:spcAft>
                <a:spcPts val="600"/>
              </a:spcAft>
            </a:pPr>
            <a:r>
              <a:rPr lang="en-US" sz="1000" b="1" dirty="0">
                <a:solidFill>
                  <a:schemeClr val="bg1">
                    <a:lumMod val="75000"/>
                  </a:schemeClr>
                </a:solidFill>
              </a:rPr>
              <a:t>source:</a:t>
            </a:r>
            <a:r>
              <a:rPr lang="en-US" sz="1000" dirty="0">
                <a:solidFill>
                  <a:schemeClr val="bg1">
                    <a:lumMod val="75000"/>
                  </a:schemeClr>
                </a:solidFill>
              </a:rPr>
              <a:t> </a:t>
            </a:r>
            <a:r>
              <a:rPr lang="en-US" sz="1000" i="1" dirty="0">
                <a:solidFill>
                  <a:schemeClr val="bg1">
                    <a:lumMod val="75000"/>
                  </a:schemeClr>
                </a:solidFill>
              </a:rPr>
              <a:t>https://digitalintelligencetoday.com</a:t>
            </a:r>
          </a:p>
        </p:txBody>
      </p:sp>
    </p:spTree>
    <p:extLst>
      <p:ext uri="{BB962C8B-B14F-4D97-AF65-F5344CB8AC3E}">
        <p14:creationId xmlns:p14="http://schemas.microsoft.com/office/powerpoint/2010/main" val="2113853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79"/>
                                        </p:tgtEl>
                                        <p:attrNameLst>
                                          <p:attrName>style.visibility</p:attrName>
                                        </p:attrNameLst>
                                      </p:cBhvr>
                                      <p:to>
                                        <p:strVal val="visible"/>
                                      </p:to>
                                    </p:set>
                                    <p:animEffect transition="in" filter="fade">
                                      <p:cBhvr>
                                        <p:cTn id="35" dur="500"/>
                                        <p:tgtEl>
                                          <p:spTgt spid="17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fade">
                                      <p:cBhvr>
                                        <p:cTn id="43" dur="500"/>
                                        <p:tgtEl>
                                          <p:spTgt spid="20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fade">
                                      <p:cBhvr>
                                        <p:cTn id="51" dur="500"/>
                                        <p:tgtEl>
                                          <p:spTgt spid="221"/>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49"/>
                                        </p:tgtEl>
                                        <p:attrNameLst>
                                          <p:attrName>style.visibility</p:attrName>
                                        </p:attrNameLst>
                                      </p:cBhvr>
                                      <p:to>
                                        <p:strVal val="visible"/>
                                      </p:to>
                                    </p:set>
                                    <p:animEffect transition="in" filter="fade">
                                      <p:cBhvr>
                                        <p:cTn id="55" dur="500"/>
                                        <p:tgtEl>
                                          <p:spTgt spid="24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57"/>
                                        </p:tgtEl>
                                        <p:attrNameLst>
                                          <p:attrName>style.visibility</p:attrName>
                                        </p:attrNameLst>
                                      </p:cBhvr>
                                      <p:to>
                                        <p:strVal val="visible"/>
                                      </p:to>
                                    </p:set>
                                    <p:animEffect transition="in" filter="fade">
                                      <p:cBhvr>
                                        <p:cTn id="59" dur="500"/>
                                        <p:tgtEl>
                                          <p:spTgt spid="257"/>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29"/>
                                        </p:tgtEl>
                                        <p:attrNameLst>
                                          <p:attrName>style.visibility</p:attrName>
                                        </p:attrNameLst>
                                      </p:cBhvr>
                                      <p:to>
                                        <p:strVal val="visible"/>
                                      </p:to>
                                    </p:set>
                                    <p:animEffect transition="in" filter="fade">
                                      <p:cBhvr>
                                        <p:cTn id="63" dur="500"/>
                                        <p:tgtEl>
                                          <p:spTgt spid="229"/>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41"/>
                                        </p:tgtEl>
                                        <p:attrNameLst>
                                          <p:attrName>style.visibility</p:attrName>
                                        </p:attrNameLst>
                                      </p:cBhvr>
                                      <p:to>
                                        <p:strVal val="visible"/>
                                      </p:to>
                                    </p:set>
                                    <p:animEffect transition="in" filter="fade">
                                      <p:cBhvr>
                                        <p:cTn id="67" dur="500"/>
                                        <p:tgtEl>
                                          <p:spTgt spid="241"/>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67"/>
                                        </p:tgtEl>
                                        <p:attrNameLst>
                                          <p:attrName>style.visibility</p:attrName>
                                        </p:attrNameLst>
                                      </p:cBhvr>
                                      <p:to>
                                        <p:strVal val="visible"/>
                                      </p:to>
                                    </p:set>
                                    <p:animEffect transition="in" filter="fade">
                                      <p:cBhvr>
                                        <p:cTn id="71"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cb9e1d4-f085-4fc0-80f4-f550e041988b&quot;,&quot;TimeStamp&quot;:&quot;2017-07-12T10:39:32.0239861-04: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7.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8.xml><?xml version="1.0" encoding="utf-8"?>
<a:theme xmlns:a="http://schemas.openxmlformats.org/drawingml/2006/main" name="6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9.xml><?xml version="1.0" encoding="utf-8"?>
<a:theme xmlns:a="http://schemas.openxmlformats.org/drawingml/2006/main" name="1_LIGHT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8C3FF58C61E44691637184F39C79D3" ma:contentTypeVersion="8" ma:contentTypeDescription="Create a new document." ma:contentTypeScope="" ma:versionID="24f535cf3a63fc4a80e0541725aee67d">
  <xsd:schema xmlns:xsd="http://www.w3.org/2001/XMLSchema" xmlns:xs="http://www.w3.org/2001/XMLSchema" xmlns:p="http://schemas.microsoft.com/office/2006/metadata/properties" xmlns:ns2="cd2049a3-4e44-4073-81ee-73fea827db6f" xmlns:ns3="6a1beec3-be42-472b-98a2-91ea520406b0" targetNamespace="http://schemas.microsoft.com/office/2006/metadata/properties" ma:root="true" ma:fieldsID="e4fb78d217c734fb87bf544b26f985e7" ns2:_="" ns3:_="">
    <xsd:import namespace="cd2049a3-4e44-4073-81ee-73fea827db6f"/>
    <xsd:import namespace="6a1beec3-be42-472b-98a2-91ea520406b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2049a3-4e44-4073-81ee-73fea827db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1beec3-be42-472b-98a2-91ea520406b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116536-A063-460D-8D0C-1F6F5B0DDF53}">
  <ds:schemaRefs>
    <ds:schemaRef ds:uri="6a1beec3-be42-472b-98a2-91ea520406b0"/>
    <ds:schemaRef ds:uri="cd2049a3-4e44-4073-81ee-73fea827db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660848-5AF8-4F2E-813D-F80FDD43C817}">
  <ds:schemaRefs>
    <ds:schemaRef ds:uri="http://schemas.microsoft.com/sharepoint/v3/contenttype/forms"/>
  </ds:schemaRefs>
</ds:datastoreItem>
</file>

<file path=customXml/itemProps3.xml><?xml version="1.0" encoding="utf-8"?>
<ds:datastoreItem xmlns:ds="http://schemas.openxmlformats.org/officeDocument/2006/customXml" ds:itemID="{882D69AF-339D-4BE5-B0C0-41C0F9629506}">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6a1beec3-be42-472b-98a2-91ea520406b0"/>
    <ds:schemaRef ds:uri="cd2049a3-4e44-4073-81ee-73fea827db6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7689</Words>
  <Application>Microsoft Office PowerPoint</Application>
  <PresentationFormat>Widescreen</PresentationFormat>
  <Paragraphs>1093</Paragraphs>
  <Slides>88</Slides>
  <Notes>88</Notes>
  <HiddenSlides>23</HiddenSlides>
  <MMClips>1</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88</vt:i4>
      </vt:variant>
    </vt:vector>
  </HeadingPairs>
  <TitlesOfParts>
    <vt:vector size="112" baseType="lpstr">
      <vt:lpstr>Arial</vt:lpstr>
      <vt:lpstr>Calibri</vt:lpstr>
      <vt:lpstr>Calibri Light</vt:lpstr>
      <vt:lpstr>Consolas</vt:lpstr>
      <vt:lpstr>Courier New</vt:lpstr>
      <vt:lpstr>Lato Regular</vt:lpstr>
      <vt:lpstr>Segoe UI</vt:lpstr>
      <vt:lpstr>Segoe UI Black</vt:lpstr>
      <vt:lpstr>Segoe UI Light</vt:lpstr>
      <vt:lpstr>Segoe UI Semibold</vt:lpstr>
      <vt:lpstr>Segoe UI Semilight</vt:lpstr>
      <vt:lpstr>Source Sans Pro ExtraLight</vt:lpstr>
      <vt:lpstr>Verdana</vt:lpstr>
      <vt:lpstr>Wingdings</vt:lpstr>
      <vt:lpstr>Office Theme</vt:lpstr>
      <vt:lpstr>1_Office Theme</vt:lpstr>
      <vt:lpstr>SMSG Readiness Master Template 16x9_MODIFIED</vt:lpstr>
      <vt:lpstr>WHITE TEMPLATE</vt:lpstr>
      <vt:lpstr>2_Office Theme</vt:lpstr>
      <vt:lpstr>1_SMSG Readiness Master Template 16x9_MODIFIED</vt:lpstr>
      <vt:lpstr>3_5-50109_Microsoft_Light_Template</vt:lpstr>
      <vt:lpstr>6_WHITE TEMPLATE</vt:lpstr>
      <vt:lpstr>1_LIGHT TEMPLATE</vt:lpstr>
      <vt:lpstr>2_LIGHT TEMPLATE</vt:lpstr>
      <vt:lpstr>PowerPoint Presentation</vt:lpstr>
      <vt:lpstr>PowerPoint Presentation</vt:lpstr>
      <vt:lpstr>Who am I?</vt:lpstr>
      <vt:lpstr>Agenda</vt:lpstr>
      <vt:lpstr>PowerPoint Presentation</vt:lpstr>
      <vt:lpstr>PowerPoint Presentation</vt:lpstr>
      <vt:lpstr>What is a bot? </vt:lpstr>
      <vt:lpstr>Kinds of bots</vt:lpstr>
      <vt:lpstr>Bot’s are not new</vt:lpstr>
      <vt:lpstr>Why a bot? </vt:lpstr>
      <vt:lpstr>Bots offer clear business value</vt:lpstr>
      <vt:lpstr>What is the bot framework? </vt:lpstr>
      <vt:lpstr>UX SUPPORT Channels</vt:lpstr>
      <vt:lpstr>PowerPoint Presentation</vt:lpstr>
      <vt:lpstr>BUSINESS USER ACCESSIBILITY QnA Maker</vt:lpstr>
      <vt:lpstr>Litware Insurance Bot Demo</vt:lpstr>
      <vt:lpstr>Anatomy of a typical bot</vt:lpstr>
      <vt:lpstr>Lab 1, 1.1 &amp; 1.2 – Develop bots with Bot Builder &amp; QnA Maker with rich cards in .NET</vt:lpstr>
      <vt:lpstr>Lunch</vt:lpstr>
      <vt:lpstr>Lunch Topics</vt:lpstr>
      <vt:lpstr>Interacting with the User</vt:lpstr>
      <vt:lpstr>Dialogs are for bots like screens are for apps</vt:lpstr>
      <vt:lpstr>Modelling your conversation</vt:lpstr>
      <vt:lpstr>Forms are data binding for bots</vt:lpstr>
      <vt:lpstr>Multi layered conversation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Interacting with the User</vt:lpstr>
      <vt:lpstr>Lab 2 – Interacting with the User</vt:lpstr>
      <vt:lpstr>PowerPoint Presentation</vt:lpstr>
      <vt:lpstr>Adaptive cards</vt:lpstr>
      <vt:lpstr>PowerPoint Presentation</vt:lpstr>
      <vt:lpstr>Adaptive Cards Demo</vt:lpstr>
      <vt:lpstr>Lab 2 – Interacting with the User</vt:lpstr>
      <vt:lpstr>Microsoft Cognitive Services Give your apps a human side</vt:lpstr>
      <vt:lpstr>Microsoft Cognitive Services Give your apps a human side</vt:lpstr>
      <vt:lpstr>Snake Bite Bot Demo</vt:lpstr>
      <vt:lpstr>Natural language</vt:lpstr>
      <vt:lpstr>Language Understanding Intelligent Service</vt:lpstr>
      <vt:lpstr>BREADTH Language Understanding (LUIS)</vt:lpstr>
      <vt:lpstr>LUIS: Intents &amp; Entities</vt:lpstr>
      <vt:lpstr>LUIS: Quick Start</vt:lpstr>
      <vt:lpstr>Speech</vt:lpstr>
      <vt:lpstr>PowerPoint Presentation</vt:lpstr>
      <vt:lpstr>Lab 3 &amp; 3.1 – Build Forms &amp; Add Language Understanding Intelligence</vt:lpstr>
      <vt:lpstr>Call to action</vt:lpstr>
      <vt:lpstr>Q&amp;A</vt:lpstr>
      <vt:lpstr>PowerPoint Presentation</vt:lpstr>
      <vt:lpstr>PowerPoint Presentation</vt:lpstr>
      <vt:lpstr>PowerPoint Presentation</vt:lpstr>
      <vt:lpstr>PowerPoint Presentation</vt:lpstr>
      <vt:lpstr>PowerPoint Presentation</vt:lpstr>
      <vt:lpstr>AI resources Get started</vt:lpstr>
      <vt:lpstr>Azure Bot Service</vt:lpstr>
      <vt:lpstr>PowerPoint Presentation</vt:lpstr>
      <vt:lpstr>Why it matters</vt:lpstr>
      <vt:lpstr>What it means for your business</vt:lpstr>
      <vt:lpstr>PowerPoint Presentation</vt:lpstr>
      <vt:lpstr>What is the bot framework? </vt:lpstr>
      <vt:lpstr>New docs!</vt:lpstr>
      <vt:lpstr>Highlights</vt:lpstr>
      <vt:lpstr>Bot discovery</vt:lpstr>
      <vt:lpstr>Bot analytics</vt:lpstr>
      <vt:lpstr>New channels</vt:lpstr>
      <vt:lpstr>New channels</vt:lpstr>
      <vt:lpstr>Inclusive design</vt:lpstr>
      <vt:lpstr>3 principles of inclusive design</vt:lpstr>
      <vt:lpstr>Beyond the Architecture</vt:lpstr>
      <vt:lpstr>What makes a Bot great?</vt:lpstr>
      <vt:lpstr>Factors that do influence a bot’s success</vt:lpstr>
      <vt:lpstr>Great bots are like great apps; they appeal to users because…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Landi, Tony</dc:creator>
  <cp:lastModifiedBy>Starbuck, Bryan</cp:lastModifiedBy>
  <cp:revision>157</cp:revision>
  <cp:lastPrinted>2018-04-24T00:58:09Z</cp:lastPrinted>
  <dcterms:modified xsi:type="dcterms:W3CDTF">2018-08-05T15:56:30Z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0x0101002D8C3FF58C61E44691637184F39C79D3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jabyun@microsoft.com</vt:lpwstr>
  </property>
  <property fmtid="{D5CDD505-2E9C-101B-9397-08002B2CF9AE}" pid="6" name="MSIP_Label_f42aa342-8706-4288-bd11-ebb85995028c_SetDate">
    <vt:lpwstr>2018-04-02T20:58:37.4452322Z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